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06"/>
  </p:notesMasterIdLst>
  <p:handoutMasterIdLst>
    <p:handoutMasterId r:id="rId107"/>
  </p:handoutMasterIdLst>
  <p:sldIdLst>
    <p:sldId id="261" r:id="rId3"/>
    <p:sldId id="296" r:id="rId4"/>
    <p:sldId id="297" r:id="rId5"/>
    <p:sldId id="264" r:id="rId6"/>
    <p:sldId id="298" r:id="rId7"/>
    <p:sldId id="266" r:id="rId8"/>
    <p:sldId id="267" r:id="rId9"/>
    <p:sldId id="338" r:id="rId10"/>
    <p:sldId id="268" r:id="rId11"/>
    <p:sldId id="398" r:id="rId12"/>
    <p:sldId id="269" r:id="rId13"/>
    <p:sldId id="399" r:id="rId14"/>
    <p:sldId id="336" r:id="rId15"/>
    <p:sldId id="400" r:id="rId16"/>
    <p:sldId id="270" r:id="rId17"/>
    <p:sldId id="401" r:id="rId18"/>
    <p:sldId id="271" r:id="rId19"/>
    <p:sldId id="344" r:id="rId20"/>
    <p:sldId id="343" r:id="rId21"/>
    <p:sldId id="325" r:id="rId22"/>
    <p:sldId id="283" r:id="rId23"/>
    <p:sldId id="366" r:id="rId24"/>
    <p:sldId id="299" r:id="rId25"/>
    <p:sldId id="285" r:id="rId26"/>
    <p:sldId id="286" r:id="rId27"/>
    <p:sldId id="287" r:id="rId28"/>
    <p:sldId id="308" r:id="rId29"/>
    <p:sldId id="309" r:id="rId30"/>
    <p:sldId id="310" r:id="rId31"/>
    <p:sldId id="319" r:id="rId32"/>
    <p:sldId id="315" r:id="rId33"/>
    <p:sldId id="316" r:id="rId34"/>
    <p:sldId id="317" r:id="rId35"/>
    <p:sldId id="318" r:id="rId36"/>
    <p:sldId id="311" r:id="rId37"/>
    <p:sldId id="322" r:id="rId38"/>
    <p:sldId id="334" r:id="rId39"/>
    <p:sldId id="335" r:id="rId40"/>
    <p:sldId id="367" r:id="rId41"/>
    <p:sldId id="312" r:id="rId42"/>
    <p:sldId id="313" r:id="rId43"/>
    <p:sldId id="314" r:id="rId44"/>
    <p:sldId id="292" r:id="rId45"/>
    <p:sldId id="365" r:id="rId46"/>
    <p:sldId id="284" r:id="rId47"/>
    <p:sldId id="324" r:id="rId48"/>
    <p:sldId id="331" r:id="rId49"/>
    <p:sldId id="332" r:id="rId50"/>
    <p:sldId id="333" r:id="rId51"/>
    <p:sldId id="345" r:id="rId52"/>
    <p:sldId id="346" r:id="rId53"/>
    <p:sldId id="347" r:id="rId54"/>
    <p:sldId id="349" r:id="rId55"/>
    <p:sldId id="350" r:id="rId56"/>
    <p:sldId id="396" r:id="rId57"/>
    <p:sldId id="352" r:id="rId58"/>
    <p:sldId id="353" r:id="rId59"/>
    <p:sldId id="354" r:id="rId60"/>
    <p:sldId id="355" r:id="rId61"/>
    <p:sldId id="356" r:id="rId62"/>
    <p:sldId id="357" r:id="rId63"/>
    <p:sldId id="358" r:id="rId64"/>
    <p:sldId id="359" r:id="rId65"/>
    <p:sldId id="360" r:id="rId66"/>
    <p:sldId id="361" r:id="rId67"/>
    <p:sldId id="362" r:id="rId68"/>
    <p:sldId id="397" r:id="rId69"/>
    <p:sldId id="364" r:id="rId70"/>
    <p:sldId id="300" r:id="rId71"/>
    <p:sldId id="307" r:id="rId72"/>
    <p:sldId id="402" r:id="rId73"/>
    <p:sldId id="403" r:id="rId74"/>
    <p:sldId id="404" r:id="rId75"/>
    <p:sldId id="405" r:id="rId76"/>
    <p:sldId id="406" r:id="rId77"/>
    <p:sldId id="407" r:id="rId78"/>
    <p:sldId id="408"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29" r:id="rId100"/>
    <p:sldId id="304" r:id="rId101"/>
    <p:sldId id="305" r:id="rId102"/>
    <p:sldId id="280" r:id="rId103"/>
    <p:sldId id="281" r:id="rId104"/>
    <p:sldId id="306" r:id="rId105"/>
  </p:sldIdLst>
  <p:sldSz cx="9144000" cy="5143500" type="screen16x9"/>
  <p:notesSz cx="9944100" cy="6805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9" autoAdjust="0"/>
    <p:restoredTop sz="65035" autoAdjust="0"/>
  </p:normalViewPr>
  <p:slideViewPr>
    <p:cSldViewPr snapToGrid="0" showGuides="1">
      <p:cViewPr varScale="1">
        <p:scale>
          <a:sx n="65" d="100"/>
          <a:sy n="65" d="100"/>
        </p:scale>
        <p:origin x="1528" y="56"/>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DE"/>
          </a:p>
        </p:txBody>
      </p:sp>
      <p:sp>
        <p:nvSpPr>
          <p:cNvPr id="3" name="Datumsplatzhalter 2"/>
          <p:cNvSpPr>
            <a:spLocks noGrp="1"/>
          </p:cNvSpPr>
          <p:nvPr>
            <p:ph type="dt" sz="quarter" idx="1"/>
          </p:nvPr>
        </p:nvSpPr>
        <p:spPr>
          <a:xfrm>
            <a:off x="5632691" y="0"/>
            <a:ext cx="4309110" cy="340281"/>
          </a:xfrm>
          <a:prstGeom prst="rect">
            <a:avLst/>
          </a:prstGeom>
        </p:spPr>
        <p:txBody>
          <a:bodyPr vert="horz" lIns="91418" tIns="45709" rIns="91418" bIns="45709" rtlCol="0"/>
          <a:lstStyle>
            <a:lvl1pPr algn="r">
              <a:defRPr sz="1100"/>
            </a:lvl1pPr>
          </a:lstStyle>
          <a:p>
            <a:fld id="{225C4EF9-6B2F-6946-B23B-D4E4B1CB19BF}" type="datetimeFigureOut">
              <a:rPr lang="de-DE" smtClean="0"/>
              <a:pPr/>
              <a:t>13.09.2018</a:t>
            </a:fld>
            <a:endParaRPr lang="de-DE"/>
          </a:p>
        </p:txBody>
      </p:sp>
      <p:sp>
        <p:nvSpPr>
          <p:cNvPr id="4" name="Fußzeilenplatzhalter 3"/>
          <p:cNvSpPr>
            <a:spLocks noGrp="1"/>
          </p:cNvSpPr>
          <p:nvPr>
            <p:ph type="ftr" sz="quarter" idx="2"/>
          </p:nvPr>
        </p:nvSpPr>
        <p:spPr>
          <a:xfrm>
            <a:off x="4" y="6464152"/>
            <a:ext cx="4309110" cy="340281"/>
          </a:xfrm>
          <a:prstGeom prst="rect">
            <a:avLst/>
          </a:prstGeom>
        </p:spPr>
        <p:txBody>
          <a:bodyPr vert="horz" lIns="91418" tIns="45709" rIns="91418" bIns="45709" rtlCol="0" anchor="b"/>
          <a:lstStyle>
            <a:lvl1pPr algn="l">
              <a:defRPr sz="1100"/>
            </a:lvl1pPr>
          </a:lstStyle>
          <a:p>
            <a:endParaRPr lang="de-DE"/>
          </a:p>
        </p:txBody>
      </p:sp>
      <p:sp>
        <p:nvSpPr>
          <p:cNvPr id="5" name="Foliennummernplatzhalter 4"/>
          <p:cNvSpPr>
            <a:spLocks noGrp="1"/>
          </p:cNvSpPr>
          <p:nvPr>
            <p:ph type="sldNum" sz="quarter" idx="3"/>
          </p:nvPr>
        </p:nvSpPr>
        <p:spPr>
          <a:xfrm>
            <a:off x="5632691" y="6464152"/>
            <a:ext cx="4309110" cy="340281"/>
          </a:xfrm>
          <a:prstGeom prst="rect">
            <a:avLst/>
          </a:prstGeom>
        </p:spPr>
        <p:txBody>
          <a:bodyPr vert="horz" lIns="91418" tIns="45709" rIns="91418" bIns="45709" rtlCol="0" anchor="b"/>
          <a:lstStyle>
            <a:lvl1pPr algn="r">
              <a:defRPr sz="1100"/>
            </a:lvl1pPr>
          </a:lstStyle>
          <a:p>
            <a:fld id="{EE43843E-3B27-8B46-9008-81B6FC3CBBEB}" type="slidenum">
              <a:rPr lang="de-DE" smtClean="0"/>
              <a:pPr/>
              <a:t>‹Nr.›</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CH" dirty="0"/>
          </a:p>
        </p:txBody>
      </p:sp>
      <p:sp>
        <p:nvSpPr>
          <p:cNvPr id="3" name="Datumsplatzhalter 2"/>
          <p:cNvSpPr>
            <a:spLocks noGrp="1"/>
          </p:cNvSpPr>
          <p:nvPr>
            <p:ph type="dt" idx="1"/>
          </p:nvPr>
        </p:nvSpPr>
        <p:spPr>
          <a:xfrm>
            <a:off x="5632691" y="0"/>
            <a:ext cx="4309110" cy="340281"/>
          </a:xfrm>
          <a:prstGeom prst="rect">
            <a:avLst/>
          </a:prstGeom>
        </p:spPr>
        <p:txBody>
          <a:bodyPr vert="horz" lIns="91418" tIns="45709" rIns="91418" bIns="45709" rtlCol="0"/>
          <a:lstStyle>
            <a:lvl1pPr algn="r">
              <a:defRPr sz="1100"/>
            </a:lvl1pPr>
          </a:lstStyle>
          <a:p>
            <a:fld id="{D90CF974-B69B-4A63-B177-8F6224207CF0}" type="datetimeFigureOut">
              <a:rPr lang="de-CH" smtClean="0"/>
              <a:pPr/>
              <a:t>13.09.2018</a:t>
            </a:fld>
            <a:endParaRPr lang="de-CH" dirty="0"/>
          </a:p>
        </p:txBody>
      </p:sp>
      <p:sp>
        <p:nvSpPr>
          <p:cNvPr id="4" name="Folienbildplatzhalter 3"/>
          <p:cNvSpPr>
            <a:spLocks noGrp="1" noRot="1" noChangeAspect="1"/>
          </p:cNvSpPr>
          <p:nvPr>
            <p:ph type="sldImg" idx="2"/>
          </p:nvPr>
        </p:nvSpPr>
        <p:spPr>
          <a:xfrm>
            <a:off x="2706688" y="511175"/>
            <a:ext cx="4533900" cy="2551113"/>
          </a:xfrm>
          <a:prstGeom prst="rect">
            <a:avLst/>
          </a:prstGeom>
          <a:noFill/>
          <a:ln w="12700">
            <a:solidFill>
              <a:prstClr val="black"/>
            </a:solidFill>
          </a:ln>
        </p:spPr>
        <p:txBody>
          <a:bodyPr vert="horz" lIns="91418" tIns="45709" rIns="91418" bIns="45709" rtlCol="0" anchor="ctr"/>
          <a:lstStyle/>
          <a:p>
            <a:endParaRPr lang="de-CH" dirty="0"/>
          </a:p>
        </p:txBody>
      </p:sp>
      <p:sp>
        <p:nvSpPr>
          <p:cNvPr id="5" name="Notizenplatzhalter 4"/>
          <p:cNvSpPr>
            <a:spLocks noGrp="1"/>
          </p:cNvSpPr>
          <p:nvPr>
            <p:ph type="body" sz="quarter" idx="3"/>
          </p:nvPr>
        </p:nvSpPr>
        <p:spPr>
          <a:xfrm>
            <a:off x="994413" y="3232668"/>
            <a:ext cx="7955279" cy="3062525"/>
          </a:xfrm>
          <a:prstGeom prst="rect">
            <a:avLst/>
          </a:prstGeom>
        </p:spPr>
        <p:txBody>
          <a:bodyPr vert="horz" lIns="91418" tIns="45709" rIns="91418" bIns="45709"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4" y="6464152"/>
            <a:ext cx="4309110" cy="340281"/>
          </a:xfrm>
          <a:prstGeom prst="rect">
            <a:avLst/>
          </a:prstGeom>
        </p:spPr>
        <p:txBody>
          <a:bodyPr vert="horz" lIns="91418" tIns="45709" rIns="91418" bIns="45709" rtlCol="0" anchor="b"/>
          <a:lstStyle>
            <a:lvl1pPr algn="l">
              <a:defRPr sz="1100"/>
            </a:lvl1pPr>
          </a:lstStyle>
          <a:p>
            <a:endParaRPr lang="de-CH" dirty="0"/>
          </a:p>
        </p:txBody>
      </p:sp>
      <p:sp>
        <p:nvSpPr>
          <p:cNvPr id="7" name="Foliennummernplatzhalter 6"/>
          <p:cNvSpPr>
            <a:spLocks noGrp="1"/>
          </p:cNvSpPr>
          <p:nvPr>
            <p:ph type="sldNum" sz="quarter" idx="5"/>
          </p:nvPr>
        </p:nvSpPr>
        <p:spPr>
          <a:xfrm>
            <a:off x="5632691" y="6464152"/>
            <a:ext cx="4309110" cy="340281"/>
          </a:xfrm>
          <a:prstGeom prst="rect">
            <a:avLst/>
          </a:prstGeom>
        </p:spPr>
        <p:txBody>
          <a:bodyPr vert="horz" lIns="91418" tIns="45709" rIns="91418" bIns="45709" rtlCol="0" anchor="b"/>
          <a:lstStyle>
            <a:lvl1pPr algn="r">
              <a:defRPr sz="1100"/>
            </a:lvl1pPr>
          </a:lstStyle>
          <a:p>
            <a:fld id="{7AD9179C-3B50-4FEB-BFA1-45A595CAEBEF}" type="slidenum">
              <a:rPr lang="de-CH" smtClean="0"/>
              <a:pPr/>
              <a:t>‹Nr.›</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58715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10</a:t>
            </a:fld>
            <a:endParaRPr lang="de-CH" dirty="0">
              <a:solidFill>
                <a:prstClr val="black"/>
              </a:solidFill>
            </a:endParaRPr>
          </a:p>
        </p:txBody>
      </p:sp>
    </p:spTree>
    <p:extLst>
      <p:ext uri="{BB962C8B-B14F-4D97-AF65-F5344CB8AC3E}">
        <p14:creationId xmlns:p14="http://schemas.microsoft.com/office/powerpoint/2010/main" val="8273499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000546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101</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i="1" dirty="0" err="1"/>
              <a:t>Remerciements</a:t>
            </a:r>
            <a:r>
              <a:rPr lang="de-CH" sz="1400" i="1" dirty="0"/>
              <a:t> </a:t>
            </a:r>
            <a:r>
              <a:rPr lang="de-CH" sz="1400" i="1" dirty="0" err="1"/>
              <a:t>aux</a:t>
            </a:r>
            <a:r>
              <a:rPr lang="de-CH" sz="1400" i="1" dirty="0"/>
              <a:t> </a:t>
            </a:r>
            <a:r>
              <a:rPr lang="de-CH" sz="1400" i="1" dirty="0" err="1"/>
              <a:t>intervenants</a:t>
            </a:r>
            <a:r>
              <a:rPr lang="de-CH" sz="1400" i="1" dirty="0"/>
              <a:t> et </a:t>
            </a:r>
            <a:r>
              <a:rPr lang="de-CH" sz="1400" i="1" dirty="0" err="1"/>
              <a:t>aux</a:t>
            </a:r>
            <a:r>
              <a:rPr lang="de-CH" sz="1400" i="1" dirty="0"/>
              <a:t> </a:t>
            </a:r>
            <a:r>
              <a:rPr lang="de-CH" sz="1400" i="1" dirty="0" err="1"/>
              <a:t>participants</a:t>
            </a:r>
            <a:endParaRPr lang="de-CH" sz="1400" i="1" dirty="0"/>
          </a:p>
          <a:p>
            <a:pPr>
              <a:spcBef>
                <a:spcPct val="25000"/>
              </a:spcBef>
              <a:spcAft>
                <a:spcPct val="25000"/>
              </a:spcAft>
            </a:pPr>
            <a:endParaRPr lang="de-CH" sz="1400" i="1" dirty="0"/>
          </a:p>
          <a:p>
            <a:pPr>
              <a:spcBef>
                <a:spcPct val="25000"/>
              </a:spcBef>
              <a:spcAft>
                <a:spcPct val="25000"/>
              </a:spcAft>
            </a:pPr>
            <a:r>
              <a:rPr lang="de-CH" sz="1400" i="1" dirty="0" err="1"/>
              <a:t>Questionnaire</a:t>
            </a:r>
            <a:r>
              <a:rPr lang="de-CH" sz="1400" i="1" dirty="0"/>
              <a:t> à </a:t>
            </a:r>
            <a:r>
              <a:rPr lang="de-CH" sz="1400" i="1" dirty="0" err="1"/>
              <a:t>disposition</a:t>
            </a:r>
            <a:endParaRPr lang="de-CH" sz="1400" i="1" dirty="0"/>
          </a:p>
          <a:p>
            <a:pPr>
              <a:spcBef>
                <a:spcPct val="25000"/>
              </a:spcBef>
              <a:spcAft>
                <a:spcPct val="25000"/>
              </a:spcAft>
            </a:pPr>
            <a:r>
              <a:rPr lang="de-CH" sz="1400" i="1" dirty="0"/>
              <a:t>Anonyme </a:t>
            </a:r>
            <a:r>
              <a:rPr lang="de-CH" sz="1400" i="1" dirty="0" err="1"/>
              <a:t>ou</a:t>
            </a:r>
            <a:r>
              <a:rPr lang="de-CH" sz="1400" i="1" dirty="0"/>
              <a:t> </a:t>
            </a:r>
            <a:r>
              <a:rPr lang="de-CH" sz="1400" i="1" dirty="0" err="1"/>
              <a:t>pas</a:t>
            </a:r>
            <a:endParaRPr lang="de-CH" sz="1400" i="1" dirty="0"/>
          </a:p>
          <a:p>
            <a:pPr>
              <a:spcBef>
                <a:spcPct val="25000"/>
              </a:spcBef>
              <a:spcAft>
                <a:spcPct val="25000"/>
              </a:spcAft>
            </a:pPr>
            <a:r>
              <a:rPr lang="de-CH" sz="1400" i="1" dirty="0"/>
              <a:t>Si </a:t>
            </a:r>
            <a:r>
              <a:rPr lang="de-CH" sz="1400" i="1" dirty="0" err="1"/>
              <a:t>pas</a:t>
            </a:r>
            <a:r>
              <a:rPr lang="de-CH" sz="1400" i="1" dirty="0"/>
              <a:t> </a:t>
            </a:r>
            <a:r>
              <a:rPr lang="de-CH" sz="1400" i="1" dirty="0" err="1"/>
              <a:t>maintenant</a:t>
            </a:r>
            <a:r>
              <a:rPr lang="de-CH" sz="1400" i="1" dirty="0"/>
              <a:t>, par </a:t>
            </a:r>
            <a:r>
              <a:rPr lang="de-CH" sz="1400" i="1" dirty="0" err="1"/>
              <a:t>émail</a:t>
            </a:r>
            <a:endParaRPr lang="de-CH" sz="1400" i="1" dirty="0"/>
          </a:p>
          <a:p>
            <a:pPr>
              <a:spcBef>
                <a:spcPct val="25000"/>
              </a:spcBef>
              <a:spcAft>
                <a:spcPct val="25000"/>
              </a:spcAft>
            </a:pPr>
            <a:r>
              <a:rPr lang="de-CH" sz="1400" i="1" dirty="0"/>
              <a:t>OFT : sb disponible </a:t>
            </a:r>
            <a:r>
              <a:rPr lang="de-CH" sz="1400" i="1" dirty="0" err="1"/>
              <a:t>pour</a:t>
            </a:r>
            <a:r>
              <a:rPr lang="de-CH" sz="1400" i="1" dirty="0"/>
              <a:t> </a:t>
            </a:r>
            <a:r>
              <a:rPr lang="de-CH" sz="1400" i="1" dirty="0" err="1"/>
              <a:t>toutes</a:t>
            </a:r>
            <a:r>
              <a:rPr lang="de-CH" sz="1400" i="1" dirty="0"/>
              <a:t> les </a:t>
            </a:r>
            <a:r>
              <a:rPr lang="de-CH" sz="1400" i="1" dirty="0" err="1"/>
              <a:t>questions</a:t>
            </a:r>
            <a:r>
              <a:rPr lang="de-CH" sz="1400" i="1" dirty="0"/>
              <a:t> en </a:t>
            </a:r>
            <a:r>
              <a:rPr lang="de-CH" sz="1400" i="1" dirty="0" err="1"/>
              <a:t>lien</a:t>
            </a:r>
            <a:r>
              <a:rPr lang="de-CH" sz="1400" i="1" dirty="0"/>
              <a:t> </a:t>
            </a:r>
            <a:r>
              <a:rPr lang="de-CH" sz="1400" i="1" dirty="0" err="1"/>
              <a:t>avec</a:t>
            </a:r>
            <a:r>
              <a:rPr lang="de-CH" sz="1400" i="1" dirty="0"/>
              <a:t> des avant-</a:t>
            </a:r>
            <a:r>
              <a:rPr lang="de-CH" sz="1400" i="1" dirty="0" err="1"/>
              <a:t>projets</a:t>
            </a:r>
            <a:r>
              <a:rPr lang="de-CH" sz="1400" i="1" dirty="0"/>
              <a:t> </a:t>
            </a:r>
            <a:r>
              <a:rPr lang="de-CH" sz="1400" i="1" dirty="0" err="1"/>
              <a:t>ou</a:t>
            </a:r>
            <a:r>
              <a:rPr lang="de-CH" sz="1400" i="1" dirty="0"/>
              <a:t> des </a:t>
            </a:r>
            <a:r>
              <a:rPr lang="de-CH" sz="1400" i="1" dirty="0" err="1"/>
              <a:t>projets</a:t>
            </a:r>
            <a:endParaRPr lang="de-CH" sz="1400" i="1" dirty="0"/>
          </a:p>
          <a:p>
            <a:pPr>
              <a:spcBef>
                <a:spcPct val="25000"/>
              </a:spcBef>
              <a:spcAft>
                <a:spcPct val="25000"/>
              </a:spcAft>
            </a:pPr>
            <a:endParaRPr lang="de-CH" sz="1400" i="1" dirty="0"/>
          </a:p>
        </p:txBody>
      </p:sp>
    </p:spTree>
    <p:extLst>
      <p:ext uri="{BB962C8B-B14F-4D97-AF65-F5344CB8AC3E}">
        <p14:creationId xmlns:p14="http://schemas.microsoft.com/office/powerpoint/2010/main" val="35419875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102</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i="1" dirty="0" err="1"/>
              <a:t>Présentations</a:t>
            </a:r>
            <a:r>
              <a:rPr lang="de-CH" sz="1400" i="1" dirty="0"/>
              <a:t> disponibles </a:t>
            </a:r>
            <a:r>
              <a:rPr lang="de-CH" sz="1400" i="1" dirty="0" err="1"/>
              <a:t>sur</a:t>
            </a:r>
            <a:r>
              <a:rPr lang="de-CH" sz="1400" i="1" dirty="0"/>
              <a:t> le </a:t>
            </a:r>
            <a:r>
              <a:rPr lang="de-CH" sz="1400" i="1" dirty="0" err="1"/>
              <a:t>site</a:t>
            </a:r>
            <a:r>
              <a:rPr lang="de-CH" sz="1400" i="1" dirty="0"/>
              <a:t> de </a:t>
            </a:r>
            <a:r>
              <a:rPr lang="de-CH" sz="1400" i="1" dirty="0" err="1"/>
              <a:t>l’OFT</a:t>
            </a:r>
            <a:endParaRPr lang="de-CH" sz="1400" i="1" dirty="0"/>
          </a:p>
          <a:p>
            <a:pPr>
              <a:spcBef>
                <a:spcPct val="25000"/>
              </a:spcBef>
              <a:spcAft>
                <a:spcPct val="25000"/>
              </a:spcAft>
            </a:pPr>
            <a:endParaRPr lang="de-CH" sz="1400" i="1" dirty="0"/>
          </a:p>
        </p:txBody>
      </p:sp>
    </p:spTree>
    <p:extLst>
      <p:ext uri="{BB962C8B-B14F-4D97-AF65-F5344CB8AC3E}">
        <p14:creationId xmlns:p14="http://schemas.microsoft.com/office/powerpoint/2010/main" val="1341035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26971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11</a:t>
            </a:fld>
            <a:endParaRPr lang="de-CH" dirty="0"/>
          </a:p>
        </p:txBody>
      </p:sp>
    </p:spTree>
    <p:extLst>
      <p:ext uri="{BB962C8B-B14F-4D97-AF65-F5344CB8AC3E}">
        <p14:creationId xmlns:p14="http://schemas.microsoft.com/office/powerpoint/2010/main" val="19328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Les </a:t>
            </a:r>
            <a:r>
              <a:rPr lang="de-CH" dirty="0" err="1" smtClean="0"/>
              <a:t>cantons</a:t>
            </a:r>
            <a:r>
              <a:rPr lang="de-CH" dirty="0" smtClean="0"/>
              <a:t> </a:t>
            </a:r>
            <a:r>
              <a:rPr lang="de-CH" dirty="0" err="1" smtClean="0"/>
              <a:t>peuvent</a:t>
            </a:r>
            <a:r>
              <a:rPr lang="de-CH" baseline="0" dirty="0" smtClean="0"/>
              <a:t> et </a:t>
            </a:r>
            <a:r>
              <a:rPr lang="de-CH" baseline="0" dirty="0" err="1" smtClean="0"/>
              <a:t>doivent</a:t>
            </a:r>
            <a:r>
              <a:rPr lang="de-CH" baseline="0" dirty="0" smtClean="0"/>
              <a:t> </a:t>
            </a:r>
            <a:r>
              <a:rPr lang="de-CH" baseline="0" dirty="0" err="1" smtClean="0"/>
              <a:t>établir</a:t>
            </a:r>
            <a:r>
              <a:rPr lang="de-CH" baseline="0" dirty="0" smtClean="0"/>
              <a:t> des </a:t>
            </a:r>
            <a:r>
              <a:rPr lang="de-CH" baseline="0" dirty="0" err="1" smtClean="0"/>
              <a:t>prescriptions</a:t>
            </a:r>
            <a:r>
              <a:rPr lang="de-CH" baseline="0" dirty="0" smtClean="0"/>
              <a:t> </a:t>
            </a:r>
            <a:r>
              <a:rPr lang="de-CH" baseline="0" dirty="0" err="1" smtClean="0"/>
              <a:t>techniques</a:t>
            </a:r>
            <a:r>
              <a:rPr lang="de-CH" baseline="0" dirty="0" smtClean="0"/>
              <a:t> </a:t>
            </a:r>
            <a:r>
              <a:rPr lang="de-CH" baseline="0" dirty="0" err="1" smtClean="0"/>
              <a:t>pour</a:t>
            </a:r>
            <a:r>
              <a:rPr lang="de-CH" baseline="0" dirty="0" smtClean="0"/>
              <a:t> les </a:t>
            </a:r>
            <a:r>
              <a:rPr lang="de-CH" baseline="0" dirty="0" err="1" smtClean="0"/>
              <a:t>installations</a:t>
            </a:r>
            <a:r>
              <a:rPr lang="de-CH" baseline="0" dirty="0" smtClean="0"/>
              <a:t> </a:t>
            </a:r>
            <a:r>
              <a:rPr lang="de-CH" baseline="0" dirty="0" err="1" smtClean="0"/>
              <a:t>cantonales</a:t>
            </a:r>
            <a:r>
              <a:rPr lang="de-CH" baseline="0" dirty="0" smtClean="0"/>
              <a:t>. </a:t>
            </a:r>
            <a:r>
              <a:rPr lang="de-CH" baseline="0" dirty="0" err="1" smtClean="0"/>
              <a:t>Ceci</a:t>
            </a:r>
            <a:r>
              <a:rPr lang="de-CH" baseline="0" dirty="0" smtClean="0"/>
              <a:t> </a:t>
            </a:r>
            <a:r>
              <a:rPr lang="de-CH" baseline="0" dirty="0" err="1" smtClean="0"/>
              <a:t>doit</a:t>
            </a:r>
            <a:r>
              <a:rPr lang="de-CH" baseline="0" dirty="0" smtClean="0"/>
              <a:t> </a:t>
            </a:r>
            <a:r>
              <a:rPr lang="de-CH" baseline="0" dirty="0" err="1" smtClean="0"/>
              <a:t>être</a:t>
            </a:r>
            <a:r>
              <a:rPr lang="de-CH" baseline="0" dirty="0" smtClean="0"/>
              <a:t> </a:t>
            </a:r>
            <a:r>
              <a:rPr lang="de-CH" baseline="0" dirty="0" err="1" smtClean="0"/>
              <a:t>fait</a:t>
            </a:r>
            <a:r>
              <a:rPr lang="de-CH" baseline="0" dirty="0" smtClean="0"/>
              <a:t> </a:t>
            </a:r>
            <a:r>
              <a:rPr lang="de-CH" baseline="0" dirty="0" err="1" smtClean="0"/>
              <a:t>dans</a:t>
            </a:r>
            <a:r>
              <a:rPr lang="de-CH" baseline="0" dirty="0" smtClean="0"/>
              <a:t> les </a:t>
            </a:r>
            <a:r>
              <a:rPr lang="de-CH" baseline="0" dirty="0" err="1" smtClean="0"/>
              <a:t>limites</a:t>
            </a:r>
            <a:r>
              <a:rPr lang="de-CH" baseline="0" dirty="0" smtClean="0"/>
              <a:t> des </a:t>
            </a:r>
            <a:r>
              <a:rPr lang="de-CH" baseline="0" dirty="0" err="1" smtClean="0"/>
              <a:t>exigences</a:t>
            </a:r>
            <a:r>
              <a:rPr lang="de-CH" baseline="0" dirty="0" smtClean="0"/>
              <a:t> de la LICa et de </a:t>
            </a:r>
            <a:r>
              <a:rPr lang="de-CH" baseline="0" dirty="0" err="1" smtClean="0"/>
              <a:t>l’OICa</a:t>
            </a:r>
            <a:r>
              <a:rPr lang="de-CH" baseline="0" dirty="0" smtClean="0"/>
              <a:t>. Nous </a:t>
            </a:r>
            <a:r>
              <a:rPr lang="de-CH" baseline="0" dirty="0" err="1" smtClean="0"/>
              <a:t>sommes</a:t>
            </a:r>
            <a:r>
              <a:rPr lang="de-CH" baseline="0" dirty="0" smtClean="0"/>
              <a:t> </a:t>
            </a:r>
            <a:r>
              <a:rPr lang="de-CH" baseline="0" dirty="0" err="1" smtClean="0"/>
              <a:t>confrontés</a:t>
            </a:r>
            <a:r>
              <a:rPr lang="de-CH" baseline="0" dirty="0" smtClean="0"/>
              <a:t> au </a:t>
            </a:r>
            <a:r>
              <a:rPr lang="de-CH" baseline="0" dirty="0" err="1" smtClean="0"/>
              <a:t>problème</a:t>
            </a:r>
            <a:r>
              <a:rPr lang="de-CH" baseline="0" dirty="0" smtClean="0"/>
              <a:t> des </a:t>
            </a:r>
            <a:r>
              <a:rPr lang="de-CH" baseline="0" dirty="0" err="1" smtClean="0"/>
              <a:t>installations</a:t>
            </a:r>
            <a:r>
              <a:rPr lang="de-CH" baseline="0" dirty="0" smtClean="0"/>
              <a:t> </a:t>
            </a:r>
            <a:r>
              <a:rPr lang="de-CH" baseline="0" dirty="0" err="1" smtClean="0"/>
              <a:t>agricoles</a:t>
            </a:r>
            <a:r>
              <a:rPr lang="de-CH" baseline="0" dirty="0" smtClean="0"/>
              <a:t> </a:t>
            </a:r>
            <a:r>
              <a:rPr lang="de-CH" baseline="0" dirty="0" err="1" smtClean="0"/>
              <a:t>ou</a:t>
            </a:r>
            <a:r>
              <a:rPr lang="de-CH" baseline="0" dirty="0" smtClean="0"/>
              <a:t> de </a:t>
            </a:r>
            <a:r>
              <a:rPr lang="de-CH" baseline="0" dirty="0" err="1" smtClean="0"/>
              <a:t>chantier</a:t>
            </a:r>
            <a:r>
              <a:rPr lang="de-CH" baseline="0" dirty="0" smtClean="0"/>
              <a:t> </a:t>
            </a:r>
            <a:r>
              <a:rPr lang="de-CH" baseline="0" dirty="0" err="1" smtClean="0"/>
              <a:t>qui</a:t>
            </a:r>
            <a:r>
              <a:rPr lang="de-CH" baseline="0" dirty="0" smtClean="0"/>
              <a:t> ne </a:t>
            </a:r>
            <a:r>
              <a:rPr lang="de-CH" baseline="0" dirty="0" err="1" smtClean="0"/>
              <a:t>sont</a:t>
            </a:r>
            <a:r>
              <a:rPr lang="de-CH" baseline="0" dirty="0" smtClean="0"/>
              <a:t> </a:t>
            </a:r>
            <a:r>
              <a:rPr lang="de-CH" baseline="0" dirty="0" err="1" smtClean="0"/>
              <a:t>pas</a:t>
            </a:r>
            <a:r>
              <a:rPr lang="de-CH" baseline="0" dirty="0" smtClean="0"/>
              <a:t> </a:t>
            </a:r>
            <a:r>
              <a:rPr lang="de-CH" baseline="0" dirty="0" err="1" smtClean="0"/>
              <a:t>soumises</a:t>
            </a:r>
            <a:r>
              <a:rPr lang="de-CH" baseline="0" dirty="0" smtClean="0"/>
              <a:t> à la </a:t>
            </a:r>
            <a:r>
              <a:rPr lang="de-CH" baseline="0" dirty="0" err="1" smtClean="0"/>
              <a:t>directive</a:t>
            </a:r>
            <a:r>
              <a:rPr lang="de-CH" baseline="0" dirty="0" smtClean="0"/>
              <a:t> </a:t>
            </a:r>
            <a:r>
              <a:rPr lang="de-CH" baseline="0" dirty="0" err="1" smtClean="0"/>
              <a:t>européenne</a:t>
            </a:r>
            <a:r>
              <a:rPr lang="de-CH" baseline="0" dirty="0" smtClean="0"/>
              <a:t> </a:t>
            </a:r>
            <a:r>
              <a:rPr lang="de-CH" baseline="0" dirty="0" err="1" smtClean="0"/>
              <a:t>mais</a:t>
            </a:r>
            <a:r>
              <a:rPr lang="de-CH" baseline="0" dirty="0" smtClean="0"/>
              <a:t> </a:t>
            </a:r>
            <a:r>
              <a:rPr lang="de-CH" baseline="0" dirty="0" err="1" smtClean="0"/>
              <a:t>qui</a:t>
            </a:r>
            <a:r>
              <a:rPr lang="de-CH" baseline="0" dirty="0" smtClean="0"/>
              <a:t> </a:t>
            </a:r>
            <a:r>
              <a:rPr lang="de-CH" baseline="0" dirty="0" err="1" smtClean="0"/>
              <a:t>sont</a:t>
            </a:r>
            <a:r>
              <a:rPr lang="de-CH" baseline="0" dirty="0" smtClean="0"/>
              <a:t> </a:t>
            </a:r>
            <a:r>
              <a:rPr lang="de-CH" baseline="0" dirty="0" err="1" smtClean="0"/>
              <a:t>soumises</a:t>
            </a:r>
            <a:r>
              <a:rPr lang="de-CH" baseline="0" dirty="0" smtClean="0"/>
              <a:t> à la </a:t>
            </a:r>
            <a:r>
              <a:rPr lang="de-CH" baseline="0" dirty="0" err="1" smtClean="0"/>
              <a:t>LICa</a:t>
            </a:r>
            <a:r>
              <a:rPr lang="de-CH" baseline="0" dirty="0" smtClean="0"/>
              <a:t>.</a:t>
            </a:r>
          </a:p>
          <a:p>
            <a:endParaRPr lang="de-CH" baseline="0" dirty="0" smtClean="0"/>
          </a:p>
          <a:p>
            <a:r>
              <a:rPr lang="de-CH" baseline="0" dirty="0" err="1" smtClean="0"/>
              <a:t>L’élaboration</a:t>
            </a:r>
            <a:r>
              <a:rPr lang="de-CH" baseline="0" dirty="0" smtClean="0"/>
              <a:t> du </a:t>
            </a:r>
            <a:r>
              <a:rPr lang="de-CH" baseline="0" dirty="0" err="1" smtClean="0"/>
              <a:t>réglement</a:t>
            </a:r>
            <a:r>
              <a:rPr lang="de-CH" baseline="0" dirty="0" smtClean="0"/>
              <a:t> CITT </a:t>
            </a:r>
            <a:r>
              <a:rPr lang="de-CH" baseline="0" dirty="0" err="1" smtClean="0"/>
              <a:t>est</a:t>
            </a:r>
            <a:r>
              <a:rPr lang="de-CH" baseline="0" dirty="0" smtClean="0"/>
              <a:t> </a:t>
            </a:r>
            <a:r>
              <a:rPr lang="de-CH" baseline="0" dirty="0" err="1" smtClean="0"/>
              <a:t>difficile</a:t>
            </a:r>
            <a:r>
              <a:rPr lang="de-CH" baseline="0" dirty="0" smtClean="0"/>
              <a:t>. Les </a:t>
            </a:r>
            <a:r>
              <a:rPr lang="de-CH" baseline="0" dirty="0" err="1" smtClean="0"/>
              <a:t>aspects</a:t>
            </a:r>
            <a:r>
              <a:rPr lang="de-CH" baseline="0" dirty="0" smtClean="0"/>
              <a:t> </a:t>
            </a:r>
            <a:r>
              <a:rPr lang="de-CH" baseline="0" dirty="0" err="1" smtClean="0"/>
              <a:t>juridiques</a:t>
            </a:r>
            <a:r>
              <a:rPr lang="de-CH" baseline="0" dirty="0" smtClean="0"/>
              <a:t> et </a:t>
            </a:r>
            <a:r>
              <a:rPr lang="de-CH" baseline="0" dirty="0" err="1" smtClean="0"/>
              <a:t>l’examen</a:t>
            </a:r>
            <a:r>
              <a:rPr lang="de-CH" baseline="0" dirty="0" smtClean="0"/>
              <a:t> de la </a:t>
            </a:r>
            <a:r>
              <a:rPr lang="de-CH" baseline="0" dirty="0" err="1" smtClean="0"/>
              <a:t>validité</a:t>
            </a:r>
            <a:r>
              <a:rPr lang="de-CH" baseline="0" dirty="0" smtClean="0"/>
              <a:t> de </a:t>
            </a:r>
            <a:r>
              <a:rPr lang="de-CH" baseline="0" dirty="0" err="1" smtClean="0"/>
              <a:t>l’ancien</a:t>
            </a:r>
            <a:r>
              <a:rPr lang="de-CH" baseline="0" dirty="0" smtClean="0"/>
              <a:t> </a:t>
            </a:r>
            <a:r>
              <a:rPr lang="de-CH" baseline="0" dirty="0" err="1" smtClean="0"/>
              <a:t>réglement</a:t>
            </a:r>
            <a:r>
              <a:rPr lang="de-CH" baseline="0" dirty="0" smtClean="0"/>
              <a:t> </a:t>
            </a:r>
            <a:r>
              <a:rPr lang="de-CH" baseline="0" dirty="0" err="1" smtClean="0"/>
              <a:t>vont</a:t>
            </a:r>
            <a:r>
              <a:rPr lang="de-CH" baseline="0" dirty="0" smtClean="0"/>
              <a:t> </a:t>
            </a:r>
            <a:r>
              <a:rPr lang="de-CH" baseline="0" dirty="0" err="1" smtClean="0"/>
              <a:t>être</a:t>
            </a:r>
            <a:r>
              <a:rPr lang="de-CH" baseline="0" dirty="0" smtClean="0"/>
              <a:t> </a:t>
            </a:r>
            <a:r>
              <a:rPr lang="de-CH" baseline="0" dirty="0" err="1" smtClean="0"/>
              <a:t>précisés</a:t>
            </a:r>
            <a:r>
              <a:rPr lang="de-CH" baseline="0" dirty="0" smtClean="0"/>
              <a:t> </a:t>
            </a:r>
            <a:r>
              <a:rPr lang="de-CH" baseline="0" dirty="0" err="1" smtClean="0"/>
              <a:t>prochainement</a:t>
            </a:r>
            <a:r>
              <a:rPr lang="de-CH" baseline="0" dirty="0" smtClean="0"/>
              <a:t>.</a:t>
            </a:r>
          </a:p>
          <a:p>
            <a:endParaRPr lang="de-CH" baseline="0" dirty="0" smtClean="0"/>
          </a:p>
          <a:p>
            <a:r>
              <a:rPr lang="de-CH" baseline="0" dirty="0" err="1" smtClean="0"/>
              <a:t>Une</a:t>
            </a:r>
            <a:r>
              <a:rPr lang="de-CH" baseline="0" dirty="0" smtClean="0"/>
              <a:t> </a:t>
            </a:r>
            <a:r>
              <a:rPr lang="de-CH" baseline="0" dirty="0" err="1" smtClean="0"/>
              <a:t>collaboration</a:t>
            </a:r>
            <a:r>
              <a:rPr lang="de-CH" baseline="0" dirty="0" smtClean="0"/>
              <a:t> </a:t>
            </a:r>
            <a:r>
              <a:rPr lang="de-CH" baseline="0" dirty="0" err="1" smtClean="0"/>
              <a:t>élargie</a:t>
            </a:r>
            <a:r>
              <a:rPr lang="de-CH" baseline="0" dirty="0" smtClean="0"/>
              <a:t> </a:t>
            </a:r>
            <a:r>
              <a:rPr lang="de-CH" baseline="0" dirty="0" err="1" smtClean="0"/>
              <a:t>est</a:t>
            </a:r>
            <a:r>
              <a:rPr lang="de-CH" baseline="0" dirty="0" smtClean="0"/>
              <a:t> </a:t>
            </a:r>
            <a:r>
              <a:rPr lang="de-CH" baseline="0" dirty="0" err="1" smtClean="0"/>
              <a:t>attendue</a:t>
            </a:r>
            <a:r>
              <a:rPr lang="de-CH" baseline="0" dirty="0" smtClean="0"/>
              <a:t>. </a:t>
            </a:r>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12</a:t>
            </a:fld>
            <a:endParaRPr lang="de-CH" dirty="0">
              <a:solidFill>
                <a:prstClr val="black"/>
              </a:solidFill>
            </a:endParaRPr>
          </a:p>
        </p:txBody>
      </p:sp>
    </p:spTree>
    <p:extLst>
      <p:ext uri="{BB962C8B-B14F-4D97-AF65-F5344CB8AC3E}">
        <p14:creationId xmlns:p14="http://schemas.microsoft.com/office/powerpoint/2010/main" val="2160946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13</a:t>
            </a:fld>
            <a:endParaRPr lang="de-CH" dirty="0"/>
          </a:p>
        </p:txBody>
      </p:sp>
    </p:spTree>
    <p:extLst>
      <p:ext uri="{BB962C8B-B14F-4D97-AF65-F5344CB8AC3E}">
        <p14:creationId xmlns:p14="http://schemas.microsoft.com/office/powerpoint/2010/main" val="223567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Pour</a:t>
            </a:r>
            <a:r>
              <a:rPr lang="de-CH" dirty="0" smtClean="0"/>
              <a:t> de </a:t>
            </a:r>
            <a:r>
              <a:rPr lang="de-CH" dirty="0" err="1" smtClean="0"/>
              <a:t>nombreuses</a:t>
            </a:r>
            <a:r>
              <a:rPr lang="de-CH" dirty="0" smtClean="0"/>
              <a:t> </a:t>
            </a:r>
            <a:r>
              <a:rPr lang="de-CH" dirty="0" err="1" smtClean="0"/>
              <a:t>installations</a:t>
            </a:r>
            <a:r>
              <a:rPr lang="de-CH" dirty="0" smtClean="0"/>
              <a:t> </a:t>
            </a:r>
            <a:r>
              <a:rPr lang="de-CH" dirty="0" err="1" smtClean="0"/>
              <a:t>cantonales</a:t>
            </a:r>
            <a:r>
              <a:rPr lang="de-CH" dirty="0" smtClean="0"/>
              <a:t>, la </a:t>
            </a:r>
            <a:r>
              <a:rPr lang="de-CH" dirty="0" err="1" smtClean="0"/>
              <a:t>documentation</a:t>
            </a:r>
            <a:r>
              <a:rPr lang="de-CH" dirty="0" smtClean="0"/>
              <a:t> à </a:t>
            </a:r>
            <a:r>
              <a:rPr lang="de-CH" dirty="0" err="1" smtClean="0"/>
              <a:t>fournir</a:t>
            </a:r>
            <a:r>
              <a:rPr lang="de-CH" baseline="0" dirty="0" smtClean="0"/>
              <a:t> </a:t>
            </a:r>
            <a:r>
              <a:rPr lang="de-CH" baseline="0" dirty="0" err="1" smtClean="0"/>
              <a:t>est</a:t>
            </a:r>
            <a:r>
              <a:rPr lang="de-CH" baseline="0" dirty="0" smtClean="0"/>
              <a:t> simple et les </a:t>
            </a:r>
            <a:r>
              <a:rPr lang="de-CH" baseline="0" dirty="0" err="1" smtClean="0"/>
              <a:t>procédures</a:t>
            </a:r>
            <a:r>
              <a:rPr lang="de-CH" baseline="0" dirty="0" smtClean="0"/>
              <a:t> </a:t>
            </a:r>
            <a:r>
              <a:rPr lang="de-CH" baseline="0" dirty="0" err="1" smtClean="0"/>
              <a:t>sont</a:t>
            </a:r>
            <a:r>
              <a:rPr lang="de-CH" baseline="0" dirty="0" smtClean="0"/>
              <a:t> </a:t>
            </a:r>
            <a:r>
              <a:rPr lang="de-CH" baseline="0" dirty="0" err="1" smtClean="0"/>
              <a:t>également</a:t>
            </a:r>
            <a:r>
              <a:rPr lang="de-CH" baseline="0" dirty="0" smtClean="0"/>
              <a:t> </a:t>
            </a:r>
            <a:r>
              <a:rPr lang="de-CH" baseline="0" dirty="0" err="1" smtClean="0"/>
              <a:t>simplifiées</a:t>
            </a:r>
            <a:r>
              <a:rPr lang="de-CH" baseline="0" dirty="0" smtClean="0"/>
              <a:t> </a:t>
            </a:r>
            <a:r>
              <a:rPr lang="de-CH" baseline="0" dirty="0" err="1" smtClean="0"/>
              <a:t>ou</a:t>
            </a:r>
            <a:r>
              <a:rPr lang="de-CH" baseline="0" dirty="0" smtClean="0"/>
              <a:t> </a:t>
            </a:r>
            <a:r>
              <a:rPr lang="de-CH" baseline="0" dirty="0" err="1" smtClean="0"/>
              <a:t>standardisées</a:t>
            </a:r>
            <a:r>
              <a:rPr lang="de-CH" baseline="0" dirty="0" smtClean="0"/>
              <a:t>. La </a:t>
            </a:r>
            <a:r>
              <a:rPr lang="de-CH" baseline="0" dirty="0" err="1" smtClean="0"/>
              <a:t>référence</a:t>
            </a:r>
            <a:r>
              <a:rPr lang="de-CH" baseline="0" dirty="0" smtClean="0"/>
              <a:t> </a:t>
            </a:r>
            <a:r>
              <a:rPr lang="de-CH" baseline="0" dirty="0" err="1" smtClean="0"/>
              <a:t>aux</a:t>
            </a:r>
            <a:r>
              <a:rPr lang="de-CH" baseline="0" dirty="0" smtClean="0"/>
              <a:t> </a:t>
            </a:r>
            <a:r>
              <a:rPr lang="de-CH" baseline="0" dirty="0" err="1" smtClean="0"/>
              <a:t>dispositions</a:t>
            </a:r>
            <a:r>
              <a:rPr lang="de-CH" baseline="0" dirty="0" smtClean="0"/>
              <a:t> de la </a:t>
            </a:r>
            <a:r>
              <a:rPr lang="de-CH" baseline="0" dirty="0" err="1" smtClean="0"/>
              <a:t>Confédération</a:t>
            </a:r>
            <a:r>
              <a:rPr lang="de-CH" baseline="0" dirty="0" smtClean="0"/>
              <a:t> </a:t>
            </a:r>
            <a:r>
              <a:rPr lang="de-CH" baseline="0" dirty="0" err="1" smtClean="0"/>
              <a:t>permet</a:t>
            </a:r>
            <a:r>
              <a:rPr lang="de-CH" baseline="0" dirty="0" smtClean="0"/>
              <a:t> </a:t>
            </a:r>
            <a:r>
              <a:rPr lang="de-CH" baseline="0" dirty="0" err="1" smtClean="0"/>
              <a:t>d’avoir</a:t>
            </a:r>
            <a:r>
              <a:rPr lang="de-CH" baseline="0" dirty="0" smtClean="0"/>
              <a:t> </a:t>
            </a:r>
            <a:r>
              <a:rPr lang="de-CH" baseline="0" dirty="0" err="1" smtClean="0"/>
              <a:t>une</a:t>
            </a:r>
            <a:r>
              <a:rPr lang="de-CH" baseline="0" dirty="0" smtClean="0"/>
              <a:t> «</a:t>
            </a:r>
            <a:r>
              <a:rPr lang="de-CH" baseline="0" dirty="0" err="1" smtClean="0"/>
              <a:t>table</a:t>
            </a:r>
            <a:r>
              <a:rPr lang="de-CH" baseline="0" dirty="0" smtClean="0"/>
              <a:t> des </a:t>
            </a:r>
            <a:r>
              <a:rPr lang="de-CH" baseline="0" dirty="0" err="1" smtClean="0"/>
              <a:t>matières</a:t>
            </a:r>
            <a:r>
              <a:rPr lang="de-CH" baseline="0" dirty="0" smtClean="0"/>
              <a:t>» uniforme. Les </a:t>
            </a:r>
            <a:r>
              <a:rPr lang="de-CH" baseline="0" dirty="0" err="1" smtClean="0"/>
              <a:t>thématiques</a:t>
            </a:r>
            <a:r>
              <a:rPr lang="de-CH" baseline="0" dirty="0" smtClean="0"/>
              <a:t> non relevantes ne </a:t>
            </a:r>
            <a:r>
              <a:rPr lang="de-CH" baseline="0" dirty="0" err="1" smtClean="0"/>
              <a:t>sont</a:t>
            </a:r>
            <a:r>
              <a:rPr lang="de-CH" baseline="0" dirty="0" smtClean="0"/>
              <a:t> </a:t>
            </a:r>
            <a:r>
              <a:rPr lang="de-CH" baseline="0" dirty="0" err="1" smtClean="0"/>
              <a:t>évidemment</a:t>
            </a:r>
            <a:r>
              <a:rPr lang="de-CH" baseline="0" dirty="0" smtClean="0"/>
              <a:t> </a:t>
            </a:r>
            <a:r>
              <a:rPr lang="de-CH" baseline="0" dirty="0" err="1" smtClean="0"/>
              <a:t>pas</a:t>
            </a:r>
            <a:r>
              <a:rPr lang="de-CH" baseline="0" dirty="0" smtClean="0"/>
              <a:t> </a:t>
            </a:r>
            <a:r>
              <a:rPr lang="de-CH" baseline="0" dirty="0" err="1" smtClean="0"/>
              <a:t>exigées</a:t>
            </a:r>
            <a:r>
              <a:rPr lang="de-CH" baseline="0" dirty="0" smtClean="0"/>
              <a:t>.</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14</a:t>
            </a:fld>
            <a:endParaRPr lang="de-CH" dirty="0">
              <a:solidFill>
                <a:prstClr val="black"/>
              </a:solidFill>
            </a:endParaRPr>
          </a:p>
        </p:txBody>
      </p:sp>
    </p:spTree>
    <p:extLst>
      <p:ext uri="{BB962C8B-B14F-4D97-AF65-F5344CB8AC3E}">
        <p14:creationId xmlns:p14="http://schemas.microsoft.com/office/powerpoint/2010/main" val="3290157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15</a:t>
            </a:fld>
            <a:endParaRPr lang="de-CH" dirty="0"/>
          </a:p>
        </p:txBody>
      </p:sp>
    </p:spTree>
    <p:extLst>
      <p:ext uri="{BB962C8B-B14F-4D97-AF65-F5344CB8AC3E}">
        <p14:creationId xmlns:p14="http://schemas.microsoft.com/office/powerpoint/2010/main" val="172523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En </a:t>
            </a:r>
            <a:r>
              <a:rPr lang="de-CH" dirty="0" err="1" smtClean="0"/>
              <a:t>général</a:t>
            </a:r>
            <a:r>
              <a:rPr lang="de-CH" dirty="0" smtClean="0"/>
              <a:t>, </a:t>
            </a:r>
            <a:r>
              <a:rPr lang="de-CH" dirty="0" err="1" smtClean="0"/>
              <a:t>dans</a:t>
            </a:r>
            <a:r>
              <a:rPr lang="de-CH" baseline="0" dirty="0" smtClean="0"/>
              <a:t> les 3 </a:t>
            </a:r>
            <a:r>
              <a:rPr lang="de-CH" baseline="0" dirty="0" err="1" smtClean="0"/>
              <a:t>mois</a:t>
            </a:r>
            <a:r>
              <a:rPr lang="de-CH" baseline="0" dirty="0" smtClean="0"/>
              <a:t>, </a:t>
            </a:r>
            <a:r>
              <a:rPr lang="de-CH" baseline="0" dirty="0" err="1" smtClean="0"/>
              <a:t>une</a:t>
            </a:r>
            <a:r>
              <a:rPr lang="de-CH" baseline="0" dirty="0" smtClean="0"/>
              <a:t> </a:t>
            </a:r>
            <a:r>
              <a:rPr lang="de-CH" baseline="0" dirty="0" err="1" smtClean="0"/>
              <a:t>autorisation</a:t>
            </a:r>
            <a:r>
              <a:rPr lang="de-CH" baseline="0" dirty="0" smtClean="0"/>
              <a:t> </a:t>
            </a:r>
            <a:r>
              <a:rPr lang="de-CH" baseline="0" dirty="0" err="1" smtClean="0"/>
              <a:t>peut</a:t>
            </a:r>
            <a:r>
              <a:rPr lang="de-CH" baseline="0" dirty="0" smtClean="0"/>
              <a:t> </a:t>
            </a:r>
            <a:r>
              <a:rPr lang="de-CH" baseline="0" dirty="0" err="1" smtClean="0"/>
              <a:t>être</a:t>
            </a:r>
            <a:r>
              <a:rPr lang="de-CH" baseline="0" dirty="0" smtClean="0"/>
              <a:t> </a:t>
            </a:r>
            <a:r>
              <a:rPr lang="de-CH" baseline="0" dirty="0" err="1" smtClean="0"/>
              <a:t>accordée</a:t>
            </a:r>
            <a:r>
              <a:rPr lang="de-CH" baseline="0" dirty="0" smtClean="0"/>
              <a:t> </a:t>
            </a:r>
            <a:r>
              <a:rPr lang="de-CH" baseline="0" dirty="0" err="1" smtClean="0"/>
              <a:t>pour</a:t>
            </a:r>
            <a:r>
              <a:rPr lang="de-CH" baseline="0" dirty="0" smtClean="0"/>
              <a:t> </a:t>
            </a:r>
            <a:r>
              <a:rPr lang="de-CH" baseline="0" dirty="0" err="1" smtClean="0"/>
              <a:t>une</a:t>
            </a:r>
            <a:r>
              <a:rPr lang="de-CH" baseline="0" dirty="0" smtClean="0"/>
              <a:t> </a:t>
            </a:r>
            <a:r>
              <a:rPr lang="de-CH" baseline="0" dirty="0" err="1" smtClean="0"/>
              <a:t>installation</a:t>
            </a:r>
            <a:r>
              <a:rPr lang="de-CH" baseline="0" dirty="0" smtClean="0"/>
              <a:t> simple. Cela </a:t>
            </a:r>
            <a:r>
              <a:rPr lang="de-CH" baseline="0" dirty="0" err="1" smtClean="0"/>
              <a:t>dépend</a:t>
            </a:r>
            <a:r>
              <a:rPr lang="de-CH" baseline="0" dirty="0" smtClean="0"/>
              <a:t> </a:t>
            </a:r>
            <a:r>
              <a:rPr lang="de-CH" baseline="0" dirty="0" err="1" smtClean="0"/>
              <a:t>cependant</a:t>
            </a:r>
            <a:r>
              <a:rPr lang="de-CH" baseline="0" dirty="0" smtClean="0"/>
              <a:t> de </a:t>
            </a:r>
            <a:r>
              <a:rPr lang="de-CH" baseline="0" dirty="0" err="1" smtClean="0"/>
              <a:t>chaque</a:t>
            </a:r>
            <a:r>
              <a:rPr lang="de-CH" baseline="0" dirty="0" smtClean="0"/>
              <a:t> </a:t>
            </a:r>
            <a:r>
              <a:rPr lang="de-CH" baseline="0" dirty="0" err="1" smtClean="0"/>
              <a:t>canton</a:t>
            </a:r>
            <a:r>
              <a:rPr lang="de-CH" baseline="0" dirty="0" smtClean="0"/>
              <a:t>.</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solidFill>
                  <a:prstClr val="black"/>
                </a:solidFill>
              </a:rPr>
              <a:pPr/>
              <a:t>16</a:t>
            </a:fld>
            <a:endParaRPr lang="de-CH" dirty="0">
              <a:solidFill>
                <a:prstClr val="black"/>
              </a:solidFill>
            </a:endParaRPr>
          </a:p>
        </p:txBody>
      </p:sp>
    </p:spTree>
    <p:extLst>
      <p:ext uri="{BB962C8B-B14F-4D97-AF65-F5344CB8AC3E}">
        <p14:creationId xmlns:p14="http://schemas.microsoft.com/office/powerpoint/2010/main" val="192438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17</a:t>
            </a:fld>
            <a:endParaRPr lang="de-CH" dirty="0"/>
          </a:p>
        </p:txBody>
      </p:sp>
    </p:spTree>
    <p:extLst>
      <p:ext uri="{BB962C8B-B14F-4D97-AF65-F5344CB8AC3E}">
        <p14:creationId xmlns:p14="http://schemas.microsoft.com/office/powerpoint/2010/main" val="69461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18</a:t>
            </a:fld>
            <a:endParaRPr lang="de-CH" dirty="0"/>
          </a:p>
        </p:txBody>
      </p:sp>
    </p:spTree>
    <p:extLst>
      <p:ext uri="{BB962C8B-B14F-4D97-AF65-F5344CB8AC3E}">
        <p14:creationId xmlns:p14="http://schemas.microsoft.com/office/powerpoint/2010/main" val="324407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19</a:t>
            </a:fld>
            <a:endParaRPr lang="de-CH" dirty="0"/>
          </a:p>
        </p:txBody>
      </p:sp>
    </p:spTree>
    <p:extLst>
      <p:ext uri="{BB962C8B-B14F-4D97-AF65-F5344CB8AC3E}">
        <p14:creationId xmlns:p14="http://schemas.microsoft.com/office/powerpoint/2010/main" val="306912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966750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20</a:t>
            </a:fld>
            <a:endParaRPr lang="de-CH" dirty="0"/>
          </a:p>
        </p:txBody>
      </p:sp>
    </p:spTree>
    <p:extLst>
      <p:ext uri="{BB962C8B-B14F-4D97-AF65-F5344CB8AC3E}">
        <p14:creationId xmlns:p14="http://schemas.microsoft.com/office/powerpoint/2010/main" val="318452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21</a:t>
            </a:fld>
            <a:endParaRPr lang="de-CH" dirty="0"/>
          </a:p>
        </p:txBody>
      </p:sp>
    </p:spTree>
    <p:extLst>
      <p:ext uri="{BB962C8B-B14F-4D97-AF65-F5344CB8AC3E}">
        <p14:creationId xmlns:p14="http://schemas.microsoft.com/office/powerpoint/2010/main" val="391700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22</a:t>
            </a:fld>
            <a:endParaRPr lang="de-CH" dirty="0"/>
          </a:p>
        </p:txBody>
      </p:sp>
    </p:spTree>
    <p:extLst>
      <p:ext uri="{BB962C8B-B14F-4D97-AF65-F5344CB8AC3E}">
        <p14:creationId xmlns:p14="http://schemas.microsoft.com/office/powerpoint/2010/main" val="334461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09474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76371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3966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25763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81842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81567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42942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0646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626312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87733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8979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44717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7452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167604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68041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674956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0011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839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4</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4197634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87845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42998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baseline="0" dirty="0" smtClean="0">
              <a:solidFill>
                <a:srgbClr val="0033CC"/>
              </a:solidFill>
            </a:endParaRPr>
          </a:p>
        </p:txBody>
      </p:sp>
    </p:spTree>
    <p:extLst>
      <p:ext uri="{BB962C8B-B14F-4D97-AF65-F5344CB8AC3E}">
        <p14:creationId xmlns:p14="http://schemas.microsoft.com/office/powerpoint/2010/main" val="1024282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883688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10054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04782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46</a:t>
            </a:fld>
            <a:endParaRPr lang="de-CH" dirty="0"/>
          </a:p>
        </p:txBody>
      </p:sp>
    </p:spTree>
    <p:extLst>
      <p:ext uri="{BB962C8B-B14F-4D97-AF65-F5344CB8AC3E}">
        <p14:creationId xmlns:p14="http://schemas.microsoft.com/office/powerpoint/2010/main" val="415446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72741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41325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322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428442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marL="179013" indent="-179013" defTabSz="954738">
              <a:spcAft>
                <a:spcPts val="626"/>
              </a:spcAft>
              <a:buFont typeface="Arial" panose="020B0604020202020204" pitchFamily="34" charset="0"/>
              <a:buChar char="•"/>
              <a:defRPr/>
            </a:pPr>
            <a:r>
              <a:rPr lang="de-CH" dirty="0">
                <a:solidFill>
                  <a:srgbClr val="000000"/>
                </a:solidFill>
              </a:rPr>
              <a:t>Annexe 2 </a:t>
            </a:r>
            <a:r>
              <a:rPr lang="de-CH" dirty="0" err="1">
                <a:solidFill>
                  <a:srgbClr val="000000"/>
                </a:solidFill>
              </a:rPr>
              <a:t>OICa</a:t>
            </a:r>
            <a:r>
              <a:rPr lang="de-CH" dirty="0">
                <a:solidFill>
                  <a:srgbClr val="000000"/>
                </a:solidFill>
              </a:rPr>
              <a:t>: Points </a:t>
            </a:r>
            <a:r>
              <a:rPr lang="de-CH" dirty="0" err="1">
                <a:solidFill>
                  <a:srgbClr val="000000"/>
                </a:solidFill>
              </a:rPr>
              <a:t>principaux</a:t>
            </a:r>
            <a:r>
              <a:rPr lang="de-CH" dirty="0">
                <a:solidFill>
                  <a:srgbClr val="000000"/>
                </a:solidFill>
              </a:rPr>
              <a:t> </a:t>
            </a:r>
            <a:r>
              <a:rPr lang="de-CH" dirty="0" err="1">
                <a:solidFill>
                  <a:srgbClr val="000000"/>
                </a:solidFill>
              </a:rPr>
              <a:t>pris</a:t>
            </a:r>
            <a:r>
              <a:rPr lang="de-CH" dirty="0">
                <a:solidFill>
                  <a:srgbClr val="000000"/>
                </a:solidFill>
              </a:rPr>
              <a:t> en </a:t>
            </a:r>
            <a:r>
              <a:rPr lang="de-CH" dirty="0" err="1">
                <a:solidFill>
                  <a:srgbClr val="000000"/>
                </a:solidFill>
              </a:rPr>
              <a:t>compte</a:t>
            </a:r>
            <a:r>
              <a:rPr lang="de-CH" dirty="0">
                <a:solidFill>
                  <a:srgbClr val="000000"/>
                </a:solidFill>
              </a:rPr>
              <a:t>. Les </a:t>
            </a:r>
            <a:r>
              <a:rPr lang="de-CH" dirty="0" err="1">
                <a:solidFill>
                  <a:srgbClr val="000000"/>
                </a:solidFill>
              </a:rPr>
              <a:t>autres</a:t>
            </a:r>
            <a:r>
              <a:rPr lang="de-CH" dirty="0">
                <a:solidFill>
                  <a:srgbClr val="000000"/>
                </a:solidFill>
              </a:rPr>
              <a:t> </a:t>
            </a:r>
            <a:r>
              <a:rPr lang="de-CH" dirty="0" err="1">
                <a:solidFill>
                  <a:srgbClr val="000000"/>
                </a:solidFill>
              </a:rPr>
              <a:t>points</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aussi</a:t>
            </a:r>
            <a:r>
              <a:rPr lang="de-CH" dirty="0">
                <a:solidFill>
                  <a:srgbClr val="000000"/>
                </a:solidFill>
              </a:rPr>
              <a:t> </a:t>
            </a:r>
            <a:r>
              <a:rPr lang="de-CH" dirty="0" err="1">
                <a:solidFill>
                  <a:srgbClr val="000000"/>
                </a:solidFill>
              </a:rPr>
              <a:t>pris</a:t>
            </a:r>
            <a:r>
              <a:rPr lang="de-CH" dirty="0">
                <a:solidFill>
                  <a:srgbClr val="000000"/>
                </a:solidFill>
              </a:rPr>
              <a:t> en </a:t>
            </a:r>
            <a:r>
              <a:rPr lang="de-CH" dirty="0" err="1">
                <a:solidFill>
                  <a:srgbClr val="000000"/>
                </a:solidFill>
              </a:rPr>
              <a:t>compte</a:t>
            </a:r>
            <a:r>
              <a:rPr lang="de-CH" dirty="0">
                <a:solidFill>
                  <a:srgbClr val="000000"/>
                </a:solidFill>
              </a:rPr>
              <a:t> </a:t>
            </a:r>
            <a:r>
              <a:rPr lang="de-CH" dirty="0" err="1">
                <a:solidFill>
                  <a:srgbClr val="000000"/>
                </a:solidFill>
              </a:rPr>
              <a:t>surtout</a:t>
            </a:r>
            <a:r>
              <a:rPr lang="de-CH" dirty="0">
                <a:solidFill>
                  <a:srgbClr val="000000"/>
                </a:solidFill>
              </a:rPr>
              <a:t> au </a:t>
            </a:r>
            <a:r>
              <a:rPr lang="de-CH" dirty="0" err="1">
                <a:solidFill>
                  <a:srgbClr val="000000"/>
                </a:solidFill>
              </a:rPr>
              <a:t>niveau</a:t>
            </a:r>
            <a:r>
              <a:rPr lang="de-CH" dirty="0">
                <a:solidFill>
                  <a:srgbClr val="000000"/>
                </a:solidFill>
              </a:rPr>
              <a:t> des </a:t>
            </a:r>
            <a:r>
              <a:rPr lang="de-CH" dirty="0" err="1">
                <a:solidFill>
                  <a:srgbClr val="000000"/>
                </a:solidFill>
              </a:rPr>
              <a:t>interfaces</a:t>
            </a:r>
            <a:r>
              <a:rPr lang="de-CH" dirty="0">
                <a:solidFill>
                  <a:srgbClr val="000000"/>
                </a:solidFill>
              </a:rPr>
              <a:t> </a:t>
            </a:r>
            <a:r>
              <a:rPr lang="de-CH" dirty="0" err="1">
                <a:solidFill>
                  <a:srgbClr val="000000"/>
                </a:solidFill>
              </a:rPr>
              <a:t>avec</a:t>
            </a:r>
            <a:r>
              <a:rPr lang="de-CH" dirty="0">
                <a:solidFill>
                  <a:srgbClr val="000000"/>
                </a:solidFill>
              </a:rPr>
              <a:t> les </a:t>
            </a:r>
            <a:r>
              <a:rPr lang="de-CH" dirty="0" err="1">
                <a:solidFill>
                  <a:srgbClr val="000000"/>
                </a:solidFill>
              </a:rPr>
              <a:t>ouvrages</a:t>
            </a:r>
            <a:r>
              <a:rPr lang="de-CH" dirty="0">
                <a:solidFill>
                  <a:srgbClr val="000000"/>
                </a:solidFill>
              </a:rPr>
              <a:t> de GC</a:t>
            </a:r>
          </a:p>
          <a:p>
            <a:pPr marL="179013" indent="-179013">
              <a:spcAft>
                <a:spcPts val="626"/>
              </a:spcAft>
              <a:buFont typeface="Arial" panose="020B0604020202020204" pitchFamily="34" charset="0"/>
              <a:buChar char="•"/>
            </a:pPr>
            <a:r>
              <a:rPr lang="de-CH" dirty="0" err="1">
                <a:solidFill>
                  <a:srgbClr val="000000"/>
                </a:solidFill>
              </a:rPr>
              <a:t>Exigences</a:t>
            </a:r>
            <a:r>
              <a:rPr lang="de-CH" dirty="0">
                <a:solidFill>
                  <a:srgbClr val="000000"/>
                </a:solidFill>
              </a:rPr>
              <a:t> essentielles: 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sont</a:t>
            </a:r>
            <a:r>
              <a:rPr lang="de-CH" dirty="0">
                <a:solidFill>
                  <a:srgbClr val="000000"/>
                </a:solidFill>
              </a:rPr>
              <a:t> à </a:t>
            </a:r>
            <a:r>
              <a:rPr lang="de-CH" dirty="0" err="1">
                <a:solidFill>
                  <a:srgbClr val="000000"/>
                </a:solidFill>
              </a:rPr>
              <a:t>prendre</a:t>
            </a:r>
            <a:r>
              <a:rPr lang="de-CH" dirty="0">
                <a:solidFill>
                  <a:srgbClr val="000000"/>
                </a:solidFill>
              </a:rPr>
              <a:t> en </a:t>
            </a:r>
            <a:r>
              <a:rPr lang="de-CH" dirty="0" err="1">
                <a:solidFill>
                  <a:srgbClr val="000000"/>
                </a:solidFill>
              </a:rPr>
              <a:t>compte</a:t>
            </a:r>
            <a:r>
              <a:rPr lang="de-CH" dirty="0">
                <a:solidFill>
                  <a:srgbClr val="000000"/>
                </a:solidFill>
              </a:rPr>
              <a:t>.</a:t>
            </a:r>
          </a:p>
          <a:p>
            <a:pPr marL="179013" indent="-179013">
              <a:spcAft>
                <a:spcPts val="626"/>
              </a:spcAft>
              <a:buFont typeface="Arial" panose="020B0604020202020204" pitchFamily="34" charset="0"/>
              <a:buChar char="•"/>
            </a:pPr>
            <a:r>
              <a:rPr lang="de-CH" dirty="0">
                <a:solidFill>
                  <a:srgbClr val="000000"/>
                </a:solidFill>
              </a:rPr>
              <a:t>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très</a:t>
            </a:r>
            <a:r>
              <a:rPr lang="de-CH" dirty="0">
                <a:solidFill>
                  <a:srgbClr val="000000"/>
                </a:solidFill>
              </a:rPr>
              <a:t> </a:t>
            </a:r>
            <a:r>
              <a:rPr lang="de-CH" dirty="0" err="1">
                <a:solidFill>
                  <a:srgbClr val="000000"/>
                </a:solidFill>
              </a:rPr>
              <a:t>souvent</a:t>
            </a:r>
            <a:r>
              <a:rPr lang="de-CH" dirty="0">
                <a:solidFill>
                  <a:srgbClr val="000000"/>
                </a:solidFill>
              </a:rPr>
              <a:t> </a:t>
            </a:r>
            <a:r>
              <a:rPr lang="de-CH" dirty="0" err="1">
                <a:solidFill>
                  <a:srgbClr val="000000"/>
                </a:solidFill>
              </a:rPr>
              <a:t>prépondérantes</a:t>
            </a:r>
            <a:r>
              <a:rPr lang="de-CH" dirty="0">
                <a:solidFill>
                  <a:srgbClr val="000000"/>
                </a:solidFill>
              </a:rPr>
              <a:t> </a:t>
            </a:r>
            <a:r>
              <a:rPr lang="de-CH" dirty="0" err="1">
                <a:solidFill>
                  <a:srgbClr val="000000"/>
                </a:solidFill>
              </a:rPr>
              <a:t>pour</a:t>
            </a:r>
            <a:r>
              <a:rPr lang="de-CH" dirty="0">
                <a:solidFill>
                  <a:srgbClr val="000000"/>
                </a:solidFill>
              </a:rPr>
              <a:t> la </a:t>
            </a:r>
            <a:r>
              <a:rPr lang="de-CH" dirty="0" err="1">
                <a:solidFill>
                  <a:srgbClr val="000000"/>
                </a:solidFill>
              </a:rPr>
              <a:t>construction</a:t>
            </a:r>
            <a:r>
              <a:rPr lang="de-CH" dirty="0">
                <a:solidFill>
                  <a:srgbClr val="000000"/>
                </a:solidFill>
              </a:rPr>
              <a:t>, le </a:t>
            </a:r>
            <a:r>
              <a:rPr lang="de-CH" dirty="0" err="1">
                <a:solidFill>
                  <a:srgbClr val="000000"/>
                </a:solidFill>
              </a:rPr>
              <a:t>dimensionnement</a:t>
            </a:r>
            <a:r>
              <a:rPr lang="de-CH" dirty="0">
                <a:solidFill>
                  <a:srgbClr val="000000"/>
                </a:solidFill>
              </a:rPr>
              <a:t> et </a:t>
            </a:r>
            <a:r>
              <a:rPr lang="de-CH" dirty="0" err="1">
                <a:solidFill>
                  <a:srgbClr val="000000"/>
                </a:solidFill>
              </a:rPr>
              <a:t>l'exploitation</a:t>
            </a:r>
            <a:r>
              <a:rPr lang="de-CH" dirty="0">
                <a:solidFill>
                  <a:srgbClr val="000000"/>
                </a:solidFill>
              </a:rPr>
              <a:t> </a:t>
            </a:r>
            <a:r>
              <a:rPr lang="de-CH" dirty="0" err="1">
                <a:solidFill>
                  <a:srgbClr val="000000"/>
                </a:solidFill>
              </a:rPr>
              <a:t>d'une</a:t>
            </a:r>
            <a:r>
              <a:rPr lang="de-CH" dirty="0">
                <a:solidFill>
                  <a:srgbClr val="000000"/>
                </a:solidFill>
              </a:rPr>
              <a:t> </a:t>
            </a:r>
            <a:r>
              <a:rPr lang="de-CH" dirty="0" err="1">
                <a:solidFill>
                  <a:srgbClr val="000000"/>
                </a:solidFill>
              </a:rPr>
              <a:t>installation</a:t>
            </a:r>
            <a:r>
              <a:rPr lang="de-CH" dirty="0">
                <a:solidFill>
                  <a:srgbClr val="000000"/>
                </a:solidFill>
              </a:rPr>
              <a:t> à </a:t>
            </a:r>
            <a:r>
              <a:rPr lang="de-CH" dirty="0" err="1">
                <a:solidFill>
                  <a:srgbClr val="000000"/>
                </a:solidFill>
              </a:rPr>
              <a:t>câble</a:t>
            </a:r>
            <a:r>
              <a:rPr lang="de-CH" dirty="0">
                <a:solidFill>
                  <a:srgbClr val="000000"/>
                </a:solidFill>
              </a:rPr>
              <a:t>.</a:t>
            </a:r>
            <a:endParaRPr lang="en-US" dirty="0">
              <a:solidFill>
                <a:srgbClr val="000000"/>
              </a:solidFill>
            </a:endParaRPr>
          </a:p>
          <a:p>
            <a:pPr marL="179013" indent="-179013">
              <a:spcAft>
                <a:spcPts val="626"/>
              </a:spcAft>
              <a:buFont typeface="Arial" panose="020B0604020202020204" pitchFamily="34" charset="0"/>
              <a:buChar char="•"/>
            </a:pPr>
            <a:r>
              <a:rPr lang="de-CH" dirty="0">
                <a:solidFill>
                  <a:srgbClr val="000000"/>
                </a:solidFill>
              </a:rPr>
              <a:t>Les </a:t>
            </a:r>
            <a:r>
              <a:rPr lang="de-CH" dirty="0" err="1">
                <a:solidFill>
                  <a:srgbClr val="000000"/>
                </a:solidFill>
              </a:rPr>
              <a:t>explications</a:t>
            </a:r>
            <a:r>
              <a:rPr lang="de-CH" dirty="0">
                <a:solidFill>
                  <a:srgbClr val="000000"/>
                </a:solidFill>
              </a:rPr>
              <a:t> </a:t>
            </a:r>
            <a:r>
              <a:rPr lang="de-CH" dirty="0" err="1">
                <a:solidFill>
                  <a:srgbClr val="000000"/>
                </a:solidFill>
              </a:rPr>
              <a:t>suivantes</a:t>
            </a:r>
            <a:r>
              <a:rPr lang="de-CH" dirty="0">
                <a:solidFill>
                  <a:srgbClr val="000000"/>
                </a:solidFill>
              </a:rPr>
              <a:t> </a:t>
            </a:r>
            <a:r>
              <a:rPr lang="de-CH" dirty="0" err="1">
                <a:solidFill>
                  <a:srgbClr val="000000"/>
                </a:solidFill>
              </a:rPr>
              <a:t>concernent</a:t>
            </a:r>
            <a:r>
              <a:rPr lang="de-CH" dirty="0">
                <a:solidFill>
                  <a:srgbClr val="000000"/>
                </a:solidFill>
              </a:rPr>
              <a:t> </a:t>
            </a:r>
            <a:r>
              <a:rPr lang="de-CH" dirty="0" err="1">
                <a:solidFill>
                  <a:srgbClr val="000000"/>
                </a:solidFill>
              </a:rPr>
              <a:t>toutes</a:t>
            </a:r>
            <a:r>
              <a:rPr lang="de-CH" dirty="0">
                <a:solidFill>
                  <a:srgbClr val="000000"/>
                </a:solidFill>
              </a:rPr>
              <a:t> les </a:t>
            </a:r>
            <a:r>
              <a:rPr lang="de-CH" dirty="0" err="1">
                <a:solidFill>
                  <a:srgbClr val="000000"/>
                </a:solidFill>
              </a:rPr>
              <a:t>influences</a:t>
            </a:r>
            <a:r>
              <a:rPr lang="de-CH" dirty="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agissant</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une</a:t>
            </a:r>
            <a:r>
              <a:rPr lang="de-CH" dirty="0">
                <a:solidFill>
                  <a:srgbClr val="000000"/>
                </a:solidFill>
              </a:rPr>
              <a:t> </a:t>
            </a:r>
            <a:r>
              <a:rPr lang="de-CH" dirty="0" err="1">
                <a:solidFill>
                  <a:srgbClr val="000000"/>
                </a:solidFill>
              </a:rPr>
              <a:t>installation</a:t>
            </a:r>
            <a:r>
              <a:rPr lang="de-CH" dirty="0">
                <a:solidFill>
                  <a:srgbClr val="000000"/>
                </a:solidFill>
              </a:rPr>
              <a:t> à </a:t>
            </a:r>
            <a:r>
              <a:rPr lang="de-CH" dirty="0" err="1" smtClean="0">
                <a:solidFill>
                  <a:srgbClr val="000000"/>
                </a:solidFill>
              </a:rPr>
              <a:t>câbles</a:t>
            </a:r>
            <a:endParaRPr lang="de-CH" dirty="0" smtClean="0">
              <a:solidFill>
                <a:srgbClr val="000000"/>
              </a:solidFill>
            </a:endParaRPr>
          </a:p>
          <a:p>
            <a:pPr marL="179013" marR="0" lvl="0" indent="-179013" algn="l" defTabSz="914400" rtl="0" eaLnBrk="1" fontAlgn="auto" latinLnBrk="0" hangingPunct="1">
              <a:lnSpc>
                <a:spcPct val="100000"/>
              </a:lnSpc>
              <a:spcBef>
                <a:spcPts val="0"/>
              </a:spcBef>
              <a:spcAft>
                <a:spcPts val="626"/>
              </a:spcAft>
              <a:buClrTx/>
              <a:buSzTx/>
              <a:buFont typeface="Arial" panose="020B0604020202020204" pitchFamily="34" charset="0"/>
              <a:buChar char="•"/>
              <a:tabLst/>
              <a:defRPr/>
            </a:pPr>
            <a:r>
              <a:rPr lang="de-CH" baseline="0" dirty="0" smtClean="0">
                <a:solidFill>
                  <a:srgbClr val="000000"/>
                </a:solidFill>
              </a:rPr>
              <a:t>Les </a:t>
            </a:r>
            <a:r>
              <a:rPr lang="de-CH" baseline="0" dirty="0" err="1" smtClean="0">
                <a:solidFill>
                  <a:srgbClr val="000000"/>
                </a:solidFill>
              </a:rPr>
              <a:t>explications</a:t>
            </a:r>
            <a:r>
              <a:rPr lang="de-CH" baseline="0" dirty="0" smtClean="0">
                <a:solidFill>
                  <a:srgbClr val="000000"/>
                </a:solidFill>
              </a:rPr>
              <a:t> </a:t>
            </a:r>
            <a:r>
              <a:rPr lang="de-CH" baseline="0" dirty="0" err="1" smtClean="0">
                <a:solidFill>
                  <a:srgbClr val="000000"/>
                </a:solidFill>
              </a:rPr>
              <a:t>suivantes</a:t>
            </a:r>
            <a:r>
              <a:rPr lang="de-CH" baseline="0" dirty="0" smtClean="0">
                <a:solidFill>
                  <a:srgbClr val="000000"/>
                </a:solidFill>
              </a:rPr>
              <a:t> ne </a:t>
            </a:r>
            <a:r>
              <a:rPr lang="de-CH" baseline="0" dirty="0" err="1" smtClean="0">
                <a:solidFill>
                  <a:srgbClr val="000000"/>
                </a:solidFill>
              </a:rPr>
              <a:t>sont</a:t>
            </a:r>
            <a:r>
              <a:rPr lang="de-CH" baseline="0" dirty="0" smtClean="0">
                <a:solidFill>
                  <a:srgbClr val="000000"/>
                </a:solidFill>
              </a:rPr>
              <a:t> </a:t>
            </a:r>
            <a:r>
              <a:rPr lang="de-CH" baseline="0" dirty="0" err="1" smtClean="0">
                <a:solidFill>
                  <a:srgbClr val="000000"/>
                </a:solidFill>
              </a:rPr>
              <a:t>pas</a:t>
            </a:r>
            <a:r>
              <a:rPr lang="de-CH" baseline="0" dirty="0" smtClean="0">
                <a:solidFill>
                  <a:srgbClr val="000000"/>
                </a:solidFill>
              </a:rPr>
              <a:t> exhaustives </a:t>
            </a:r>
            <a:r>
              <a:rPr lang="de-CH" baseline="0" dirty="0" err="1" smtClean="0">
                <a:solidFill>
                  <a:srgbClr val="000000"/>
                </a:solidFill>
              </a:rPr>
              <a:t>mais</a:t>
            </a:r>
            <a:r>
              <a:rPr lang="de-CH" baseline="0" dirty="0" smtClean="0">
                <a:solidFill>
                  <a:srgbClr val="000000"/>
                </a:solidFill>
              </a:rPr>
              <a:t> </a:t>
            </a:r>
            <a:r>
              <a:rPr lang="de-CH" baseline="0" dirty="0" err="1" smtClean="0">
                <a:solidFill>
                  <a:srgbClr val="000000"/>
                </a:solidFill>
              </a:rPr>
              <a:t>permettent</a:t>
            </a:r>
            <a:r>
              <a:rPr lang="de-CH" baseline="0" dirty="0" smtClean="0">
                <a:solidFill>
                  <a:srgbClr val="000000"/>
                </a:solidFill>
              </a:rPr>
              <a:t> de </a:t>
            </a:r>
            <a:r>
              <a:rPr lang="de-CH" baseline="0" dirty="0" err="1" smtClean="0">
                <a:solidFill>
                  <a:srgbClr val="000000"/>
                </a:solidFill>
              </a:rPr>
              <a:t>comprende</a:t>
            </a:r>
            <a:r>
              <a:rPr lang="de-CH" baseline="0" dirty="0" smtClean="0">
                <a:solidFill>
                  <a:srgbClr val="000000"/>
                </a:solidFill>
              </a:rPr>
              <a:t> le </a:t>
            </a:r>
            <a:r>
              <a:rPr lang="de-CH" baseline="0" dirty="0" err="1" smtClean="0">
                <a:solidFill>
                  <a:srgbClr val="000000"/>
                </a:solidFill>
              </a:rPr>
              <a:t>processus</a:t>
            </a:r>
            <a:r>
              <a:rPr lang="de-CH" baseline="0" dirty="0" smtClean="0">
                <a:solidFill>
                  <a:srgbClr val="000000"/>
                </a:solidFill>
              </a:rPr>
              <a:t> </a:t>
            </a:r>
            <a:r>
              <a:rPr lang="de-CH" baseline="0" dirty="0" err="1" smtClean="0">
                <a:solidFill>
                  <a:srgbClr val="000000"/>
                </a:solidFill>
              </a:rPr>
              <a:t>mis</a:t>
            </a:r>
            <a:r>
              <a:rPr lang="de-CH" baseline="0" dirty="0" smtClean="0">
                <a:solidFill>
                  <a:srgbClr val="000000"/>
                </a:solidFill>
              </a:rPr>
              <a:t> en </a:t>
            </a:r>
            <a:r>
              <a:rPr lang="de-CH" baseline="0" dirty="0" err="1" smtClean="0">
                <a:solidFill>
                  <a:srgbClr val="000000"/>
                </a:solidFill>
              </a:rPr>
              <a:t>oeuvre</a:t>
            </a:r>
            <a:r>
              <a:rPr lang="de-CH" baseline="0" dirty="0" smtClean="0">
                <a:solidFill>
                  <a:srgbClr val="000000"/>
                </a:solidFill>
              </a:rPr>
              <a:t> par </a:t>
            </a:r>
            <a:r>
              <a:rPr lang="de-CH" baseline="0" dirty="0" err="1" smtClean="0">
                <a:solidFill>
                  <a:srgbClr val="000000"/>
                </a:solidFill>
              </a:rPr>
              <a:t>l’OFT</a:t>
            </a:r>
            <a:r>
              <a:rPr lang="de-CH" baseline="0" dirty="0" smtClean="0">
                <a:solidFill>
                  <a:srgbClr val="000000"/>
                </a:solidFill>
              </a:rPr>
              <a:t> </a:t>
            </a:r>
            <a:endParaRPr lang="de-CH" dirty="0" smtClean="0">
              <a:solidFill>
                <a:srgbClr val="000000"/>
              </a:solidFill>
            </a:endParaRPr>
          </a:p>
          <a:p>
            <a:pPr marL="179013" indent="-179013">
              <a:spcAft>
                <a:spcPts val="626"/>
              </a:spcAft>
              <a:buFont typeface="Arial" panose="020B0604020202020204" pitchFamily="34" charset="0"/>
              <a:buChar char="•"/>
            </a:pPr>
            <a:endParaRPr lang="de-CH" dirty="0">
              <a:solidFill>
                <a:srgbClr val="000000"/>
              </a:solidFill>
            </a:endParaRPr>
          </a:p>
        </p:txBody>
      </p:sp>
    </p:spTree>
    <p:extLst>
      <p:ext uri="{BB962C8B-B14F-4D97-AF65-F5344CB8AC3E}">
        <p14:creationId xmlns:p14="http://schemas.microsoft.com/office/powerpoint/2010/main" val="3865060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dirty="0" smtClean="0">
                <a:solidFill>
                  <a:srgbClr val="000000"/>
                </a:solidFill>
              </a:rPr>
              <a:t>Situation </a:t>
            </a:r>
            <a:r>
              <a:rPr lang="de-CH" dirty="0" err="1" smtClean="0">
                <a:solidFill>
                  <a:srgbClr val="000000"/>
                </a:solidFill>
              </a:rPr>
              <a:t>générale</a:t>
            </a:r>
            <a:r>
              <a:rPr lang="de-CH" dirty="0" smtClean="0">
                <a:solidFill>
                  <a:srgbClr val="000000"/>
                </a:solidFill>
              </a:rPr>
              <a:t> relatives </a:t>
            </a:r>
            <a:r>
              <a:rPr lang="de-CH" dirty="0" err="1" smtClean="0">
                <a:solidFill>
                  <a:srgbClr val="000000"/>
                </a:solidFill>
              </a:rPr>
              <a:t>aux</a:t>
            </a:r>
            <a:r>
              <a:rPr lang="de-CH" dirty="0" smtClean="0">
                <a:solidFill>
                  <a:srgbClr val="000000"/>
                </a:solidFill>
              </a:rPr>
              <a:t> </a:t>
            </a:r>
            <a:r>
              <a:rPr lang="de-CH" dirty="0" err="1" smtClean="0">
                <a:solidFill>
                  <a:srgbClr val="000000"/>
                </a:solidFill>
              </a:rPr>
              <a:t>influences</a:t>
            </a:r>
            <a:r>
              <a:rPr lang="de-CH" dirty="0" smtClean="0">
                <a:solidFill>
                  <a:srgbClr val="000000"/>
                </a:solidFill>
              </a:rPr>
              <a:t> </a:t>
            </a:r>
            <a:r>
              <a:rPr lang="de-CH" dirty="0" err="1">
                <a:solidFill>
                  <a:srgbClr val="000000"/>
                </a:solidFill>
              </a:rPr>
              <a:t>environnementales</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l’installation</a:t>
            </a:r>
            <a:r>
              <a:rPr lang="de-CH" dirty="0">
                <a:solidFill>
                  <a:srgbClr val="000000"/>
                </a:solidFill>
              </a:rPr>
              <a:t>:</a:t>
            </a:r>
          </a:p>
          <a:p>
            <a:r>
              <a:rPr lang="de-CH" dirty="0">
                <a:solidFill>
                  <a:srgbClr val="000000"/>
                </a:solidFill>
              </a:rPr>
              <a:t>Par </a:t>
            </a:r>
            <a:r>
              <a:rPr lang="de-CH" dirty="0" err="1">
                <a:solidFill>
                  <a:srgbClr val="000000"/>
                </a:solidFill>
              </a:rPr>
              <a:t>exemple</a:t>
            </a:r>
            <a:r>
              <a:rPr lang="de-CH" dirty="0">
                <a:solidFill>
                  <a:srgbClr val="000000"/>
                </a:solidFill>
              </a:rPr>
              <a:t>:</a:t>
            </a:r>
          </a:p>
          <a:p>
            <a:pPr marL="177416" indent="-177416">
              <a:buFontTx/>
              <a:buChar char="-"/>
            </a:pPr>
            <a:r>
              <a:rPr lang="de-CH" dirty="0" err="1">
                <a:solidFill>
                  <a:srgbClr val="000000"/>
                </a:solidFill>
              </a:rPr>
              <a:t>Lesquelles</a:t>
            </a:r>
            <a:r>
              <a:rPr lang="de-CH" dirty="0">
                <a:solidFill>
                  <a:srgbClr val="000000"/>
                </a:solidFill>
              </a:rPr>
              <a:t> </a:t>
            </a:r>
            <a:r>
              <a:rPr lang="de-CH" dirty="0" err="1">
                <a:solidFill>
                  <a:srgbClr val="000000"/>
                </a:solidFill>
              </a:rPr>
              <a:t>ont</a:t>
            </a:r>
            <a:r>
              <a:rPr lang="de-CH" dirty="0">
                <a:solidFill>
                  <a:srgbClr val="000000"/>
                </a:solidFill>
              </a:rPr>
              <a:t> </a:t>
            </a:r>
            <a:r>
              <a:rPr lang="de-CH" dirty="0" err="1">
                <a:solidFill>
                  <a:srgbClr val="000000"/>
                </a:solidFill>
              </a:rPr>
              <a:t>une</a:t>
            </a:r>
            <a:r>
              <a:rPr lang="de-CH" dirty="0">
                <a:solidFill>
                  <a:srgbClr val="000000"/>
                </a:solidFill>
              </a:rPr>
              <a:t> </a:t>
            </a:r>
            <a:r>
              <a:rPr lang="de-CH" dirty="0" err="1">
                <a:solidFill>
                  <a:srgbClr val="000000"/>
                </a:solidFill>
              </a:rPr>
              <a:t>influence</a:t>
            </a:r>
            <a:r>
              <a:rPr lang="de-CH" dirty="0">
                <a:solidFill>
                  <a:srgbClr val="000000"/>
                </a:solidFill>
              </a:rPr>
              <a:t> </a:t>
            </a:r>
            <a:r>
              <a:rPr lang="de-CH" dirty="0" err="1">
                <a:solidFill>
                  <a:srgbClr val="000000"/>
                </a:solidFill>
              </a:rPr>
              <a:t>sur</a:t>
            </a:r>
            <a:r>
              <a:rPr lang="de-CH" dirty="0">
                <a:solidFill>
                  <a:srgbClr val="000000"/>
                </a:solidFill>
              </a:rPr>
              <a:t> </a:t>
            </a:r>
            <a:r>
              <a:rPr lang="de-CH" dirty="0" err="1">
                <a:solidFill>
                  <a:srgbClr val="000000"/>
                </a:solidFill>
              </a:rPr>
              <a:t>l’installation</a:t>
            </a:r>
            <a:r>
              <a:rPr lang="de-CH" dirty="0">
                <a:solidFill>
                  <a:srgbClr val="000000"/>
                </a:solidFill>
              </a:rPr>
              <a:t>?</a:t>
            </a:r>
          </a:p>
          <a:p>
            <a:pPr marL="177416" indent="-177416">
              <a:buFontTx/>
              <a:buChar char="-"/>
            </a:pPr>
            <a:r>
              <a:rPr lang="de-CH" dirty="0" err="1">
                <a:solidFill>
                  <a:srgbClr val="000000"/>
                </a:solidFill>
              </a:rPr>
              <a:t>Quels</a:t>
            </a:r>
            <a:r>
              <a:rPr lang="de-CH" dirty="0">
                <a:solidFill>
                  <a:srgbClr val="000000"/>
                </a:solidFill>
              </a:rPr>
              <a:t> </a:t>
            </a:r>
            <a:r>
              <a:rPr lang="de-CH" dirty="0" err="1">
                <a:solidFill>
                  <a:srgbClr val="000000"/>
                </a:solidFill>
              </a:rPr>
              <a:t>ouvrages</a:t>
            </a:r>
            <a:r>
              <a:rPr lang="de-CH" dirty="0">
                <a:solidFill>
                  <a:srgbClr val="000000"/>
                </a:solidFill>
              </a:rPr>
              <a:t> de </a:t>
            </a:r>
            <a:r>
              <a:rPr lang="de-CH" dirty="0" err="1">
                <a:solidFill>
                  <a:srgbClr val="000000"/>
                </a:solidFill>
              </a:rPr>
              <a:t>génie</a:t>
            </a:r>
            <a:r>
              <a:rPr lang="de-CH" dirty="0">
                <a:solidFill>
                  <a:srgbClr val="000000"/>
                </a:solidFill>
              </a:rPr>
              <a:t> </a:t>
            </a:r>
            <a:r>
              <a:rPr lang="de-CH" dirty="0" err="1">
                <a:solidFill>
                  <a:srgbClr val="000000"/>
                </a:solidFill>
              </a:rPr>
              <a:t>civil</a:t>
            </a:r>
            <a:r>
              <a:rPr lang="de-CH" dirty="0">
                <a:solidFill>
                  <a:srgbClr val="000000"/>
                </a:solidFill>
              </a:rPr>
              <a:t> </a:t>
            </a:r>
            <a:r>
              <a:rPr lang="de-CH" dirty="0" err="1">
                <a:solidFill>
                  <a:srgbClr val="000000"/>
                </a:solidFill>
              </a:rPr>
              <a:t>sont</a:t>
            </a:r>
            <a:r>
              <a:rPr lang="de-CH" dirty="0">
                <a:solidFill>
                  <a:srgbClr val="000000"/>
                </a:solidFill>
              </a:rPr>
              <a:t> </a:t>
            </a:r>
            <a:r>
              <a:rPr lang="de-CH" dirty="0" err="1">
                <a:solidFill>
                  <a:srgbClr val="000000"/>
                </a:solidFill>
              </a:rPr>
              <a:t>concernés</a:t>
            </a:r>
            <a:r>
              <a:rPr lang="de-CH" dirty="0">
                <a:solidFill>
                  <a:srgbClr val="000000"/>
                </a:solidFill>
              </a:rPr>
              <a:t>?</a:t>
            </a:r>
          </a:p>
          <a:p>
            <a:pPr marL="177416" indent="-177416">
              <a:buFontTx/>
              <a:buChar char="-"/>
            </a:pPr>
            <a:r>
              <a:rPr lang="de-CH" dirty="0">
                <a:solidFill>
                  <a:srgbClr val="000000"/>
                </a:solidFill>
              </a:rPr>
              <a:t>Le </a:t>
            </a:r>
            <a:r>
              <a:rPr lang="de-CH" dirty="0" err="1" smtClean="0">
                <a:solidFill>
                  <a:srgbClr val="000000"/>
                </a:solidFill>
              </a:rPr>
              <a:t>tracé</a:t>
            </a:r>
            <a:r>
              <a:rPr lang="de-CH" dirty="0" smtClean="0">
                <a:solidFill>
                  <a:srgbClr val="000000"/>
                </a:solidFill>
              </a:rPr>
              <a:t> (entre les </a:t>
            </a:r>
            <a:r>
              <a:rPr lang="de-CH" dirty="0" err="1" smtClean="0">
                <a:solidFill>
                  <a:srgbClr val="000000"/>
                </a:solidFill>
              </a:rPr>
              <a:t>pylônes</a:t>
            </a:r>
            <a:r>
              <a:rPr lang="de-CH" dirty="0" smtClean="0">
                <a:solidFill>
                  <a:srgbClr val="000000"/>
                </a:solidFill>
              </a:rPr>
              <a:t>) </a:t>
            </a:r>
            <a:r>
              <a:rPr lang="de-CH" dirty="0" err="1">
                <a:solidFill>
                  <a:srgbClr val="000000"/>
                </a:solidFill>
              </a:rPr>
              <a:t>est-il</a:t>
            </a:r>
            <a:r>
              <a:rPr lang="de-CH" dirty="0">
                <a:solidFill>
                  <a:srgbClr val="000000"/>
                </a:solidFill>
              </a:rPr>
              <a:t> </a:t>
            </a:r>
            <a:r>
              <a:rPr lang="de-CH" dirty="0" err="1">
                <a:solidFill>
                  <a:srgbClr val="000000"/>
                </a:solidFill>
              </a:rPr>
              <a:t>aussi</a:t>
            </a:r>
            <a:r>
              <a:rPr lang="de-CH" dirty="0">
                <a:solidFill>
                  <a:srgbClr val="000000"/>
                </a:solidFill>
              </a:rPr>
              <a:t> </a:t>
            </a:r>
            <a:r>
              <a:rPr lang="de-CH" dirty="0" err="1">
                <a:solidFill>
                  <a:srgbClr val="000000"/>
                </a:solidFill>
              </a:rPr>
              <a:t>concerné</a:t>
            </a:r>
            <a:r>
              <a:rPr lang="de-CH" dirty="0">
                <a:solidFill>
                  <a:srgbClr val="000000"/>
                </a:solidFill>
              </a:rPr>
              <a:t>?</a:t>
            </a:r>
          </a:p>
          <a:p>
            <a:pPr marL="177416" indent="-177416">
              <a:buFontTx/>
              <a:buChar char="-"/>
            </a:pPr>
            <a:r>
              <a:rPr lang="de-CH" dirty="0">
                <a:solidFill>
                  <a:srgbClr val="000000"/>
                </a:solidFill>
              </a:rPr>
              <a:t>Quelles </a:t>
            </a:r>
            <a:r>
              <a:rPr lang="de-CH" dirty="0" err="1" smtClean="0">
                <a:solidFill>
                  <a:srgbClr val="000000"/>
                </a:solidFill>
              </a:rPr>
              <a:t>conséquences</a:t>
            </a:r>
            <a:r>
              <a:rPr lang="de-CH" dirty="0" smtClean="0">
                <a:solidFill>
                  <a:srgbClr val="000000"/>
                </a:solidFill>
              </a:rPr>
              <a:t> </a:t>
            </a:r>
            <a:r>
              <a:rPr lang="de-CH" dirty="0" err="1" smtClean="0">
                <a:solidFill>
                  <a:srgbClr val="000000"/>
                </a:solidFill>
              </a:rPr>
              <a:t>sont</a:t>
            </a:r>
            <a:r>
              <a:rPr lang="de-CH" dirty="0" smtClean="0">
                <a:solidFill>
                  <a:srgbClr val="000000"/>
                </a:solidFill>
              </a:rPr>
              <a:t> à </a:t>
            </a:r>
            <a:r>
              <a:rPr lang="de-CH" dirty="0" err="1" smtClean="0">
                <a:solidFill>
                  <a:srgbClr val="000000"/>
                </a:solidFill>
              </a:rPr>
              <a:t>attendre</a:t>
            </a:r>
            <a:r>
              <a:rPr lang="de-CH" dirty="0" smtClean="0">
                <a:solidFill>
                  <a:srgbClr val="000000"/>
                </a:solidFill>
              </a:rPr>
              <a:t>?</a:t>
            </a:r>
            <a:endParaRPr lang="de-CH" dirty="0">
              <a:solidFill>
                <a:srgbClr val="000000"/>
              </a:solidFill>
            </a:endParaRPr>
          </a:p>
        </p:txBody>
      </p:sp>
    </p:spTree>
    <p:extLst>
      <p:ext uri="{BB962C8B-B14F-4D97-AF65-F5344CB8AC3E}">
        <p14:creationId xmlns:p14="http://schemas.microsoft.com/office/powerpoint/2010/main" val="3152210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fr-CH" dirty="0"/>
              <a:t>Mise en œuvre du Guide pratique «Prise en compte du danger d’avalanches et de la pression de la neige pour les installations à câbles»:</a:t>
            </a:r>
          </a:p>
          <a:p>
            <a:r>
              <a:rPr lang="fr-CH" dirty="0"/>
              <a:t>Par exemple:</a:t>
            </a:r>
          </a:p>
          <a:p>
            <a:pPr marL="295694" indent="-295694" defTabSz="946221">
              <a:buFontTx/>
              <a:buChar char="-"/>
              <a:defRPr/>
            </a:pPr>
            <a:r>
              <a:rPr lang="de-CH" dirty="0" err="1"/>
              <a:t>Est-ce</a:t>
            </a:r>
            <a:r>
              <a:rPr lang="de-CH" dirty="0"/>
              <a:t> </a:t>
            </a:r>
            <a:r>
              <a:rPr lang="de-CH" dirty="0" err="1"/>
              <a:t>que</a:t>
            </a:r>
            <a:r>
              <a:rPr lang="de-CH" dirty="0"/>
              <a:t> les </a:t>
            </a:r>
            <a:r>
              <a:rPr lang="de-CH" dirty="0" err="1"/>
              <a:t>risques</a:t>
            </a:r>
            <a:r>
              <a:rPr lang="de-CH" dirty="0"/>
              <a:t> </a:t>
            </a:r>
            <a:r>
              <a:rPr lang="de-CH" dirty="0" err="1"/>
              <a:t>ont</a:t>
            </a:r>
            <a:r>
              <a:rPr lang="de-CH" dirty="0"/>
              <a:t> </a:t>
            </a:r>
            <a:r>
              <a:rPr lang="de-CH" dirty="0" err="1"/>
              <a:t>été</a:t>
            </a:r>
            <a:r>
              <a:rPr lang="de-CH" dirty="0"/>
              <a:t> </a:t>
            </a:r>
            <a:r>
              <a:rPr lang="de-CH" dirty="0" err="1"/>
              <a:t>évalués</a:t>
            </a:r>
            <a:r>
              <a:rPr lang="de-CH" dirty="0"/>
              <a:t> </a:t>
            </a:r>
            <a:r>
              <a:rPr lang="de-CH" dirty="0" err="1"/>
              <a:t>sur</a:t>
            </a:r>
            <a:r>
              <a:rPr lang="de-CH" dirty="0"/>
              <a:t> </a:t>
            </a:r>
            <a:r>
              <a:rPr lang="de-CH" dirty="0" err="1"/>
              <a:t>toute</a:t>
            </a:r>
            <a:r>
              <a:rPr lang="de-CH" dirty="0"/>
              <a:t> </a:t>
            </a:r>
            <a:r>
              <a:rPr lang="de-CH" dirty="0" err="1"/>
              <a:t>l’installation</a:t>
            </a:r>
            <a:r>
              <a:rPr lang="de-CH" dirty="0"/>
              <a:t>? </a:t>
            </a:r>
          </a:p>
          <a:p>
            <a:pPr marL="295694" indent="-295694">
              <a:buFontTx/>
              <a:buChar char="-"/>
            </a:pPr>
            <a:r>
              <a:rPr lang="de-CH" dirty="0" err="1"/>
              <a:t>Est-ce</a:t>
            </a:r>
            <a:r>
              <a:rPr lang="de-CH" dirty="0"/>
              <a:t> </a:t>
            </a:r>
            <a:r>
              <a:rPr lang="de-CH" dirty="0" err="1"/>
              <a:t>que</a:t>
            </a:r>
            <a:r>
              <a:rPr lang="de-CH" dirty="0"/>
              <a:t> les </a:t>
            </a:r>
            <a:r>
              <a:rPr lang="de-CH" dirty="0" err="1"/>
              <a:t>recommandations</a:t>
            </a:r>
            <a:r>
              <a:rPr lang="de-CH" dirty="0"/>
              <a:t> / </a:t>
            </a:r>
            <a:r>
              <a:rPr lang="de-CH" dirty="0" err="1"/>
              <a:t>mesures</a:t>
            </a:r>
            <a:r>
              <a:rPr lang="de-CH" dirty="0"/>
              <a:t> </a:t>
            </a:r>
            <a:r>
              <a:rPr lang="de-CH" dirty="0" err="1"/>
              <a:t>sont</a:t>
            </a:r>
            <a:r>
              <a:rPr lang="de-CH" dirty="0"/>
              <a:t> </a:t>
            </a:r>
            <a:r>
              <a:rPr lang="de-CH" dirty="0" err="1"/>
              <a:t>compréhensibles</a:t>
            </a:r>
            <a:r>
              <a:rPr lang="de-CH" dirty="0"/>
              <a:t>?</a:t>
            </a:r>
          </a:p>
          <a:p>
            <a:pPr marL="295694" indent="-295694">
              <a:buFontTx/>
              <a:buChar char="-"/>
            </a:pPr>
            <a:r>
              <a:rPr lang="de-CH" dirty="0" err="1"/>
              <a:t>Est-ce</a:t>
            </a:r>
            <a:r>
              <a:rPr lang="de-CH" dirty="0"/>
              <a:t> </a:t>
            </a:r>
            <a:r>
              <a:rPr lang="de-CH" dirty="0" err="1"/>
              <a:t>que</a:t>
            </a:r>
            <a:r>
              <a:rPr lang="de-CH" dirty="0"/>
              <a:t> les </a:t>
            </a:r>
            <a:r>
              <a:rPr lang="de-CH" dirty="0" err="1"/>
              <a:t>résultats</a:t>
            </a:r>
            <a:r>
              <a:rPr lang="de-CH" dirty="0"/>
              <a:t> de </a:t>
            </a:r>
            <a:r>
              <a:rPr lang="de-CH" dirty="0" err="1"/>
              <a:t>l’expertise</a:t>
            </a:r>
            <a:r>
              <a:rPr lang="de-CH" dirty="0"/>
              <a:t> </a:t>
            </a:r>
            <a:r>
              <a:rPr lang="de-CH" dirty="0" err="1"/>
              <a:t>sont</a:t>
            </a:r>
            <a:r>
              <a:rPr lang="de-CH" dirty="0"/>
              <a:t> </a:t>
            </a:r>
            <a:r>
              <a:rPr lang="de-CH" dirty="0" err="1"/>
              <a:t>pris</a:t>
            </a:r>
            <a:r>
              <a:rPr lang="de-CH" dirty="0"/>
              <a:t> en </a:t>
            </a:r>
            <a:r>
              <a:rPr lang="de-CH" dirty="0" err="1"/>
              <a:t>compte</a:t>
            </a:r>
            <a:r>
              <a:rPr lang="de-CH" dirty="0"/>
              <a:t> </a:t>
            </a:r>
            <a:r>
              <a:rPr lang="de-CH" dirty="0" err="1"/>
              <a:t>dans</a:t>
            </a:r>
            <a:r>
              <a:rPr lang="de-CH" dirty="0"/>
              <a:t> le </a:t>
            </a:r>
            <a:r>
              <a:rPr lang="de-CH" dirty="0" err="1"/>
              <a:t>projet</a:t>
            </a:r>
            <a:r>
              <a:rPr lang="de-CH" dirty="0"/>
              <a:t>? </a:t>
            </a:r>
          </a:p>
          <a:p>
            <a:r>
              <a:rPr lang="de-CH" dirty="0"/>
              <a:t>	- Dans la </a:t>
            </a:r>
            <a:r>
              <a:rPr lang="de-CH" dirty="0" err="1"/>
              <a:t>convention</a:t>
            </a:r>
            <a:r>
              <a:rPr lang="de-CH" dirty="0"/>
              <a:t> </a:t>
            </a:r>
            <a:r>
              <a:rPr lang="de-CH" dirty="0" err="1"/>
              <a:t>d’utilisation</a:t>
            </a:r>
            <a:r>
              <a:rPr lang="de-CH" dirty="0"/>
              <a:t> et la </a:t>
            </a:r>
            <a:r>
              <a:rPr lang="de-CH" dirty="0" err="1"/>
              <a:t>base</a:t>
            </a:r>
            <a:r>
              <a:rPr lang="de-CH" dirty="0"/>
              <a:t> de </a:t>
            </a:r>
            <a:r>
              <a:rPr lang="de-CH" dirty="0" err="1"/>
              <a:t>projet</a:t>
            </a:r>
            <a:r>
              <a:rPr lang="de-CH" dirty="0"/>
              <a:t>?</a:t>
            </a:r>
          </a:p>
          <a:p>
            <a:r>
              <a:rPr lang="de-CH" dirty="0"/>
              <a:t>	- </a:t>
            </a:r>
            <a:r>
              <a:rPr lang="de-CH" dirty="0" err="1"/>
              <a:t>dans</a:t>
            </a:r>
            <a:r>
              <a:rPr lang="de-CH" dirty="0"/>
              <a:t> le </a:t>
            </a:r>
            <a:r>
              <a:rPr lang="de-CH" dirty="0" err="1"/>
              <a:t>concept</a:t>
            </a:r>
            <a:r>
              <a:rPr lang="de-CH" dirty="0"/>
              <a:t> des </a:t>
            </a:r>
            <a:r>
              <a:rPr lang="de-CH" dirty="0" err="1"/>
              <a:t>structures</a:t>
            </a:r>
            <a:r>
              <a:rPr lang="de-CH" dirty="0"/>
              <a:t> </a:t>
            </a:r>
            <a:r>
              <a:rPr lang="de-CH" dirty="0" err="1"/>
              <a:t>porteuses</a:t>
            </a:r>
            <a:r>
              <a:rPr lang="de-CH" dirty="0"/>
              <a:t>?</a:t>
            </a:r>
          </a:p>
          <a:p>
            <a:r>
              <a:rPr lang="de-CH" dirty="0"/>
              <a:t>	- Les </a:t>
            </a:r>
            <a:r>
              <a:rPr lang="de-CH" dirty="0" err="1"/>
              <a:t>mesures</a:t>
            </a:r>
            <a:r>
              <a:rPr lang="de-CH" dirty="0"/>
              <a:t> </a:t>
            </a:r>
            <a:r>
              <a:rPr lang="de-CH" dirty="0" err="1"/>
              <a:t>constructives</a:t>
            </a:r>
            <a:r>
              <a:rPr lang="de-CH" dirty="0"/>
              <a:t> </a:t>
            </a:r>
            <a:r>
              <a:rPr lang="de-CH" dirty="0" err="1"/>
              <a:t>sont</a:t>
            </a:r>
            <a:r>
              <a:rPr lang="de-CH" dirty="0"/>
              <a:t> </a:t>
            </a:r>
            <a:r>
              <a:rPr lang="de-CH" dirty="0" err="1"/>
              <a:t>réalistes</a:t>
            </a:r>
            <a:r>
              <a:rPr lang="de-CH" dirty="0"/>
              <a:t> et </a:t>
            </a:r>
            <a:r>
              <a:rPr lang="de-CH" dirty="0" err="1"/>
              <a:t>judicieuses</a:t>
            </a:r>
            <a:r>
              <a:rPr lang="de-CH" dirty="0"/>
              <a:t>?</a:t>
            </a:r>
          </a:p>
          <a:p>
            <a:r>
              <a:rPr lang="de-CH" dirty="0"/>
              <a:t>	- </a:t>
            </a:r>
            <a:r>
              <a:rPr lang="de-CH" dirty="0" err="1"/>
              <a:t>Faut-il</a:t>
            </a:r>
            <a:r>
              <a:rPr lang="de-CH" dirty="0"/>
              <a:t> </a:t>
            </a:r>
            <a:r>
              <a:rPr lang="de-CH" dirty="0" err="1"/>
              <a:t>avoir</a:t>
            </a:r>
            <a:r>
              <a:rPr lang="de-CH" dirty="0"/>
              <a:t> </a:t>
            </a:r>
            <a:r>
              <a:rPr lang="de-CH" dirty="0" err="1"/>
              <a:t>recours</a:t>
            </a:r>
            <a:r>
              <a:rPr lang="de-CH" dirty="0"/>
              <a:t> à des </a:t>
            </a:r>
            <a:r>
              <a:rPr lang="de-CH" dirty="0" err="1"/>
              <a:t>fondations</a:t>
            </a:r>
            <a:r>
              <a:rPr lang="de-CH" dirty="0"/>
              <a:t> </a:t>
            </a:r>
            <a:r>
              <a:rPr lang="de-CH" dirty="0" err="1"/>
              <a:t>profondes</a:t>
            </a:r>
            <a:r>
              <a:rPr lang="de-CH" dirty="0"/>
              <a:t>?</a:t>
            </a:r>
          </a:p>
          <a:p>
            <a:r>
              <a:rPr lang="de-CH" dirty="0"/>
              <a:t>	- </a:t>
            </a:r>
            <a:r>
              <a:rPr lang="de-CH" dirty="0" err="1"/>
              <a:t>Faut-il</a:t>
            </a:r>
            <a:r>
              <a:rPr lang="de-CH" dirty="0"/>
              <a:t> des </a:t>
            </a:r>
            <a:r>
              <a:rPr lang="de-CH" dirty="0" err="1"/>
              <a:t>mesures</a:t>
            </a:r>
            <a:r>
              <a:rPr lang="de-CH" dirty="0"/>
              <a:t> </a:t>
            </a:r>
            <a:r>
              <a:rPr lang="de-CH" dirty="0" err="1"/>
              <a:t>d’exploitation</a:t>
            </a:r>
            <a:r>
              <a:rPr lang="de-CH" dirty="0"/>
              <a:t> </a:t>
            </a:r>
            <a:r>
              <a:rPr lang="de-CH" dirty="0" err="1"/>
              <a:t>particulières</a:t>
            </a:r>
            <a:r>
              <a:rPr lang="de-CH" dirty="0"/>
              <a:t>?</a:t>
            </a:r>
          </a:p>
          <a:p>
            <a:pPr marL="295694" indent="-295694" defTabSz="946221">
              <a:buFontTx/>
              <a:buChar char="-"/>
              <a:defRPr/>
            </a:pPr>
            <a:r>
              <a:rPr lang="de-CH" dirty="0" err="1"/>
              <a:t>Est-ce</a:t>
            </a:r>
            <a:r>
              <a:rPr lang="de-CH" dirty="0"/>
              <a:t> </a:t>
            </a:r>
            <a:r>
              <a:rPr lang="de-CH" dirty="0" err="1"/>
              <a:t>que</a:t>
            </a:r>
            <a:r>
              <a:rPr lang="de-CH" dirty="0"/>
              <a:t> les </a:t>
            </a:r>
            <a:r>
              <a:rPr lang="de-CH" dirty="0" err="1"/>
              <a:t>risques</a:t>
            </a:r>
            <a:r>
              <a:rPr lang="de-CH" dirty="0"/>
              <a:t> </a:t>
            </a:r>
            <a:r>
              <a:rPr lang="de-CH" dirty="0" err="1"/>
              <a:t>environnementaux</a:t>
            </a:r>
            <a:r>
              <a:rPr lang="de-CH" dirty="0"/>
              <a:t> </a:t>
            </a:r>
            <a:r>
              <a:rPr lang="de-CH" dirty="0" err="1"/>
              <a:t>sont</a:t>
            </a:r>
            <a:r>
              <a:rPr lang="de-CH" dirty="0"/>
              <a:t> </a:t>
            </a:r>
            <a:r>
              <a:rPr lang="de-CH" dirty="0" err="1"/>
              <a:t>traités</a:t>
            </a:r>
            <a:r>
              <a:rPr lang="de-CH" dirty="0"/>
              <a:t> </a:t>
            </a:r>
            <a:r>
              <a:rPr lang="de-CH" dirty="0" err="1"/>
              <a:t>dans</a:t>
            </a:r>
            <a:r>
              <a:rPr lang="de-CH" dirty="0"/>
              <a:t> le </a:t>
            </a:r>
            <a:r>
              <a:rPr lang="de-CH" dirty="0" err="1"/>
              <a:t>rapport</a:t>
            </a:r>
            <a:r>
              <a:rPr lang="de-CH" dirty="0"/>
              <a:t> de </a:t>
            </a:r>
            <a:r>
              <a:rPr lang="de-CH" dirty="0" err="1"/>
              <a:t>sécurité</a:t>
            </a:r>
            <a:r>
              <a:rPr lang="de-CH" dirty="0"/>
              <a:t>?</a:t>
            </a:r>
          </a:p>
          <a:p>
            <a:endParaRPr lang="de-CH" sz="1700" dirty="0"/>
          </a:p>
          <a:p>
            <a:endParaRPr lang="fr-CH" sz="1700" dirty="0"/>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869344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lvl="0"/>
            <a:r>
              <a:rPr lang="de-CH" u="sng" dirty="0" smtClean="0"/>
              <a:t>Rapports </a:t>
            </a:r>
            <a:r>
              <a:rPr lang="de-CH" u="sng" dirty="0" err="1" smtClean="0"/>
              <a:t>d’expert</a:t>
            </a:r>
            <a:r>
              <a:rPr lang="de-CH" dirty="0" smtClean="0"/>
              <a:t>: </a:t>
            </a:r>
          </a:p>
          <a:p>
            <a:pPr lvl="0"/>
            <a:r>
              <a:rPr lang="de-CH" dirty="0" smtClean="0"/>
              <a:t>Par </a:t>
            </a:r>
            <a:r>
              <a:rPr lang="de-CH" dirty="0" err="1" smtClean="0"/>
              <a:t>exemple</a:t>
            </a:r>
            <a:r>
              <a:rPr lang="de-CH" dirty="0" smtClean="0"/>
              <a:t>:</a:t>
            </a:r>
          </a:p>
          <a:p>
            <a:pPr marL="177416" indent="-177416">
              <a:buFontTx/>
              <a:buChar char="-"/>
            </a:pPr>
            <a:r>
              <a:rPr lang="de-CH" dirty="0" err="1" smtClean="0"/>
              <a:t>Expertises</a:t>
            </a:r>
            <a:r>
              <a:rPr lang="de-CH" baseline="0" dirty="0" smtClean="0"/>
              <a:t> </a:t>
            </a:r>
            <a:r>
              <a:rPr lang="de-CH" baseline="0" dirty="0" err="1" smtClean="0"/>
              <a:t>environnementales</a:t>
            </a:r>
            <a:r>
              <a:rPr lang="de-CH" baseline="0" dirty="0" smtClean="0"/>
              <a:t> </a:t>
            </a:r>
            <a:r>
              <a:rPr lang="de-CH" baseline="0" dirty="0" err="1" smtClean="0"/>
              <a:t>prises</a:t>
            </a:r>
            <a:r>
              <a:rPr lang="de-CH" baseline="0" dirty="0" smtClean="0"/>
              <a:t> en </a:t>
            </a:r>
            <a:r>
              <a:rPr lang="de-CH" baseline="0" dirty="0" err="1" smtClean="0"/>
              <a:t>compte</a:t>
            </a:r>
            <a:r>
              <a:rPr lang="de-CH" baseline="0" dirty="0" smtClean="0"/>
              <a:t>? </a:t>
            </a:r>
          </a:p>
          <a:p>
            <a:pPr marL="177416" indent="-177416">
              <a:buFontTx/>
              <a:buChar char="-"/>
            </a:pPr>
            <a:r>
              <a:rPr lang="de-CH" baseline="0" dirty="0" smtClean="0"/>
              <a:t>A-t-</a:t>
            </a:r>
            <a:r>
              <a:rPr lang="de-CH" baseline="0" dirty="0" err="1" smtClean="0"/>
              <a:t>il</a:t>
            </a:r>
            <a:r>
              <a:rPr lang="de-CH" baseline="0" dirty="0" smtClean="0"/>
              <a:t> </a:t>
            </a:r>
            <a:r>
              <a:rPr lang="de-CH" baseline="0" dirty="0" err="1" smtClean="0"/>
              <a:t>effectué</a:t>
            </a:r>
            <a:r>
              <a:rPr lang="de-CH" baseline="0" dirty="0" smtClean="0"/>
              <a:t> </a:t>
            </a:r>
            <a:r>
              <a:rPr lang="de-CH" baseline="0" dirty="0" err="1" smtClean="0"/>
              <a:t>ses</a:t>
            </a:r>
            <a:r>
              <a:rPr lang="de-CH" baseline="0" dirty="0" smtClean="0"/>
              <a:t> </a:t>
            </a:r>
            <a:r>
              <a:rPr lang="de-CH" baseline="0" dirty="0" err="1" smtClean="0"/>
              <a:t>contrôles</a:t>
            </a:r>
            <a:r>
              <a:rPr lang="de-CH" baseline="0" dirty="0" smtClean="0"/>
              <a:t> </a:t>
            </a:r>
            <a:r>
              <a:rPr lang="de-CH" baseline="0" dirty="0" err="1" smtClean="0"/>
              <a:t>sur</a:t>
            </a:r>
            <a:r>
              <a:rPr lang="de-CH" baseline="0" dirty="0" smtClean="0"/>
              <a:t> la </a:t>
            </a:r>
            <a:r>
              <a:rPr lang="de-CH" baseline="0" dirty="0" err="1" smtClean="0"/>
              <a:t>base</a:t>
            </a:r>
            <a:r>
              <a:rPr lang="de-CH" baseline="0" dirty="0" smtClean="0"/>
              <a:t> des </a:t>
            </a:r>
            <a:r>
              <a:rPr lang="de-CH" baseline="0" dirty="0" err="1" smtClean="0"/>
              <a:t>derniers</a:t>
            </a:r>
            <a:r>
              <a:rPr lang="de-CH" baseline="0" dirty="0" smtClean="0"/>
              <a:t> </a:t>
            </a:r>
            <a:r>
              <a:rPr lang="de-CH" baseline="0" dirty="0" err="1" smtClean="0"/>
              <a:t>documents</a:t>
            </a:r>
            <a:r>
              <a:rPr lang="de-CH" baseline="0" dirty="0" smtClean="0"/>
              <a:t> en </a:t>
            </a:r>
            <a:r>
              <a:rPr lang="de-CH" baseline="0" dirty="0" err="1" smtClean="0"/>
              <a:t>vigueur</a:t>
            </a:r>
            <a:r>
              <a:rPr lang="de-CH" baseline="0" dirty="0" smtClean="0"/>
              <a:t>?</a:t>
            </a:r>
          </a:p>
          <a:p>
            <a:pPr marL="177416" indent="-177416">
              <a:buFontTx/>
              <a:buChar char="-"/>
            </a:pPr>
            <a:r>
              <a:rPr lang="de-CH" baseline="0" dirty="0" smtClean="0"/>
              <a:t>A-t-</a:t>
            </a:r>
            <a:r>
              <a:rPr lang="de-CH" baseline="0" dirty="0" err="1" smtClean="0"/>
              <a:t>il</a:t>
            </a:r>
            <a:r>
              <a:rPr lang="de-CH" baseline="0" dirty="0" smtClean="0"/>
              <a:t> </a:t>
            </a:r>
            <a:r>
              <a:rPr lang="de-CH" baseline="0" dirty="0" err="1" smtClean="0"/>
              <a:t>effectué</a:t>
            </a:r>
            <a:r>
              <a:rPr lang="de-CH" baseline="0" dirty="0" smtClean="0"/>
              <a:t> </a:t>
            </a:r>
            <a:r>
              <a:rPr lang="de-CH" baseline="0" dirty="0" err="1" smtClean="0"/>
              <a:t>ses</a:t>
            </a:r>
            <a:r>
              <a:rPr lang="de-CH" baseline="0" dirty="0" smtClean="0"/>
              <a:t> </a:t>
            </a:r>
            <a:r>
              <a:rPr lang="de-CH" baseline="0" dirty="0" err="1" smtClean="0"/>
              <a:t>contrôles</a:t>
            </a:r>
            <a:r>
              <a:rPr lang="de-CH" baseline="0" dirty="0" smtClean="0"/>
              <a:t> </a:t>
            </a:r>
            <a:r>
              <a:rPr lang="de-CH" baseline="0" dirty="0" err="1" smtClean="0"/>
              <a:t>sur</a:t>
            </a:r>
            <a:r>
              <a:rPr lang="de-CH" baseline="0" dirty="0" smtClean="0"/>
              <a:t> la </a:t>
            </a:r>
            <a:r>
              <a:rPr lang="de-CH" baseline="0" dirty="0" err="1" smtClean="0"/>
              <a:t>base</a:t>
            </a:r>
            <a:r>
              <a:rPr lang="de-CH" baseline="0" dirty="0" smtClean="0"/>
              <a:t> des </a:t>
            </a:r>
            <a:r>
              <a:rPr lang="de-CH" baseline="0" dirty="0" err="1" smtClean="0"/>
              <a:t>prescriptions</a:t>
            </a:r>
            <a:r>
              <a:rPr lang="de-CH" baseline="0" dirty="0" smtClean="0"/>
              <a:t> / </a:t>
            </a:r>
            <a:r>
              <a:rPr lang="de-CH" baseline="0" dirty="0" err="1" smtClean="0"/>
              <a:t>normes</a:t>
            </a:r>
            <a:r>
              <a:rPr lang="de-CH" baseline="0" dirty="0" smtClean="0"/>
              <a:t> en </a:t>
            </a:r>
            <a:r>
              <a:rPr lang="de-CH" baseline="0" dirty="0" err="1" smtClean="0"/>
              <a:t>vigueur</a:t>
            </a:r>
            <a:r>
              <a:rPr lang="de-CH" baseline="0" dirty="0" smtClean="0"/>
              <a:t>?</a:t>
            </a:r>
          </a:p>
          <a:p>
            <a:pPr marL="177416" indent="-177416">
              <a:buFontTx/>
              <a:buChar char="-"/>
            </a:pPr>
            <a:r>
              <a:rPr lang="de-CH" baseline="0" dirty="0" err="1" smtClean="0"/>
              <a:t>Quels</a:t>
            </a:r>
            <a:r>
              <a:rPr lang="de-CH" baseline="0" dirty="0" smtClean="0"/>
              <a:t> </a:t>
            </a:r>
            <a:r>
              <a:rPr lang="de-CH" baseline="0" dirty="0" err="1" smtClean="0"/>
              <a:t>sont</a:t>
            </a:r>
            <a:r>
              <a:rPr lang="de-CH" baseline="0" dirty="0" smtClean="0"/>
              <a:t> les </a:t>
            </a:r>
            <a:r>
              <a:rPr lang="de-CH" baseline="0" dirty="0" err="1" smtClean="0"/>
              <a:t>résultats</a:t>
            </a:r>
            <a:r>
              <a:rPr lang="de-CH" baseline="0" dirty="0" smtClean="0"/>
              <a:t> de </a:t>
            </a:r>
            <a:r>
              <a:rPr lang="de-CH" baseline="0" dirty="0" err="1" smtClean="0"/>
              <a:t>son</a:t>
            </a:r>
            <a:r>
              <a:rPr lang="de-CH" baseline="0" dirty="0" smtClean="0"/>
              <a:t> </a:t>
            </a:r>
            <a:r>
              <a:rPr lang="de-CH" baseline="0" dirty="0" err="1" smtClean="0"/>
              <a:t>contrôle</a:t>
            </a:r>
            <a:r>
              <a:rPr lang="de-CH" baseline="0" dirty="0" smtClean="0"/>
              <a:t>?</a:t>
            </a:r>
          </a:p>
          <a:p>
            <a:pPr marL="177416" indent="-177416">
              <a:buFontTx/>
              <a:buChar char="-"/>
            </a:pPr>
            <a:r>
              <a:rPr lang="de-CH" baseline="0" dirty="0" smtClean="0"/>
              <a:t>Les responsables du </a:t>
            </a:r>
            <a:r>
              <a:rPr lang="de-CH" baseline="0" dirty="0" err="1" smtClean="0"/>
              <a:t>projet</a:t>
            </a:r>
            <a:r>
              <a:rPr lang="de-CH" baseline="0" dirty="0" smtClean="0"/>
              <a:t> </a:t>
            </a:r>
            <a:r>
              <a:rPr lang="de-CH" baseline="0" dirty="0" err="1" smtClean="0"/>
              <a:t>ont-ils</a:t>
            </a:r>
            <a:r>
              <a:rPr lang="de-CH" baseline="0" dirty="0" smtClean="0"/>
              <a:t> </a:t>
            </a:r>
            <a:r>
              <a:rPr lang="de-CH" baseline="0" dirty="0" err="1" smtClean="0"/>
              <a:t>pris</a:t>
            </a:r>
            <a:r>
              <a:rPr lang="de-CH" baseline="0" dirty="0" smtClean="0"/>
              <a:t> en </a:t>
            </a:r>
            <a:r>
              <a:rPr lang="de-CH" baseline="0" dirty="0" err="1" smtClean="0"/>
              <a:t>compte</a:t>
            </a:r>
            <a:r>
              <a:rPr lang="de-CH" baseline="0" dirty="0" smtClean="0"/>
              <a:t> des </a:t>
            </a:r>
            <a:r>
              <a:rPr lang="de-CH" baseline="0" dirty="0" err="1" smtClean="0"/>
              <a:t>éventuelles</a:t>
            </a:r>
            <a:r>
              <a:rPr lang="de-CH" baseline="0" dirty="0" smtClean="0"/>
              <a:t> </a:t>
            </a:r>
            <a:r>
              <a:rPr lang="de-CH" baseline="0" dirty="0" err="1" smtClean="0"/>
              <a:t>propositions</a:t>
            </a:r>
            <a:r>
              <a:rPr lang="de-CH" baseline="0" dirty="0" smtClean="0"/>
              <a:t> de </a:t>
            </a:r>
            <a:r>
              <a:rPr lang="de-CH" baseline="0" dirty="0" err="1" smtClean="0"/>
              <a:t>l’expert</a:t>
            </a:r>
            <a:r>
              <a:rPr lang="de-CH" baseline="0" dirty="0" smtClean="0"/>
              <a:t>?</a:t>
            </a:r>
          </a:p>
          <a:p>
            <a:endParaRPr lang="de-CH" dirty="0"/>
          </a:p>
          <a:p>
            <a:r>
              <a:rPr lang="de-CH" u="sng" dirty="0" err="1"/>
              <a:t>Eléments</a:t>
            </a:r>
            <a:r>
              <a:rPr lang="de-CH" u="sng" dirty="0"/>
              <a:t> de </a:t>
            </a:r>
            <a:r>
              <a:rPr lang="de-CH" u="sng" dirty="0" err="1"/>
              <a:t>construction</a:t>
            </a:r>
            <a:r>
              <a:rPr lang="de-CH" u="sng" dirty="0"/>
              <a:t> </a:t>
            </a:r>
            <a:r>
              <a:rPr lang="de-CH" u="sng" dirty="0" err="1"/>
              <a:t>importants</a:t>
            </a:r>
            <a:r>
              <a:rPr lang="de-CH" u="sng" dirty="0"/>
              <a:t> </a:t>
            </a:r>
            <a:r>
              <a:rPr lang="de-CH" u="sng" dirty="0" err="1"/>
              <a:t>pour</a:t>
            </a:r>
            <a:r>
              <a:rPr lang="de-CH" u="sng" dirty="0"/>
              <a:t> la </a:t>
            </a:r>
            <a:r>
              <a:rPr lang="de-CH" u="sng" dirty="0" err="1"/>
              <a:t>sécurité</a:t>
            </a:r>
            <a:r>
              <a:rPr lang="de-CH" u="sng" dirty="0"/>
              <a:t> </a:t>
            </a:r>
            <a:r>
              <a:rPr lang="de-CH" u="sng" dirty="0" err="1"/>
              <a:t>utilisés</a:t>
            </a:r>
            <a:r>
              <a:rPr lang="de-CH" u="sng" dirty="0"/>
              <a:t> </a:t>
            </a:r>
            <a:r>
              <a:rPr lang="de-CH" u="sng" dirty="0" err="1"/>
              <a:t>conformément</a:t>
            </a:r>
            <a:r>
              <a:rPr lang="de-CH" u="sng" dirty="0"/>
              <a:t> à </a:t>
            </a:r>
            <a:r>
              <a:rPr lang="de-CH" u="sng" dirty="0" err="1"/>
              <a:t>leur</a:t>
            </a:r>
            <a:r>
              <a:rPr lang="de-CH" u="sng" dirty="0"/>
              <a:t> </a:t>
            </a:r>
            <a:r>
              <a:rPr lang="de-CH" u="sng" dirty="0" err="1"/>
              <a:t>destination</a:t>
            </a:r>
            <a:r>
              <a:rPr lang="de-CH" dirty="0"/>
              <a:t>:</a:t>
            </a:r>
          </a:p>
          <a:p>
            <a:r>
              <a:rPr lang="de-CH" dirty="0"/>
              <a:t>Par </a:t>
            </a:r>
            <a:r>
              <a:rPr lang="de-CH" dirty="0" err="1"/>
              <a:t>exemple</a:t>
            </a:r>
            <a:r>
              <a:rPr lang="de-CH" dirty="0"/>
              <a:t>:</a:t>
            </a:r>
          </a:p>
          <a:p>
            <a:pPr marL="177416" indent="-177416">
              <a:buFontTx/>
              <a:buChar char="-"/>
            </a:pPr>
            <a:r>
              <a:rPr lang="de-CH" dirty="0" smtClean="0"/>
              <a:t>Quelles </a:t>
            </a:r>
            <a:r>
              <a:rPr lang="de-CH" dirty="0" err="1" smtClean="0"/>
              <a:t>modifications</a:t>
            </a:r>
            <a:r>
              <a:rPr lang="de-CH" baseline="0" dirty="0" smtClean="0"/>
              <a:t> </a:t>
            </a:r>
            <a:r>
              <a:rPr lang="de-CH" baseline="0" dirty="0" err="1" smtClean="0"/>
              <a:t>dans</a:t>
            </a:r>
            <a:r>
              <a:rPr lang="de-CH" baseline="0" dirty="0" smtClean="0"/>
              <a:t> la </a:t>
            </a:r>
            <a:r>
              <a:rPr lang="de-CH" baseline="0" dirty="0" err="1" smtClean="0"/>
              <a:t>convention</a:t>
            </a:r>
            <a:r>
              <a:rPr lang="de-CH" baseline="0" dirty="0" smtClean="0"/>
              <a:t> </a:t>
            </a:r>
            <a:r>
              <a:rPr lang="de-CH" baseline="0" dirty="0" err="1" smtClean="0"/>
              <a:t>d’utilisation</a:t>
            </a:r>
            <a:r>
              <a:rPr lang="de-CH" baseline="0" dirty="0" smtClean="0"/>
              <a:t> et la </a:t>
            </a:r>
            <a:r>
              <a:rPr lang="de-CH" baseline="0" dirty="0" err="1" smtClean="0"/>
              <a:t>base</a:t>
            </a:r>
            <a:r>
              <a:rPr lang="de-CH" baseline="0" dirty="0" smtClean="0"/>
              <a:t> de </a:t>
            </a:r>
            <a:r>
              <a:rPr lang="de-CH" baseline="0" dirty="0" err="1" smtClean="0"/>
              <a:t>projet</a:t>
            </a:r>
            <a:r>
              <a:rPr lang="de-CH" baseline="0" dirty="0" smtClean="0"/>
              <a:t>?</a:t>
            </a:r>
          </a:p>
          <a:p>
            <a:pPr marL="177416" indent="-177416">
              <a:buFontTx/>
              <a:buChar char="-"/>
            </a:pPr>
            <a:r>
              <a:rPr lang="de-CH" baseline="0" dirty="0" err="1" smtClean="0"/>
              <a:t>Nouvelles</a:t>
            </a:r>
            <a:r>
              <a:rPr lang="de-CH" baseline="0" dirty="0" smtClean="0"/>
              <a:t> </a:t>
            </a:r>
            <a:r>
              <a:rPr lang="de-CH" baseline="0" dirty="0" err="1" smtClean="0"/>
              <a:t>connaissances</a:t>
            </a:r>
            <a:r>
              <a:rPr lang="de-CH" baseline="0" dirty="0" smtClean="0"/>
              <a:t> </a:t>
            </a:r>
            <a:r>
              <a:rPr lang="de-CH" baseline="0" dirty="0" err="1" smtClean="0"/>
              <a:t>pendant</a:t>
            </a:r>
            <a:r>
              <a:rPr lang="de-CH" baseline="0" dirty="0" smtClean="0"/>
              <a:t> la </a:t>
            </a:r>
            <a:r>
              <a:rPr lang="de-CH" baseline="0" dirty="0" err="1" smtClean="0"/>
              <a:t>phase</a:t>
            </a:r>
            <a:r>
              <a:rPr lang="de-CH" baseline="0" dirty="0" smtClean="0"/>
              <a:t> de </a:t>
            </a:r>
            <a:r>
              <a:rPr lang="de-CH" baseline="0" dirty="0" err="1" smtClean="0"/>
              <a:t>construction</a:t>
            </a:r>
            <a:r>
              <a:rPr lang="de-CH" baseline="0" dirty="0" smtClean="0"/>
              <a:t>?</a:t>
            </a:r>
          </a:p>
          <a:p>
            <a:pPr marL="177416" indent="-177416">
              <a:buFontTx/>
              <a:buChar char="-"/>
            </a:pPr>
            <a:r>
              <a:rPr lang="de-CH" baseline="0" dirty="0" err="1" smtClean="0"/>
              <a:t>Modifications</a:t>
            </a:r>
            <a:r>
              <a:rPr lang="de-CH" baseline="0" dirty="0" smtClean="0"/>
              <a:t> </a:t>
            </a:r>
            <a:r>
              <a:rPr lang="de-CH" baseline="0" dirty="0" err="1" smtClean="0"/>
              <a:t>d’exécution</a:t>
            </a:r>
            <a:r>
              <a:rPr lang="de-CH" baseline="0" dirty="0" smtClean="0"/>
              <a:t> des </a:t>
            </a:r>
            <a:r>
              <a:rPr lang="de-CH" baseline="0" dirty="0" err="1" smtClean="0"/>
              <a:t>ouvrages</a:t>
            </a:r>
            <a:r>
              <a:rPr lang="de-CH" baseline="0" dirty="0" smtClean="0"/>
              <a:t> par </a:t>
            </a:r>
            <a:r>
              <a:rPr lang="de-CH" baseline="0" dirty="0" err="1" smtClean="0"/>
              <a:t>rapport</a:t>
            </a:r>
            <a:r>
              <a:rPr lang="de-CH" baseline="0" dirty="0" smtClean="0"/>
              <a:t> au </a:t>
            </a:r>
            <a:r>
              <a:rPr lang="de-CH" baseline="0" dirty="0" err="1" smtClean="0"/>
              <a:t>projet</a:t>
            </a:r>
            <a:r>
              <a:rPr lang="de-CH" baseline="0" dirty="0" smtClean="0"/>
              <a:t> </a:t>
            </a:r>
            <a:r>
              <a:rPr lang="de-CH" baseline="0" dirty="0" err="1" smtClean="0"/>
              <a:t>approuvé</a:t>
            </a:r>
            <a:r>
              <a:rPr lang="de-CH" baseline="0" dirty="0" smtClean="0"/>
              <a:t>?</a:t>
            </a:r>
          </a:p>
          <a:p>
            <a:pPr marL="177416" indent="-177416">
              <a:buFontTx/>
              <a:buChar char="-"/>
            </a:pPr>
            <a:r>
              <a:rPr lang="de-CH" baseline="0" dirty="0" smtClean="0"/>
              <a:t>Adaptation du </a:t>
            </a:r>
            <a:r>
              <a:rPr lang="de-CH" baseline="0" dirty="0" err="1" smtClean="0"/>
              <a:t>concept</a:t>
            </a:r>
            <a:r>
              <a:rPr lang="de-CH" baseline="0" dirty="0" smtClean="0"/>
              <a:t> </a:t>
            </a:r>
            <a:r>
              <a:rPr lang="de-CH" baseline="0" dirty="0" err="1" smtClean="0"/>
              <a:t>d’exploitation</a:t>
            </a:r>
            <a:r>
              <a:rPr lang="de-CH" baseline="0" dirty="0" smtClean="0"/>
              <a:t> </a:t>
            </a:r>
            <a:r>
              <a:rPr lang="de-CH" baseline="0" dirty="0" err="1" smtClean="0"/>
              <a:t>suite</a:t>
            </a:r>
            <a:r>
              <a:rPr lang="de-CH" baseline="0" dirty="0" smtClean="0"/>
              <a:t> </a:t>
            </a:r>
            <a:r>
              <a:rPr lang="de-CH" baseline="0" dirty="0" err="1" smtClean="0"/>
              <a:t>aux</a:t>
            </a:r>
            <a:r>
              <a:rPr lang="de-CH" baseline="0" dirty="0" smtClean="0"/>
              <a:t> </a:t>
            </a:r>
            <a:r>
              <a:rPr lang="de-CH" baseline="0" dirty="0" err="1" smtClean="0"/>
              <a:t>éventuelles</a:t>
            </a:r>
            <a:r>
              <a:rPr lang="de-CH" baseline="0" dirty="0" smtClean="0"/>
              <a:t> </a:t>
            </a:r>
            <a:r>
              <a:rPr lang="de-CH" baseline="0" dirty="0" err="1" smtClean="0"/>
              <a:t>modifications</a:t>
            </a:r>
            <a:r>
              <a:rPr lang="de-CH" baseline="0" dirty="0" smtClean="0"/>
              <a:t> / </a:t>
            </a:r>
            <a:r>
              <a:rPr lang="de-CH" baseline="0" dirty="0" err="1" smtClean="0"/>
              <a:t>nouvelles</a:t>
            </a:r>
            <a:r>
              <a:rPr lang="de-CH" baseline="0" dirty="0" smtClean="0"/>
              <a:t> </a:t>
            </a:r>
            <a:r>
              <a:rPr lang="de-CH" baseline="0" dirty="0" err="1" smtClean="0"/>
              <a:t>connaissances</a:t>
            </a:r>
            <a:r>
              <a:rPr lang="de-CH" baseline="0" dirty="0" smtClean="0"/>
              <a:t>?</a:t>
            </a:r>
            <a:endParaRPr lang="de-CH" dirty="0" smtClean="0"/>
          </a:p>
        </p:txBody>
      </p:sp>
    </p:spTree>
    <p:extLst>
      <p:ext uri="{BB962C8B-B14F-4D97-AF65-F5344CB8AC3E}">
        <p14:creationId xmlns:p14="http://schemas.microsoft.com/office/powerpoint/2010/main" val="2594861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u="none" dirty="0" smtClean="0"/>
              <a:t>Evaluation</a:t>
            </a:r>
            <a:r>
              <a:rPr lang="de-CH" u="none" baseline="0" dirty="0" smtClean="0"/>
              <a:t> </a:t>
            </a:r>
            <a:r>
              <a:rPr lang="de-CH" u="none" baseline="0" dirty="0" err="1" smtClean="0"/>
              <a:t>sur</a:t>
            </a:r>
            <a:r>
              <a:rPr lang="de-CH" u="none" baseline="0" dirty="0" smtClean="0"/>
              <a:t> la </a:t>
            </a:r>
            <a:r>
              <a:rPr lang="de-CH" u="none" baseline="0" dirty="0" err="1" smtClean="0"/>
              <a:t>base</a:t>
            </a:r>
            <a:r>
              <a:rPr lang="de-CH" u="none" baseline="0" dirty="0" smtClean="0"/>
              <a:t> des </a:t>
            </a:r>
            <a:r>
              <a:rPr lang="de-CH" u="none" baseline="0" dirty="0" err="1" smtClean="0"/>
              <a:t>documents</a:t>
            </a:r>
            <a:r>
              <a:rPr lang="de-CH" u="none" baseline="0" dirty="0" smtClean="0"/>
              <a:t> du dossier de </a:t>
            </a:r>
            <a:r>
              <a:rPr lang="de-CH" u="none" baseline="0" dirty="0" err="1" smtClean="0"/>
              <a:t>sécurité</a:t>
            </a:r>
            <a:r>
              <a:rPr lang="de-CH" u="none" baseline="0" dirty="0" smtClean="0"/>
              <a:t> et </a:t>
            </a:r>
            <a:r>
              <a:rPr lang="de-CH" u="none" baseline="0" dirty="0" err="1" smtClean="0"/>
              <a:t>sur</a:t>
            </a:r>
            <a:r>
              <a:rPr lang="de-CH" u="none" baseline="0" dirty="0" smtClean="0"/>
              <a:t> la </a:t>
            </a:r>
            <a:r>
              <a:rPr lang="de-CH" u="none" baseline="0" dirty="0" err="1" smtClean="0"/>
              <a:t>base</a:t>
            </a:r>
            <a:r>
              <a:rPr lang="de-CH" u="none" baseline="0" dirty="0" smtClean="0"/>
              <a:t> des </a:t>
            </a:r>
            <a:r>
              <a:rPr lang="de-CH" u="none" baseline="0" dirty="0" err="1" smtClean="0"/>
              <a:t>contrôles</a:t>
            </a:r>
            <a:r>
              <a:rPr lang="de-CH" u="none" baseline="0" dirty="0" smtClean="0"/>
              <a:t> </a:t>
            </a:r>
            <a:r>
              <a:rPr lang="de-CH" u="none" baseline="0" dirty="0" err="1" smtClean="0"/>
              <a:t>sur</a:t>
            </a:r>
            <a:r>
              <a:rPr lang="de-CH" u="none" baseline="0" dirty="0" smtClean="0"/>
              <a:t> </a:t>
            </a:r>
            <a:r>
              <a:rPr lang="de-CH" u="none" baseline="0" dirty="0" err="1" smtClean="0"/>
              <a:t>l’installation</a:t>
            </a:r>
            <a:r>
              <a:rPr lang="de-CH" u="none" baseline="0" dirty="0" smtClean="0"/>
              <a:t>:</a:t>
            </a:r>
          </a:p>
          <a:p>
            <a:r>
              <a:rPr lang="de-CH" u="none" baseline="0" dirty="0" smtClean="0"/>
              <a:t>Par </a:t>
            </a:r>
            <a:r>
              <a:rPr lang="de-CH" u="none" baseline="0" dirty="0" err="1" smtClean="0"/>
              <a:t>exemple</a:t>
            </a:r>
            <a:r>
              <a:rPr lang="de-CH" u="none" baseline="0" dirty="0" smtClean="0"/>
              <a:t>:</a:t>
            </a:r>
          </a:p>
          <a:p>
            <a:pPr marL="177416" indent="-177416">
              <a:buFontTx/>
              <a:buChar char="-"/>
            </a:pPr>
            <a:r>
              <a:rPr lang="de-CH" u="none" dirty="0" err="1" smtClean="0"/>
              <a:t>Résultats</a:t>
            </a:r>
            <a:r>
              <a:rPr lang="de-CH" u="none" dirty="0" smtClean="0"/>
              <a:t> des </a:t>
            </a:r>
            <a:r>
              <a:rPr lang="de-CH" u="none" dirty="0" err="1" smtClean="0"/>
              <a:t>rapports</a:t>
            </a:r>
            <a:r>
              <a:rPr lang="de-CH" u="none" dirty="0" smtClean="0"/>
              <a:t> </a:t>
            </a:r>
            <a:r>
              <a:rPr lang="de-CH" u="none" dirty="0" err="1" smtClean="0"/>
              <a:t>d’experts</a:t>
            </a:r>
            <a:r>
              <a:rPr lang="de-CH" u="none" dirty="0" smtClean="0"/>
              <a:t> favorables</a:t>
            </a:r>
          </a:p>
          <a:p>
            <a:pPr marL="177416" indent="-177416">
              <a:buFontTx/>
              <a:buChar char="-"/>
            </a:pPr>
            <a:r>
              <a:rPr lang="de-CH" u="none" dirty="0" err="1" smtClean="0"/>
              <a:t>Confirmation</a:t>
            </a:r>
            <a:r>
              <a:rPr lang="de-CH" u="none" dirty="0" smtClean="0"/>
              <a:t> par les </a:t>
            </a:r>
            <a:r>
              <a:rPr lang="de-CH" u="none" dirty="0" err="1" smtClean="0"/>
              <a:t>projeteurs</a:t>
            </a:r>
            <a:r>
              <a:rPr lang="de-CH" u="none" baseline="0" dirty="0" smtClean="0"/>
              <a:t> </a:t>
            </a:r>
            <a:r>
              <a:rPr lang="de-CH" u="none" dirty="0" smtClean="0"/>
              <a:t>de la </a:t>
            </a:r>
            <a:r>
              <a:rPr lang="de-CH" u="none" dirty="0" err="1" smtClean="0"/>
              <a:t>mise</a:t>
            </a:r>
            <a:r>
              <a:rPr lang="de-CH" u="none" dirty="0" smtClean="0"/>
              <a:t> en </a:t>
            </a:r>
            <a:r>
              <a:rPr lang="de-CH" u="none" dirty="0" err="1" smtClean="0"/>
              <a:t>oeuvre</a:t>
            </a:r>
            <a:r>
              <a:rPr lang="de-CH" u="none" dirty="0" smtClean="0"/>
              <a:t> des </a:t>
            </a:r>
            <a:r>
              <a:rPr lang="de-CH" u="none" dirty="0" err="1" smtClean="0"/>
              <a:t>mesures</a:t>
            </a:r>
            <a:r>
              <a:rPr lang="de-CH" u="none" dirty="0" smtClean="0"/>
              <a:t> relatives </a:t>
            </a:r>
            <a:r>
              <a:rPr lang="de-CH" u="none" dirty="0" err="1" smtClean="0"/>
              <a:t>aux</a:t>
            </a:r>
            <a:r>
              <a:rPr lang="de-CH" u="none" dirty="0" smtClean="0"/>
              <a:t> </a:t>
            </a:r>
            <a:r>
              <a:rPr lang="de-CH" u="none" dirty="0" err="1" smtClean="0"/>
              <a:t>expertises</a:t>
            </a:r>
            <a:r>
              <a:rPr lang="de-CH" u="none" dirty="0" smtClean="0"/>
              <a:t> </a:t>
            </a:r>
            <a:r>
              <a:rPr lang="de-CH" u="none" dirty="0" err="1" smtClean="0"/>
              <a:t>environnementales</a:t>
            </a:r>
            <a:endParaRPr lang="de-CH" u="none" dirty="0" smtClean="0"/>
          </a:p>
          <a:p>
            <a:pPr marL="177416" indent="-177416">
              <a:buFontTx/>
              <a:buChar char="-"/>
            </a:pPr>
            <a:r>
              <a:rPr lang="de-CH" u="none" dirty="0" err="1" smtClean="0"/>
              <a:t>Confirmation</a:t>
            </a:r>
            <a:r>
              <a:rPr lang="de-CH" u="none" dirty="0" smtClean="0"/>
              <a:t> par les </a:t>
            </a:r>
            <a:r>
              <a:rPr lang="de-CH" u="none" dirty="0" err="1" smtClean="0"/>
              <a:t>projeteurs</a:t>
            </a:r>
            <a:r>
              <a:rPr lang="de-CH" u="none" dirty="0" smtClean="0"/>
              <a:t> de </a:t>
            </a:r>
            <a:r>
              <a:rPr lang="de-CH" u="none" dirty="0" err="1" smtClean="0"/>
              <a:t>l’exécution</a:t>
            </a:r>
            <a:r>
              <a:rPr lang="de-CH" u="none" dirty="0" smtClean="0"/>
              <a:t> </a:t>
            </a:r>
            <a:r>
              <a:rPr lang="de-CH" u="none" dirty="0" err="1" smtClean="0"/>
              <a:t>conforme</a:t>
            </a:r>
            <a:r>
              <a:rPr lang="de-CH" u="none" dirty="0" smtClean="0"/>
              <a:t> des </a:t>
            </a:r>
            <a:r>
              <a:rPr lang="de-CH" u="none" dirty="0" err="1" smtClean="0"/>
              <a:t>ouvrages</a:t>
            </a:r>
            <a:endParaRPr lang="de-CH" u="none" dirty="0" smtClean="0"/>
          </a:p>
          <a:p>
            <a:pPr marL="177416" indent="-177416">
              <a:buFontTx/>
              <a:buChar char="-"/>
            </a:pPr>
            <a:r>
              <a:rPr lang="de-CH" u="none" dirty="0" err="1" smtClean="0"/>
              <a:t>Confirmation</a:t>
            </a:r>
            <a:r>
              <a:rPr lang="de-CH" u="none" dirty="0" smtClean="0"/>
              <a:t> par les </a:t>
            </a:r>
            <a:r>
              <a:rPr lang="de-CH" u="none" dirty="0" err="1" smtClean="0"/>
              <a:t>projeteurs</a:t>
            </a:r>
            <a:r>
              <a:rPr lang="de-CH" u="none" dirty="0" smtClean="0"/>
              <a:t> de </a:t>
            </a:r>
            <a:r>
              <a:rPr lang="de-CH" u="none" dirty="0" err="1" smtClean="0"/>
              <a:t>l’aptitude</a:t>
            </a:r>
            <a:r>
              <a:rPr lang="de-CH" u="none" baseline="0" dirty="0" smtClean="0"/>
              <a:t> à </a:t>
            </a:r>
            <a:r>
              <a:rPr lang="de-CH" u="none" baseline="0" dirty="0" err="1" smtClean="0"/>
              <a:t>l’exploitation</a:t>
            </a:r>
            <a:endParaRPr lang="de-CH" u="none" baseline="0" dirty="0" smtClean="0"/>
          </a:p>
          <a:p>
            <a:pPr marL="177416" indent="-177416">
              <a:buFontTx/>
              <a:buChar char="-"/>
            </a:pPr>
            <a:r>
              <a:rPr lang="de-CH" u="none" baseline="0" dirty="0" err="1" smtClean="0"/>
              <a:t>Confirmation</a:t>
            </a:r>
            <a:r>
              <a:rPr lang="de-CH" u="none" baseline="0" dirty="0" smtClean="0"/>
              <a:t> par </a:t>
            </a:r>
            <a:r>
              <a:rPr lang="de-CH" u="none" baseline="0" dirty="0" err="1" smtClean="0"/>
              <a:t>l’exploitant</a:t>
            </a:r>
            <a:r>
              <a:rPr lang="de-CH" u="none" baseline="0" dirty="0" smtClean="0"/>
              <a:t> de </a:t>
            </a:r>
            <a:r>
              <a:rPr lang="de-CH" u="none" baseline="0" dirty="0" err="1" smtClean="0"/>
              <a:t>l’aptitude</a:t>
            </a:r>
            <a:r>
              <a:rPr lang="de-CH" u="none" baseline="0" dirty="0" smtClean="0"/>
              <a:t> à </a:t>
            </a:r>
            <a:r>
              <a:rPr lang="de-CH" u="none" baseline="0" dirty="0" err="1" smtClean="0"/>
              <a:t>l’exploitation</a:t>
            </a:r>
            <a:r>
              <a:rPr lang="de-CH" u="none" baseline="0" dirty="0" smtClean="0"/>
              <a:t> en </a:t>
            </a:r>
            <a:r>
              <a:rPr lang="de-CH" u="none" baseline="0" dirty="0" err="1" smtClean="0"/>
              <a:t>tenant</a:t>
            </a:r>
            <a:r>
              <a:rPr lang="de-CH" u="none" baseline="0" dirty="0" smtClean="0"/>
              <a:t> </a:t>
            </a:r>
            <a:r>
              <a:rPr lang="de-CH" u="none" baseline="0" dirty="0" err="1" smtClean="0"/>
              <a:t>compte</a:t>
            </a:r>
            <a:r>
              <a:rPr lang="de-CH" u="none" baseline="0" dirty="0" smtClean="0"/>
              <a:t> des </a:t>
            </a:r>
            <a:r>
              <a:rPr lang="de-CH" u="none" baseline="0" dirty="0" err="1" smtClean="0"/>
              <a:t>mesures</a:t>
            </a:r>
            <a:r>
              <a:rPr lang="de-CH" u="none" baseline="0" dirty="0" smtClean="0"/>
              <a:t> </a:t>
            </a:r>
            <a:r>
              <a:rPr lang="de-CH" u="none" baseline="0" dirty="0" err="1" smtClean="0"/>
              <a:t>d’exploitation</a:t>
            </a:r>
            <a:r>
              <a:rPr lang="de-CH" u="none" baseline="0" dirty="0" smtClean="0"/>
              <a:t> vis-à-vis des </a:t>
            </a:r>
            <a:r>
              <a:rPr lang="de-CH" u="none" baseline="0" dirty="0" err="1" smtClean="0"/>
              <a:t>influences</a:t>
            </a:r>
            <a:r>
              <a:rPr lang="de-CH" u="none" baseline="0" dirty="0" smtClean="0"/>
              <a:t> </a:t>
            </a:r>
            <a:r>
              <a:rPr lang="de-CH" u="none" baseline="0" dirty="0" err="1" smtClean="0"/>
              <a:t>environnementales</a:t>
            </a:r>
            <a:r>
              <a:rPr lang="de-CH" u="none" baseline="0" dirty="0" smtClean="0"/>
              <a:t>?</a:t>
            </a:r>
          </a:p>
        </p:txBody>
      </p:sp>
    </p:spTree>
    <p:extLst>
      <p:ext uri="{BB962C8B-B14F-4D97-AF65-F5344CB8AC3E}">
        <p14:creationId xmlns:p14="http://schemas.microsoft.com/office/powerpoint/2010/main" val="832025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err="1" smtClean="0">
                <a:solidFill>
                  <a:schemeClr val="tx1"/>
                </a:solidFill>
                <a:latin typeface="+mn-lt"/>
                <a:ea typeface="+mn-ea"/>
                <a:cs typeface="+mn-cs"/>
              </a:rPr>
              <a:t>OICa</a:t>
            </a:r>
            <a:r>
              <a:rPr lang="fr-FR" sz="1200" b="0" i="0" u="none" strike="noStrike" kern="1200" baseline="0" dirty="0" smtClean="0">
                <a:solidFill>
                  <a:schemeClr val="tx1"/>
                </a:solidFill>
                <a:latin typeface="+mn-lt"/>
                <a:ea typeface="+mn-ea"/>
                <a:cs typeface="+mn-cs"/>
              </a:rPr>
              <a:t> annexe 2</a:t>
            </a:r>
          </a:p>
          <a:p>
            <a:r>
              <a:rPr lang="fr-FR" sz="1200" b="0" i="0" u="none" strike="noStrike" kern="1200" baseline="0" dirty="0" smtClean="0">
                <a:solidFill>
                  <a:schemeClr val="tx1"/>
                </a:solidFill>
                <a:latin typeface="+mn-lt"/>
                <a:ea typeface="+mn-ea"/>
                <a:cs typeface="+mn-cs"/>
              </a:rPr>
              <a:t>Sur la base des documents présentés, l’autorité qui délivre l’autorisation peut procéder</a:t>
            </a:r>
          </a:p>
          <a:p>
            <a:r>
              <a:rPr lang="fr-FR" sz="1200" b="0" i="0" u="none" strike="noStrike" kern="1200" baseline="0" dirty="0" smtClean="0">
                <a:solidFill>
                  <a:schemeClr val="tx1"/>
                </a:solidFill>
                <a:latin typeface="+mn-lt"/>
                <a:ea typeface="+mn-ea"/>
                <a:cs typeface="+mn-cs"/>
              </a:rPr>
              <a:t>aux contrôles suivants dans le cadre de la procédure d’approbation des plans</a:t>
            </a:r>
          </a:p>
          <a:p>
            <a:r>
              <a:rPr lang="fr-FR" sz="1200" b="0" i="0" u="none" strike="noStrike" kern="1200" baseline="0" dirty="0" smtClean="0">
                <a:solidFill>
                  <a:schemeClr val="tx1"/>
                </a:solidFill>
                <a:latin typeface="+mn-lt"/>
                <a:ea typeface="+mn-ea"/>
                <a:cs typeface="+mn-cs"/>
              </a:rPr>
              <a:t>concernant la sécurité. Elle contrôle, en fonction des risques et par sondages:</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9. les distances en cas de tracés parallèles et de croisements avec d’autres installations</a:t>
            </a:r>
          </a:p>
          <a:p>
            <a:r>
              <a:rPr lang="fr-FR" sz="1200" b="0" i="0" u="none" strike="noStrike" kern="1200" baseline="0" dirty="0" smtClean="0">
                <a:solidFill>
                  <a:schemeClr val="tx1"/>
                </a:solidFill>
                <a:latin typeface="+mn-lt"/>
                <a:ea typeface="+mn-ea"/>
                <a:cs typeface="+mn-cs"/>
              </a:rPr>
              <a:t>de transport, routes et lignes électriques, les distances par rapport</a:t>
            </a:r>
          </a:p>
          <a:p>
            <a:r>
              <a:rPr lang="fr-FR" sz="1200" b="0" i="0" u="none" strike="noStrike" kern="1200" baseline="0" dirty="0" smtClean="0">
                <a:solidFill>
                  <a:schemeClr val="tx1"/>
                </a:solidFill>
                <a:latin typeface="+mn-lt"/>
                <a:ea typeface="+mn-ea"/>
                <a:cs typeface="+mn-cs"/>
              </a:rPr>
              <a:t>au sol et aux objets fixes n’appartenant pas à l’installation, ainsi que les espaces</a:t>
            </a:r>
          </a:p>
          <a:p>
            <a:r>
              <a:rPr lang="fr-FR" sz="1200" b="0" i="0" u="none" strike="noStrike" kern="1200" baseline="0" dirty="0" smtClean="0">
                <a:solidFill>
                  <a:schemeClr val="tx1"/>
                </a:solidFill>
                <a:latin typeface="+mn-lt"/>
                <a:ea typeface="+mn-ea"/>
                <a:cs typeface="+mn-cs"/>
              </a:rPr>
              <a:t>pour les oscillations longitudinales et transversales des véhicules en</a:t>
            </a:r>
          </a:p>
          <a:p>
            <a:r>
              <a:rPr lang="fr-FR" sz="1200" b="0" i="0" u="none" strike="noStrike" kern="1200" baseline="0" dirty="0" smtClean="0">
                <a:solidFill>
                  <a:schemeClr val="tx1"/>
                </a:solidFill>
                <a:latin typeface="+mn-lt"/>
                <a:ea typeface="+mn-ea"/>
                <a:cs typeface="+mn-cs"/>
              </a:rPr>
              <a:t>ligne et dans les stations;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55</a:t>
            </a:fld>
            <a:endParaRPr lang="de-CH" dirty="0"/>
          </a:p>
        </p:txBody>
      </p:sp>
    </p:spTree>
    <p:extLst>
      <p:ext uri="{BB962C8B-B14F-4D97-AF65-F5344CB8AC3E}">
        <p14:creationId xmlns:p14="http://schemas.microsoft.com/office/powerpoint/2010/main" val="635418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56</a:t>
            </a:fld>
            <a:endParaRPr lang="de-CH" dirty="0"/>
          </a:p>
        </p:txBody>
      </p:sp>
    </p:spTree>
    <p:extLst>
      <p:ext uri="{BB962C8B-B14F-4D97-AF65-F5344CB8AC3E}">
        <p14:creationId xmlns:p14="http://schemas.microsoft.com/office/powerpoint/2010/main" val="1034623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OICa</a:t>
            </a:r>
            <a:r>
              <a:rPr lang="fr-CH" dirty="0" smtClean="0"/>
              <a:t> annexe 2</a:t>
            </a:r>
          </a:p>
          <a:p>
            <a:r>
              <a:rPr lang="fr-CH" sz="1200" b="0" i="0" u="none" strike="noStrike" kern="1200" baseline="0" dirty="0" smtClean="0">
                <a:solidFill>
                  <a:schemeClr val="tx1"/>
                </a:solidFill>
                <a:latin typeface="+mn-lt"/>
                <a:ea typeface="+mn-ea"/>
                <a:cs typeface="+mn-cs"/>
              </a:rPr>
              <a:t>les distances en cas de tracés parallèles et de croisements avec d’autres installations de transport, routes et lignes électriques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57</a:t>
            </a:fld>
            <a:endParaRPr lang="de-CH" dirty="0"/>
          </a:p>
        </p:txBody>
      </p:sp>
    </p:spTree>
    <p:extLst>
      <p:ext uri="{BB962C8B-B14F-4D97-AF65-F5344CB8AC3E}">
        <p14:creationId xmlns:p14="http://schemas.microsoft.com/office/powerpoint/2010/main" val="2019021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58</a:t>
            </a:fld>
            <a:endParaRPr lang="de-CH" dirty="0"/>
          </a:p>
        </p:txBody>
      </p:sp>
    </p:spTree>
    <p:extLst>
      <p:ext uri="{BB962C8B-B14F-4D97-AF65-F5344CB8AC3E}">
        <p14:creationId xmlns:p14="http://schemas.microsoft.com/office/powerpoint/2010/main" val="1640888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59</a:t>
            </a:fld>
            <a:endParaRPr lang="de-CH" dirty="0"/>
          </a:p>
        </p:txBody>
      </p:sp>
    </p:spTree>
    <p:extLst>
      <p:ext uri="{BB962C8B-B14F-4D97-AF65-F5344CB8AC3E}">
        <p14:creationId xmlns:p14="http://schemas.microsoft.com/office/powerpoint/2010/main" val="4005220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6</a:t>
            </a:fld>
            <a:endParaRPr lang="de-CH" dirty="0"/>
          </a:p>
        </p:txBody>
      </p:sp>
    </p:spTree>
    <p:extLst>
      <p:ext uri="{BB962C8B-B14F-4D97-AF65-F5344CB8AC3E}">
        <p14:creationId xmlns:p14="http://schemas.microsoft.com/office/powerpoint/2010/main" val="3310439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12929-1</a:t>
            </a:r>
          </a:p>
          <a:p>
            <a:r>
              <a:rPr lang="fr-CH" sz="1200" b="1" i="0" u="none" strike="noStrike" kern="1200" baseline="0" dirty="0" smtClean="0">
                <a:solidFill>
                  <a:schemeClr val="tx1"/>
                </a:solidFill>
                <a:latin typeface="+mn-lt"/>
                <a:ea typeface="+mn-ea"/>
                <a:cs typeface="+mn-cs"/>
              </a:rPr>
              <a:t>14.2 Protection contre la foudre</a:t>
            </a:r>
          </a:p>
          <a:p>
            <a:r>
              <a:rPr lang="fr-CH" sz="1200" b="0" i="0" u="none" strike="noStrike" kern="1200" baseline="0" dirty="0" smtClean="0">
                <a:solidFill>
                  <a:schemeClr val="tx1"/>
                </a:solidFill>
                <a:latin typeface="+mn-lt"/>
                <a:ea typeface="+mn-ea"/>
                <a:cs typeface="+mn-cs"/>
              </a:rPr>
              <a:t>Pour les bâtiments, les ouvrages de ligne et les équipements des remontées mécaniques il faut prévoir des mesures de protection contre la foudre et tenir compte des prescriptions applicables localement.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60</a:t>
            </a:fld>
            <a:endParaRPr lang="de-CH" dirty="0"/>
          </a:p>
        </p:txBody>
      </p:sp>
    </p:spTree>
    <p:extLst>
      <p:ext uri="{BB962C8B-B14F-4D97-AF65-F5344CB8AC3E}">
        <p14:creationId xmlns:p14="http://schemas.microsoft.com/office/powerpoint/2010/main" val="1957810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61</a:t>
            </a:fld>
            <a:endParaRPr lang="de-CH" dirty="0"/>
          </a:p>
        </p:txBody>
      </p:sp>
    </p:spTree>
    <p:extLst>
      <p:ext uri="{BB962C8B-B14F-4D97-AF65-F5344CB8AC3E}">
        <p14:creationId xmlns:p14="http://schemas.microsoft.com/office/powerpoint/2010/main" val="926347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62</a:t>
            </a:fld>
            <a:endParaRPr lang="de-CH" dirty="0"/>
          </a:p>
        </p:txBody>
      </p:sp>
    </p:spTree>
    <p:extLst>
      <p:ext uri="{BB962C8B-B14F-4D97-AF65-F5344CB8AC3E}">
        <p14:creationId xmlns:p14="http://schemas.microsoft.com/office/powerpoint/2010/main" val="4233449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13243, </a:t>
            </a:r>
          </a:p>
          <a:p>
            <a:r>
              <a:rPr lang="fr-CH" sz="1200" b="1" i="0" u="none" strike="noStrike" kern="1200" baseline="0" dirty="0" smtClean="0">
                <a:solidFill>
                  <a:schemeClr val="tx1"/>
                </a:solidFill>
                <a:latin typeface="+mn-lt"/>
                <a:ea typeface="+mn-ea"/>
                <a:cs typeface="+mn-cs"/>
              </a:rPr>
              <a:t>6.4.8 </a:t>
            </a:r>
            <a:r>
              <a:rPr lang="fr-CH" sz="1200" b="0" i="0" u="none" strike="noStrike" kern="1200" baseline="0" dirty="0" smtClean="0">
                <a:solidFill>
                  <a:schemeClr val="tx1"/>
                </a:solidFill>
                <a:latin typeface="+mn-lt"/>
                <a:ea typeface="+mn-ea"/>
                <a:cs typeface="+mn-cs"/>
              </a:rPr>
              <a:t>Des boutons d'arrêt d'urgence doivent être à disposition au moins aux endroits suivants :</a:t>
            </a:r>
          </a:p>
          <a:p>
            <a:r>
              <a:rPr lang="fr-CH" sz="1200" b="0" i="0" u="none" strike="noStrike" kern="1200" baseline="0" dirty="0" smtClean="0">
                <a:solidFill>
                  <a:schemeClr val="tx1"/>
                </a:solidFill>
                <a:latin typeface="+mn-lt"/>
                <a:ea typeface="+mn-ea"/>
                <a:cs typeface="+mn-cs"/>
              </a:rPr>
              <a:t>a) dans le poste de commande ;</a:t>
            </a:r>
          </a:p>
          <a:p>
            <a:r>
              <a:rPr lang="fr-CH" sz="1200" b="0" i="0" u="none" strike="noStrike" kern="1200" baseline="0" dirty="0" smtClean="0">
                <a:solidFill>
                  <a:schemeClr val="tx1"/>
                </a:solidFill>
                <a:latin typeface="+mn-lt"/>
                <a:ea typeface="+mn-ea"/>
                <a:cs typeface="+mn-cs"/>
              </a:rPr>
              <a:t>b) sur les quais ;</a:t>
            </a:r>
          </a:p>
          <a:p>
            <a:r>
              <a:rPr lang="fr-CH" sz="1200" b="0" i="0" u="none" strike="noStrike" kern="1200" baseline="0" dirty="0" smtClean="0">
                <a:solidFill>
                  <a:schemeClr val="tx1"/>
                </a:solidFill>
                <a:latin typeface="+mn-lt"/>
                <a:ea typeface="+mn-ea"/>
                <a:cs typeface="+mn-cs"/>
              </a:rPr>
              <a:t>c) aux stations intermédiaires ;</a:t>
            </a:r>
          </a:p>
          <a:p>
            <a:r>
              <a:rPr lang="fr-CH" sz="1200" b="0" i="0" u="none" strike="noStrike" kern="1200" baseline="0" dirty="0" smtClean="0">
                <a:solidFill>
                  <a:schemeClr val="tx1"/>
                </a:solidFill>
                <a:latin typeface="+mn-lt"/>
                <a:ea typeface="+mn-ea"/>
                <a:cs typeface="+mn-cs"/>
              </a:rPr>
              <a:t>d) dans les stations d'extrémité;</a:t>
            </a:r>
          </a:p>
          <a:p>
            <a:r>
              <a:rPr lang="fr-CH" sz="1200" b="0" i="0" u="none" strike="noStrike" kern="1200" baseline="0" dirty="0" smtClean="0">
                <a:solidFill>
                  <a:schemeClr val="tx1"/>
                </a:solidFill>
                <a:latin typeface="+mn-lt"/>
                <a:ea typeface="+mn-ea"/>
                <a:cs typeface="+mn-cs"/>
              </a:rPr>
              <a:t>e) aux postes de conduite des véhicules ;</a:t>
            </a:r>
          </a:p>
          <a:p>
            <a:r>
              <a:rPr lang="fr-CH" sz="1200" b="0" i="0" u="none" strike="noStrike" kern="1200" baseline="0" dirty="0" smtClean="0">
                <a:solidFill>
                  <a:schemeClr val="tx1"/>
                </a:solidFill>
                <a:latin typeface="+mn-lt"/>
                <a:ea typeface="+mn-ea"/>
                <a:cs typeface="+mn-cs"/>
              </a:rPr>
              <a:t>f) au besoin dans les véhicules non accompagnés des téléphériques à va-et-vient et des funiculaires.</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63</a:t>
            </a:fld>
            <a:endParaRPr lang="de-CH" dirty="0"/>
          </a:p>
        </p:txBody>
      </p:sp>
    </p:spTree>
    <p:extLst>
      <p:ext uri="{BB962C8B-B14F-4D97-AF65-F5344CB8AC3E}">
        <p14:creationId xmlns:p14="http://schemas.microsoft.com/office/powerpoint/2010/main" val="2819529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64</a:t>
            </a:fld>
            <a:endParaRPr lang="de-CH" dirty="0"/>
          </a:p>
        </p:txBody>
      </p:sp>
    </p:spTree>
    <p:extLst>
      <p:ext uri="{BB962C8B-B14F-4D97-AF65-F5344CB8AC3E}">
        <p14:creationId xmlns:p14="http://schemas.microsoft.com/office/powerpoint/2010/main" val="6140984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65</a:t>
            </a:fld>
            <a:endParaRPr lang="de-CH" dirty="0"/>
          </a:p>
        </p:txBody>
      </p:sp>
    </p:spTree>
    <p:extLst>
      <p:ext uri="{BB962C8B-B14F-4D97-AF65-F5344CB8AC3E}">
        <p14:creationId xmlns:p14="http://schemas.microsoft.com/office/powerpoint/2010/main" val="3974327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66</a:t>
            </a:fld>
            <a:endParaRPr lang="de-CH" dirty="0"/>
          </a:p>
        </p:txBody>
      </p:sp>
    </p:spTree>
    <p:extLst>
      <p:ext uri="{BB962C8B-B14F-4D97-AF65-F5344CB8AC3E}">
        <p14:creationId xmlns:p14="http://schemas.microsoft.com/office/powerpoint/2010/main" val="2211231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67</a:t>
            </a:fld>
            <a:endParaRPr lang="de-CH" dirty="0"/>
          </a:p>
        </p:txBody>
      </p:sp>
    </p:spTree>
    <p:extLst>
      <p:ext uri="{BB962C8B-B14F-4D97-AF65-F5344CB8AC3E}">
        <p14:creationId xmlns:p14="http://schemas.microsoft.com/office/powerpoint/2010/main" val="26679078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68</a:t>
            </a:fld>
            <a:endParaRPr lang="de-CH" dirty="0"/>
          </a:p>
        </p:txBody>
      </p:sp>
    </p:spTree>
    <p:extLst>
      <p:ext uri="{BB962C8B-B14F-4D97-AF65-F5344CB8AC3E}">
        <p14:creationId xmlns:p14="http://schemas.microsoft.com/office/powerpoint/2010/main" val="4143822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69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1444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7</a:t>
            </a:fld>
            <a:endParaRPr lang="de-CH" dirty="0"/>
          </a:p>
        </p:txBody>
      </p:sp>
    </p:spTree>
    <p:extLst>
      <p:ext uri="{BB962C8B-B14F-4D97-AF65-F5344CB8AC3E}">
        <p14:creationId xmlns:p14="http://schemas.microsoft.com/office/powerpoint/2010/main" val="1403368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74306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Présentation des exigences pour les dossiers techniques d’approbation</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Aperçu des méthodes de travail de l’organe de contrôle CITT</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Même cadre juridique</a:t>
            </a:r>
          </a:p>
          <a:p>
            <a:pPr>
              <a:spcBef>
                <a:spcPct val="25000"/>
              </a:spcBef>
              <a:spcAft>
                <a:spcPct val="25000"/>
              </a:spcAft>
            </a:pPr>
            <a:r>
              <a:rPr lang="fr-FR" sz="1000" b="0" dirty="0" smtClean="0">
                <a:solidFill>
                  <a:srgbClr val="0033CC"/>
                </a:solidFill>
                <a:latin typeface="Arial" panose="020B0604020202020204" pitchFamily="34" charset="0"/>
                <a:cs typeface="Arial" panose="020B0604020202020204" pitchFamily="34" charset="0"/>
              </a:rPr>
              <a:t>Différences dans la procédure pour les installations à câbles cantonales</a:t>
            </a:r>
          </a:p>
        </p:txBody>
      </p:sp>
    </p:spTree>
    <p:extLst>
      <p:ext uri="{BB962C8B-B14F-4D97-AF65-F5344CB8AC3E}">
        <p14:creationId xmlns:p14="http://schemas.microsoft.com/office/powerpoint/2010/main" val="12794078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Objectifs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Renforcer la compréhension de nos attentes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Faciliter la coopération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Contribuer à l'allégement administratif</a:t>
            </a:r>
            <a:endParaRPr lang="fr-FR" sz="1000" b="0" dirty="0" smtClean="0">
              <a:effectLst/>
              <a:latin typeface="Arial" panose="020B0604020202020204" pitchFamily="34" charset="0"/>
              <a:cs typeface="Arial" panose="020B0604020202020204" pitchFamily="34" charset="0"/>
            </a:endParaRPr>
          </a:p>
          <a:p>
            <a:pPr rtl="0"/>
            <a:r>
              <a:rPr lang="fr-FR" sz="1000" b="0" dirty="0" smtClean="0">
                <a:effectLst/>
                <a:latin typeface="Arial" panose="020B0604020202020204" pitchFamily="34" charset="0"/>
                <a:cs typeface="Arial" panose="020B0604020202020204" pitchFamily="34" charset="0"/>
              </a:rPr>
              <a:t/>
            </a:r>
            <a:br>
              <a:rPr lang="fr-FR" sz="1000" b="0" dirty="0" smtClean="0">
                <a:effectLst/>
                <a:latin typeface="Arial" panose="020B0604020202020204" pitchFamily="34" charset="0"/>
                <a:cs typeface="Arial" panose="020B0604020202020204" pitchFamily="34" charset="0"/>
              </a:rPr>
            </a:br>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Précepte "Aussi complet que nécessaire, aussi court que possible". </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L’étendue des dossiers d’approbation doivent être adaptées à la complexité du projet.</a:t>
            </a:r>
            <a:endParaRPr lang="fr-FR" sz="1000" b="0" dirty="0" smtClean="0">
              <a:effectLst/>
              <a:latin typeface="Arial" panose="020B0604020202020204" pitchFamily="34" charset="0"/>
              <a:cs typeface="Arial" panose="020B0604020202020204" pitchFamily="34" charset="0"/>
            </a:endParaRPr>
          </a:p>
          <a:p>
            <a:pPr rtl="0"/>
            <a:endPar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Afin de minimiser les répétitions avec la contribution de l'OFT, le CITT se concentre sur l’ampleur et les attentes des documents d’approbation.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Où il y a des particularités, également sur les étapes des contrôles.</a:t>
            </a:r>
            <a:endParaRPr lang="fr-FR" sz="1000" b="0" dirty="0" smtClean="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595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Conditions-cadres pour les installations à câble cantonales:  dispositions légales et Règlement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Pour cette raison et à cette occasion quelques commentaires.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dispositions techniques du Règlement CITT ne sont plus applicables pour les </a:t>
            </a:r>
            <a:r>
              <a:rPr lang="fr-FR" sz="1000" b="1" dirty="0" smtClean="0">
                <a:solidFill>
                  <a:srgbClr val="0033CC"/>
                </a:solidFill>
                <a:latin typeface="Arial" panose="020B0604020202020204" pitchFamily="34" charset="0"/>
                <a:cs typeface="Arial" panose="020B0604020202020204" pitchFamily="34" charset="0"/>
              </a:rPr>
              <a:t>nouvelles installations et les transformations </a:t>
            </a:r>
            <a:r>
              <a:rPr lang="fr-FR" sz="1000" dirty="0" smtClean="0">
                <a:solidFill>
                  <a:srgbClr val="0033CC"/>
                </a:solidFill>
                <a:latin typeface="Arial" panose="020B0604020202020204" pitchFamily="34" charset="0"/>
                <a:cs typeface="Arial" panose="020B0604020202020204" pitchFamily="34" charset="0"/>
              </a:rPr>
              <a:t>depuis l'introduction de la loi sur les installations à câbles de 2007. </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La systématique des installations a été approuvée par la conférence du concordat en 2016 et attribué le mandat à la direction pour une révision totale du Règlement du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La systématique des installations règle les compétences pour chaque type d'installation.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nouveaux ascenseurs inclinés et monte-escaliers ne sont plus soumis à la surveillance.</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Rédaction du Règlement réalisée par des groupes de travail (composition 3 membres de la direction, 1 représentant cantonal, le chef de l’organe de contrôle CITT), recours ponctuel de représentants de la branche.</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Printemps 2018 deuxième ébauche en consultation.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Pour la majorité des cantons en ordre, préoccupations majeures, en particulier parmi les cantons de Suisse centrale, les associations d'exploitants et quelques constructeurs.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Règlement </a:t>
            </a:r>
            <a:r>
              <a:rPr lang="fr-FR" sz="1000" b="1" dirty="0" smtClean="0">
                <a:solidFill>
                  <a:srgbClr val="0033CC"/>
                </a:solidFill>
                <a:latin typeface="Arial" panose="020B0604020202020204" pitchFamily="34" charset="0"/>
                <a:cs typeface="Arial" panose="020B0604020202020204" pitchFamily="34" charset="0"/>
              </a:rPr>
              <a:t>non</a:t>
            </a:r>
            <a:r>
              <a:rPr lang="fr-FR" sz="1000" dirty="0" smtClean="0">
                <a:solidFill>
                  <a:srgbClr val="0033CC"/>
                </a:solidFill>
                <a:latin typeface="Arial" panose="020B0604020202020204" pitchFamily="34" charset="0"/>
                <a:cs typeface="Arial" panose="020B0604020202020204" pitchFamily="34" charset="0"/>
              </a:rPr>
              <a:t> soumis au vote de la conférence du concordat 2018.</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Point principal de la critique : trop peu de marge de manœuvre dans l’assouplissement des règlements techniques.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Autres exigences : Définition différente de l’activité commerciale, garantie plus contraignante des droits acquis pour les anciennes installations.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L'étape suivante consiste à clarifier le champ d'application réel des dispositions dérogatoires et complémentaires.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Ensuite, poursuite du travail en coopération avec la branche, vraisemblablement avec une modération externe.</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Durée prévue de deux à trois ans.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Cela signifie, </a:t>
            </a:r>
            <a:r>
              <a:rPr lang="fr-FR" sz="1000" b="1" dirty="0" smtClean="0">
                <a:solidFill>
                  <a:srgbClr val="0033CC"/>
                </a:solidFill>
                <a:latin typeface="Arial" panose="020B0604020202020204" pitchFamily="34" charset="0"/>
                <a:cs typeface="Arial" panose="020B0604020202020204" pitchFamily="34" charset="0"/>
              </a:rPr>
              <a:t>comme au cours des dix dernières années</a:t>
            </a:r>
            <a:r>
              <a:rPr lang="fr-FR" sz="1000" dirty="0" smtClean="0">
                <a:solidFill>
                  <a:srgbClr val="0033CC"/>
                </a:solidFill>
                <a:latin typeface="Arial" panose="020B0604020202020204" pitchFamily="34" charset="0"/>
                <a:cs typeface="Arial" panose="020B0604020202020204" pitchFamily="34" charset="0"/>
              </a:rPr>
              <a:t>, il n'y aura pas de règles techniques spécifiques pour le moment.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Des concepts simplifiés et adaptés sont cependant encore possibles comme par le passé par la voie de la dérogation aux normes!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Dans d'autres domaines, la possibilité d’assouplir la réglementation sera utilisée comme auparavant.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Par exemple, avec la nouvelle directive sur les experts. "L'expert ne peut pas travailler sur un projet s'il y est déjà impliqué"</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 CITT évaluera l'indépendance d'une manière différente sur ce point.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Les experts sont également admis s'ils ont fait un rapport d’état et/ou un appel d'offres.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Est également en ordre le double rôle des organismes notifiés </a:t>
            </a:r>
            <a:r>
              <a:rPr lang="fr-FR" sz="1000" b="1" dirty="0" smtClean="0">
                <a:solidFill>
                  <a:srgbClr val="0033CC"/>
                </a:solidFill>
                <a:latin typeface="Arial" panose="020B0604020202020204" pitchFamily="34" charset="0"/>
                <a:cs typeface="Arial" panose="020B0604020202020204" pitchFamily="34" charset="0"/>
              </a:rPr>
              <a:t>et</a:t>
            </a:r>
            <a:r>
              <a:rPr lang="fr-FR" sz="1000" dirty="0" smtClean="0">
                <a:solidFill>
                  <a:srgbClr val="0033CC"/>
                </a:solidFill>
                <a:latin typeface="Arial" panose="020B0604020202020204" pitchFamily="34" charset="0"/>
                <a:cs typeface="Arial" panose="020B0604020202020204" pitchFamily="34" charset="0"/>
              </a:rPr>
              <a:t> experts dans le même projet. </a:t>
            </a:r>
            <a:endParaRPr lang="de-CH" sz="1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451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Types et nombre d'installations CITT</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Nombre de nouveaux projets de téléphériques et téléskis = remplacement à pratiquement 100% de l’installation.</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 2017 le nombre de tapis roulants et de </a:t>
            </a:r>
            <a:r>
              <a:rPr lang="fr-FR" sz="1000" dirty="0" err="1" smtClean="0">
                <a:solidFill>
                  <a:srgbClr val="0033CC"/>
                </a:solidFill>
                <a:latin typeface="Arial" panose="020B0604020202020204" pitchFamily="34" charset="0"/>
                <a:cs typeface="Arial" panose="020B0604020202020204" pitchFamily="34" charset="0"/>
              </a:rPr>
              <a:t>minitéléskis</a:t>
            </a:r>
            <a:r>
              <a:rPr lang="fr-FR" sz="1000" dirty="0" smtClean="0">
                <a:solidFill>
                  <a:srgbClr val="0033CC"/>
                </a:solidFill>
                <a:latin typeface="Arial" panose="020B0604020202020204" pitchFamily="34" charset="0"/>
                <a:cs typeface="Arial" panose="020B0604020202020204" pitchFamily="34" charset="0"/>
              </a:rPr>
              <a:t> a rattrapé celui des téléskis.</a:t>
            </a:r>
          </a:p>
          <a:p>
            <a:pPr>
              <a:spcBef>
                <a:spcPct val="25000"/>
              </a:spcBef>
              <a:spcAft>
                <a:spcPct val="25000"/>
              </a:spcAft>
            </a:pPr>
            <a:endParaRPr lang="fr-FR" sz="1000" dirty="0" smtClean="0">
              <a:solidFill>
                <a:srgbClr val="0033CC"/>
              </a:solidFill>
              <a:latin typeface="Arial" panose="020B0604020202020204" pitchFamily="34" charset="0"/>
              <a:cs typeface="Arial" panose="020B0604020202020204" pitchFamily="34" charset="0"/>
            </a:endParaRP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C'est pourquoi, l'accent est mis sur les exigences et les contrôles des documents d'approbation pour les </a:t>
            </a:r>
            <a:r>
              <a:rPr lang="fr-FR" sz="1000" dirty="0" err="1" smtClean="0">
                <a:solidFill>
                  <a:srgbClr val="0033CC"/>
                </a:solidFill>
                <a:latin typeface="Arial" panose="020B0604020202020204" pitchFamily="34" charset="0"/>
                <a:cs typeface="Arial" panose="020B0604020202020204" pitchFamily="34" charset="0"/>
              </a:rPr>
              <a:t>minitéléskis</a:t>
            </a:r>
            <a:r>
              <a:rPr lang="fr-FR" sz="1000" dirty="0" smtClean="0">
                <a:solidFill>
                  <a:srgbClr val="0033CC"/>
                </a:solidFill>
                <a:latin typeface="Arial" panose="020B0604020202020204" pitchFamily="34" charset="0"/>
                <a:cs typeface="Arial" panose="020B0604020202020204" pitchFamily="34" charset="0"/>
              </a:rPr>
              <a:t> et les tapis roulants.</a:t>
            </a:r>
          </a:p>
          <a:p>
            <a:pPr>
              <a:spcBef>
                <a:spcPct val="25000"/>
              </a:spcBef>
              <a:spcAft>
                <a:spcPct val="25000"/>
              </a:spcAft>
            </a:pPr>
            <a:r>
              <a:rPr lang="fr-FR" sz="1000" dirty="0" smtClean="0">
                <a:solidFill>
                  <a:srgbClr val="0033CC"/>
                </a:solidFill>
                <a:latin typeface="Arial" panose="020B0604020202020204" pitchFamily="34" charset="0"/>
                <a:cs typeface="Arial" panose="020B0604020202020204" pitchFamily="34" charset="0"/>
              </a:rPr>
              <a:t>En revanche, celles pour les funiculaires de puits et les ascenseurs inclinés ne sont pas thématisées.</a:t>
            </a:r>
          </a:p>
        </p:txBody>
      </p:sp>
    </p:spTree>
    <p:extLst>
      <p:ext uri="{BB962C8B-B14F-4D97-AF65-F5344CB8AC3E}">
        <p14:creationId xmlns:p14="http://schemas.microsoft.com/office/powerpoint/2010/main" val="2207401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Les délais de traitement des installations cantonales diffèrent de ceux de l'OFT.</a:t>
            </a:r>
            <a:endParaRPr lang="fr-FR" sz="1000" b="0" dirty="0" smtClean="0">
              <a:effectLst/>
              <a:latin typeface="Arial" panose="020B0604020202020204" pitchFamily="34" charset="0"/>
              <a:cs typeface="Arial" panose="020B0604020202020204" pitchFamily="34" charset="0"/>
            </a:endParaRPr>
          </a:p>
          <a:p>
            <a:pPr rtl="0"/>
            <a:r>
              <a:rPr lang="fr-FR" sz="1000" b="0" dirty="0" smtClean="0">
                <a:effectLst/>
                <a:latin typeface="Arial" panose="020B0604020202020204" pitchFamily="34" charset="0"/>
                <a:cs typeface="Arial" panose="020B0604020202020204" pitchFamily="34" charset="0"/>
              </a:rPr>
              <a:t/>
            </a:r>
            <a:br>
              <a:rPr lang="fr-FR" sz="1000" b="0" dirty="0" smtClean="0">
                <a:effectLst/>
                <a:latin typeface="Arial" panose="020B0604020202020204" pitchFamily="34" charset="0"/>
                <a:cs typeface="Arial" panose="020B0604020202020204" pitchFamily="34" charset="0"/>
              </a:rPr>
            </a:br>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Valeurs indicatives pour les exploitants et les constructeurs pour la planification.</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La condition préalable est l'exhaustivité des documents.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 temps de traitement dépend de la qualité des documents d’approbation, de la complexité du projet et de la charge de travail de l’organe de contrôle CITT.</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La facturation des frais de traitement est faite au requérant selon les coûts effectifs.</a:t>
            </a:r>
            <a:endParaRPr lang="fr-FR" sz="1000" b="0" dirty="0" smtClean="0">
              <a:effectLst/>
              <a:latin typeface="Arial" panose="020B0604020202020204" pitchFamily="34" charset="0"/>
              <a:cs typeface="Arial" panose="020B0604020202020204" pitchFamily="34" charset="0"/>
            </a:endParaRPr>
          </a:p>
          <a:p>
            <a:pPr rtl="0"/>
            <a:r>
              <a:rPr lang="fr-FR" sz="1000" b="0" i="0" u="none" strike="noStrike" kern="1200" dirty="0" smtClean="0">
                <a:solidFill>
                  <a:schemeClr val="tx1"/>
                </a:solidFill>
                <a:effectLst/>
                <a:latin typeface="Arial" panose="020B0604020202020204" pitchFamily="34" charset="0"/>
                <a:ea typeface="+mn-ea"/>
                <a:cs typeface="Arial" panose="020B0604020202020204" pitchFamily="34" charset="0"/>
              </a:rPr>
              <a:t>Les dossiers incomplets exigent plus de travail et entraînent des frais plus élevés pour l’exploitant.</a:t>
            </a:r>
            <a:endParaRPr lang="fr-FR" sz="1000" b="0" dirty="0" smtClean="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264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a:spcBef>
                <a:spcPct val="25000"/>
              </a:spcBef>
              <a:spcAft>
                <a:spcPct val="25000"/>
              </a:spcAft>
            </a:pPr>
            <a:r>
              <a:rPr lang="de-CH" sz="1400" b="0" dirty="0" err="1" smtClean="0">
                <a:solidFill>
                  <a:srgbClr val="0033CC"/>
                </a:solidFill>
              </a:rPr>
              <a:t>L’organe</a:t>
            </a:r>
            <a:r>
              <a:rPr lang="de-CH" sz="1400" b="0" dirty="0" smtClean="0">
                <a:solidFill>
                  <a:srgbClr val="0033CC"/>
                </a:solidFill>
              </a:rPr>
              <a:t> de contrôle </a:t>
            </a:r>
            <a:r>
              <a:rPr lang="de-CH" sz="1400" b="0" dirty="0" err="1" smtClean="0">
                <a:solidFill>
                  <a:srgbClr val="0033CC"/>
                </a:solidFill>
              </a:rPr>
              <a:t>fonctionne</a:t>
            </a:r>
            <a:r>
              <a:rPr lang="de-CH" sz="1400" b="0" dirty="0" smtClean="0">
                <a:solidFill>
                  <a:srgbClr val="0033CC"/>
                </a:solidFill>
              </a:rPr>
              <a:t> </a:t>
            </a:r>
            <a:r>
              <a:rPr lang="de-CH" sz="1400" b="0" dirty="0" err="1" smtClean="0">
                <a:solidFill>
                  <a:srgbClr val="0033CC"/>
                </a:solidFill>
              </a:rPr>
              <a:t>généralement</a:t>
            </a:r>
            <a:r>
              <a:rPr lang="de-CH" sz="1400" b="0" dirty="0" smtClean="0">
                <a:solidFill>
                  <a:srgbClr val="0033CC"/>
                </a:solidFill>
              </a:rPr>
              <a:t> </a:t>
            </a:r>
            <a:r>
              <a:rPr lang="de-CH" sz="1400" b="0" dirty="0" err="1" smtClean="0">
                <a:solidFill>
                  <a:srgbClr val="0033CC"/>
                </a:solidFill>
              </a:rPr>
              <a:t>comme</a:t>
            </a:r>
            <a:r>
              <a:rPr lang="de-CH" sz="1400" b="0" dirty="0" smtClean="0">
                <a:solidFill>
                  <a:srgbClr val="0033CC"/>
                </a:solidFill>
              </a:rPr>
              <a:t> </a:t>
            </a:r>
            <a:r>
              <a:rPr lang="de-CH" sz="1400" b="0" dirty="0" err="1" smtClean="0">
                <a:solidFill>
                  <a:srgbClr val="0033CC"/>
                </a:solidFill>
              </a:rPr>
              <a:t>tout</a:t>
            </a:r>
            <a:r>
              <a:rPr lang="de-CH" sz="1400" b="0" dirty="0" smtClean="0">
                <a:solidFill>
                  <a:srgbClr val="0033CC"/>
                </a:solidFill>
              </a:rPr>
              <a:t> </a:t>
            </a:r>
            <a:r>
              <a:rPr lang="de-CH" sz="1400" b="0" dirty="0" err="1" smtClean="0">
                <a:solidFill>
                  <a:srgbClr val="0033CC"/>
                </a:solidFill>
              </a:rPr>
              <a:t>autre</a:t>
            </a:r>
            <a:r>
              <a:rPr lang="de-CH" sz="1400" b="0" dirty="0" smtClean="0">
                <a:solidFill>
                  <a:srgbClr val="0033CC"/>
                </a:solidFill>
              </a:rPr>
              <a:t> </a:t>
            </a:r>
            <a:r>
              <a:rPr lang="de-CH" sz="1400" b="0" dirty="0" err="1" smtClean="0">
                <a:solidFill>
                  <a:srgbClr val="0033CC"/>
                </a:solidFill>
              </a:rPr>
              <a:t>service</a:t>
            </a:r>
            <a:r>
              <a:rPr lang="de-CH" sz="1400" b="0" dirty="0" smtClean="0">
                <a:solidFill>
                  <a:srgbClr val="0033CC"/>
                </a:solidFill>
              </a:rPr>
              <a:t> de </a:t>
            </a:r>
            <a:r>
              <a:rPr lang="de-CH" sz="1400" b="0" dirty="0" err="1" smtClean="0">
                <a:solidFill>
                  <a:srgbClr val="0033CC"/>
                </a:solidFill>
              </a:rPr>
              <a:t>l’administration</a:t>
            </a:r>
            <a:r>
              <a:rPr lang="de-CH" sz="1400" b="0" dirty="0" smtClean="0">
                <a:solidFill>
                  <a:srgbClr val="0033CC"/>
                </a:solidFill>
              </a:rPr>
              <a:t> </a:t>
            </a:r>
            <a:r>
              <a:rPr lang="de-CH" sz="1400" b="0" dirty="0" err="1" smtClean="0">
                <a:solidFill>
                  <a:srgbClr val="0033CC"/>
                </a:solidFill>
              </a:rPr>
              <a:t>cantonale</a:t>
            </a:r>
            <a:r>
              <a:rPr lang="de-CH" sz="1400" b="0" dirty="0" smtClean="0">
                <a:solidFill>
                  <a:srgbClr val="0033CC"/>
                </a:solidFill>
              </a:rPr>
              <a:t>. </a:t>
            </a: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err="1" smtClean="0">
                <a:solidFill>
                  <a:srgbClr val="0033CC"/>
                </a:solidFill>
              </a:rPr>
              <a:t>L’autorité</a:t>
            </a:r>
            <a:r>
              <a:rPr lang="de-CH" sz="1400" b="0" dirty="0" smtClean="0">
                <a:solidFill>
                  <a:srgbClr val="0033CC"/>
                </a:solidFill>
              </a:rPr>
              <a:t> </a:t>
            </a:r>
            <a:r>
              <a:rPr lang="de-CH" sz="1400" b="0" dirty="0" err="1" smtClean="0">
                <a:solidFill>
                  <a:srgbClr val="0033CC"/>
                </a:solidFill>
              </a:rPr>
              <a:t>est</a:t>
            </a:r>
            <a:r>
              <a:rPr lang="de-CH" sz="1400" b="0" dirty="0" smtClean="0">
                <a:solidFill>
                  <a:srgbClr val="0033CC"/>
                </a:solidFill>
              </a:rPr>
              <a:t> le </a:t>
            </a:r>
            <a:r>
              <a:rPr lang="de-CH" sz="1400" b="0" dirty="0" err="1" smtClean="0">
                <a:solidFill>
                  <a:srgbClr val="0033CC"/>
                </a:solidFill>
              </a:rPr>
              <a:t>canton</a:t>
            </a:r>
            <a:r>
              <a:rPr lang="de-CH" sz="1400" b="0" dirty="0" smtClean="0">
                <a:solidFill>
                  <a:srgbClr val="0033CC"/>
                </a:solidFill>
              </a:rPr>
              <a:t>.</a:t>
            </a:r>
            <a:r>
              <a:rPr lang="de-CH" sz="1400" b="0" baseline="0" dirty="0" smtClean="0">
                <a:solidFill>
                  <a:srgbClr val="0033CC"/>
                </a:solidFill>
              </a:rPr>
              <a:t> </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Les </a:t>
            </a:r>
            <a:r>
              <a:rPr lang="de-CH" sz="1400" b="0" baseline="0" dirty="0" err="1" smtClean="0">
                <a:solidFill>
                  <a:srgbClr val="0033CC"/>
                </a:solidFill>
              </a:rPr>
              <a:t>divergences</a:t>
            </a:r>
            <a:r>
              <a:rPr lang="de-CH" sz="1400" b="0" baseline="0" dirty="0" smtClean="0">
                <a:solidFill>
                  <a:srgbClr val="0033CC"/>
                </a:solidFill>
              </a:rPr>
              <a:t> se </a:t>
            </a:r>
            <a:r>
              <a:rPr lang="de-CH" sz="1400" b="0" baseline="0" dirty="0" err="1" smtClean="0">
                <a:solidFill>
                  <a:srgbClr val="0033CC"/>
                </a:solidFill>
              </a:rPr>
              <a:t>règlent</a:t>
            </a:r>
            <a:r>
              <a:rPr lang="de-CH" sz="1400" b="0" baseline="0" dirty="0" smtClean="0">
                <a:solidFill>
                  <a:srgbClr val="0033CC"/>
                </a:solidFill>
              </a:rPr>
              <a:t> </a:t>
            </a:r>
            <a:r>
              <a:rPr lang="de-CH" sz="1400" b="0" baseline="0" dirty="0" err="1" smtClean="0">
                <a:solidFill>
                  <a:srgbClr val="0033CC"/>
                </a:solidFill>
              </a:rPr>
              <a:t>dans</a:t>
            </a:r>
            <a:r>
              <a:rPr lang="de-CH" sz="1400" b="0" baseline="0" dirty="0" smtClean="0">
                <a:solidFill>
                  <a:srgbClr val="0033CC"/>
                </a:solidFill>
              </a:rPr>
              <a:t> le </a:t>
            </a:r>
            <a:r>
              <a:rPr lang="de-CH" sz="1400" b="0" baseline="0" dirty="0" err="1" smtClean="0">
                <a:solidFill>
                  <a:srgbClr val="0033CC"/>
                </a:solidFill>
              </a:rPr>
              <a:t>cadre</a:t>
            </a:r>
            <a:r>
              <a:rPr lang="de-CH" sz="1400" b="0" baseline="0" dirty="0" smtClean="0">
                <a:solidFill>
                  <a:srgbClr val="0033CC"/>
                </a:solidFill>
              </a:rPr>
              <a:t> de la </a:t>
            </a:r>
            <a:r>
              <a:rPr lang="de-CH" sz="1400" b="0" baseline="0" dirty="0" err="1" smtClean="0">
                <a:solidFill>
                  <a:srgbClr val="0033CC"/>
                </a:solidFill>
              </a:rPr>
              <a:t>procédure</a:t>
            </a:r>
            <a:r>
              <a:rPr lang="de-CH" sz="1400" b="0" baseline="0" dirty="0" smtClean="0">
                <a:solidFill>
                  <a:srgbClr val="0033CC"/>
                </a:solidFill>
              </a:rPr>
              <a:t> </a:t>
            </a:r>
            <a:r>
              <a:rPr lang="de-CH" sz="1400" b="0" baseline="0" dirty="0" err="1" smtClean="0">
                <a:solidFill>
                  <a:srgbClr val="0033CC"/>
                </a:solidFill>
              </a:rPr>
              <a:t>d’autorisation</a:t>
            </a:r>
            <a:r>
              <a:rPr lang="de-CH" sz="1400" b="0" baseline="0" dirty="0" smtClean="0">
                <a:solidFill>
                  <a:srgbClr val="0033CC"/>
                </a:solidFill>
              </a:rPr>
              <a:t> </a:t>
            </a:r>
            <a:r>
              <a:rPr lang="de-CH" sz="1400" b="0" baseline="0" dirty="0" err="1" smtClean="0">
                <a:solidFill>
                  <a:srgbClr val="0033CC"/>
                </a:solidFill>
              </a:rPr>
              <a:t>délivrée</a:t>
            </a:r>
            <a:r>
              <a:rPr lang="de-CH" sz="1400" b="0" baseline="0" dirty="0" smtClean="0">
                <a:solidFill>
                  <a:srgbClr val="0033CC"/>
                </a:solidFill>
              </a:rPr>
              <a:t> par le </a:t>
            </a:r>
            <a:r>
              <a:rPr lang="de-CH" sz="1400" b="0" baseline="0" dirty="0" err="1" smtClean="0">
                <a:solidFill>
                  <a:srgbClr val="0033CC"/>
                </a:solidFill>
              </a:rPr>
              <a:t>canton</a:t>
            </a:r>
            <a:endParaRPr lang="de-CH" sz="1400" b="0" baseline="0" dirty="0" smtClean="0">
              <a:solidFill>
                <a:srgbClr val="0033CC"/>
              </a:solidFill>
            </a:endParaRP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19216191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diapositive montre sous une forme très générale les exigences et la portée des documents techniques à soumettre pour les nouvelles constructions ou les transformations. La base est l'article 4 de l'ordonnance sur les installations à câbles. Il stipule que, dans le cas d'installations disposant d'une autorisation cantonale, les documents selon l'annexe 1 de l'ordonnance sur les installations à câbles doivent être présentés :</a:t>
            </a:r>
            <a:endParaRPr lang="fr-CH" sz="1000" b="0" dirty="0">
              <a:effectLst/>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portée et la pertinence des documents à soumettre dépendent de la complexité de l'installation concernée. Dans un projet de téléski, par exemple, il est peu probable qu'un concept de sauvetage soit nécessaire pour le retour des usagers. Dans certains cas, aucune évaluation des risques d'incendie n'est requise pour un projet de téléski.</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Si des omissions sont faites dans les documents relatifs à la demande d’approbation des plans, elles doivent être brièvement justifiées. Il doit ressortir clairement lors de l’évaluation par l’organe de contrôle CITT que l'omission a été faite délibérément et que ce n’est pas un oubli.</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composition et la structure doivent suivre la structure de l'annexe 1 de l'ordonnance sur les installations à câbles. C'est la seule façon pour l'organe de contrôle CITT de garantir un traitement rapide de la demande.</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demande doit être présentée au canton concerné sous forme papier en deux exemplaires. Le dépôt de la demande auprès du </a:t>
            </a:r>
            <a:r>
              <a:rPr lang="fr-CH" sz="1000" b="1" i="0" u="none" strike="noStrike" dirty="0">
                <a:solidFill>
                  <a:srgbClr val="000000"/>
                </a:solidFill>
                <a:effectLst/>
                <a:latin typeface="Arial" panose="020B0604020202020204" pitchFamily="34" charset="0"/>
                <a:cs typeface="Arial" panose="020B0604020202020204" pitchFamily="34" charset="0"/>
              </a:rPr>
              <a:t>canton concerné</a:t>
            </a:r>
            <a:r>
              <a:rPr lang="fr-CH" sz="1000" b="0" i="0" u="none" strike="noStrike" dirty="0">
                <a:solidFill>
                  <a:srgbClr val="000000"/>
                </a:solidFill>
                <a:effectLst/>
                <a:latin typeface="Arial" panose="020B0604020202020204" pitchFamily="34" charset="0"/>
                <a:cs typeface="Arial" panose="020B0604020202020204" pitchFamily="34" charset="0"/>
              </a:rPr>
              <a:t> garantit que les consultations nécessaires administratives sont engagées. Le canton soumet une copie de la demande à l’organe de contrôle CITT.</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Si possible, une version sur support électronique est à joindre à la demande. Ce n'est pas une obligation, mais cela facilite partiellement le travail de l'organe de contrôle CITT.</a:t>
            </a:r>
          </a:p>
          <a:p>
            <a:pPr marL="285750" indent="-2857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points ci-dessus s'appliquent également par analogie à la demande d’autorisation d’exploiter. Dans la demande de l’autorisation d’exploiter, les instructions de service des différents composants (moteur, réducteur, variateur de fréquence, valves, filtres, etc.) peuvent être soumises sur un support de données électronique (au lieu d'un support papier).</a:t>
            </a:r>
          </a:p>
        </p:txBody>
      </p:sp>
    </p:spTree>
    <p:extLst>
      <p:ext uri="{BB962C8B-B14F-4D97-AF65-F5344CB8AC3E}">
        <p14:creationId xmlns:p14="http://schemas.microsoft.com/office/powerpoint/2010/main" val="2144348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L’organe de contrôle CITT examine la demande d'approbation des plans conformément à l'annexe 2 de l’OICa: chaque point est axé sur les risques et contrôlé par sondage. La base est l'article 4, paragraphe 2 de l'ordonnance sur les installations à câbles. L'approche fondée sur les risques repose sur les connaissances, l'expérience et l'intuition des experts.</a:t>
            </a:r>
            <a:endParaRPr lang="fr-CH" sz="1000" b="0" dirty="0">
              <a:effectLst/>
              <a:latin typeface="Arial" panose="020B0604020202020204" pitchFamily="34" charset="0"/>
              <a:cs typeface="Arial" panose="020B0604020202020204" pitchFamily="34" charset="0"/>
            </a:endParaRP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sélection par sondage n'est pas aléatoire : par exemple, l'organe de contrôle CITT ne vérifie pas toutes les dixièmes pages de la demande d'approbation des plans. Cela irait évidemment à l'encontre de l'approche fondée sur le risque.</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La sélection par sondage n'est pas non plus faite au hasard - exclusivement à l’appréciation de l’expert. Cette méthode serait également en contradiction avec l'approche fondée sur le risque.</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sondages sont délibérément sélectionnés sur la base d'informations déjà connues - par exemple, des déraillements de câbles significatifs sur les téléskis en raison d'un mauvais comportement des usagers.</a:t>
            </a: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Une considération subjective peut avoir une influence sur le choix par sondage.</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demande de l’autorisation d’exploiter est examinée par analogie. La base est l'article 33 de l'ordonnance sur les installations à câbles.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78</a:t>
            </a:fld>
            <a:endParaRPr lang="de-CH" dirty="0"/>
          </a:p>
        </p:txBody>
      </p:sp>
    </p:spTree>
    <p:extLst>
      <p:ext uri="{BB962C8B-B14F-4D97-AF65-F5344CB8AC3E}">
        <p14:creationId xmlns:p14="http://schemas.microsoft.com/office/powerpoint/2010/main" val="4177900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Le déroulement au sein de l’organe de contrôle CITT de l'examen de la demande d'approbation des plans - ou par analogie de la demande d’autorisation d’exploiter - est représenté de manière très simplifiée sur cette diapositive. Le projet trouve son entrée dans le processus de contrôle de l'organe de contrôle CITT dans le diagramme en haut à gauche. Une zone géographique de la Suisse est attribuée à chaque expert de l'organe de contrôle CITT.</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La prise en charge d'un projet soumis est donc assurée par l'expert concerné. Il évalue les documents de manière indépendante dans la mesure du possible et, en cas de problèmes techniques, contacte le spécialiste compétent de l'organe de contrôle CITT. Le domaine spécialisé de l’infrastructure a une position particulière. Il est couvert par une coopération ponctuelle avec un bureau d'ingénieur externe indépendant. </a:t>
            </a:r>
            <a:br>
              <a:rPr lang="fr-CH" sz="1000" b="0" i="0" u="none" strike="noStrike" dirty="0">
                <a:solidFill>
                  <a:srgbClr val="000000"/>
                </a:solidFill>
                <a:effectLst/>
                <a:latin typeface="Arial" panose="020B0604020202020204" pitchFamily="34" charset="0"/>
                <a:cs typeface="Arial" panose="020B0604020202020204" pitchFamily="34" charset="0"/>
              </a:rPr>
            </a:br>
            <a:r>
              <a:rPr lang="fr-CH" sz="1000" b="0" i="0" u="none" strike="noStrike" dirty="0">
                <a:solidFill>
                  <a:srgbClr val="000000"/>
                </a:solidFill>
                <a:effectLst/>
                <a:latin typeface="Arial" panose="020B0604020202020204" pitchFamily="34" charset="0"/>
                <a:cs typeface="Arial" panose="020B0604020202020204" pitchFamily="34" charset="0"/>
              </a:rPr>
              <a:t>Dans un premier temps, l'expert rédige un rapport provisoire sur la demande d’approbation des plans ou d’autorisation d’exploiter. Ce rapport provisoire est examiné et, le cas échéant, complété par le responsable de l'assurance qualité ou le responsable de la section d’inspection. Le responsable de l'organe de contrôle CITT discute de ce rapport avec les collaborateurs concernés. Il décide du rejet du rapport provisoire ou de la rédaction du rapport final sur l'approbation des plans ou de la demande d’autorisation d’exploiter. Le rapport final sur l'approbation des plans ou la demande d'autorisation d'exploiter est transmis au canton. Ce dernier délivre une décision qui inclut les charges émises par l’organe de contrôle CITT ainsi que d'autres charges issues des consultations des autres offices.</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Après ces explications quelque peu théoriques, voici une sélection d'exemples qui montrent à quoi une demande ne devrait pas ressembler:</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79</a:t>
            </a:fld>
            <a:endParaRPr lang="de-CH" dirty="0"/>
          </a:p>
        </p:txBody>
      </p:sp>
    </p:spTree>
    <p:extLst>
      <p:ext uri="{BB962C8B-B14F-4D97-AF65-F5344CB8AC3E}">
        <p14:creationId xmlns:p14="http://schemas.microsoft.com/office/powerpoint/2010/main" val="189717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8</a:t>
            </a:fld>
            <a:endParaRPr lang="de-CH" dirty="0"/>
          </a:p>
        </p:txBody>
      </p:sp>
    </p:spTree>
    <p:extLst>
      <p:ext uri="{BB962C8B-B14F-4D97-AF65-F5344CB8AC3E}">
        <p14:creationId xmlns:p14="http://schemas.microsoft.com/office/powerpoint/2010/main" val="3325429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000" b="0" i="0" u="none" strike="noStrike" kern="1200" dirty="0">
                <a:solidFill>
                  <a:schemeClr val="tx1"/>
                </a:solidFill>
                <a:effectLst/>
                <a:latin typeface="Arial" panose="020B0604020202020204" pitchFamily="34" charset="0"/>
                <a:ea typeface="+mn-ea"/>
                <a:cs typeface="Arial" panose="020B0604020202020204" pitchFamily="34" charset="0"/>
              </a:rPr>
              <a:t>L'organe de contrôle CITT n'examine aucune demande qui a le statut “d’ébauche”. Le requérant est informé par l'organe de contrôle CITT que les documents finaux sont attendus avant que la demande soit examinée.</a:t>
            </a:r>
            <a:endParaRPr lang="de-CH" sz="1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80</a:t>
            </a:fld>
            <a:endParaRPr lang="de-CH" dirty="0">
              <a:solidFill>
                <a:prstClr val="black"/>
              </a:solidFill>
              <a:latin typeface="Calibri"/>
            </a:endParaRPr>
          </a:p>
        </p:txBody>
      </p:sp>
    </p:spTree>
    <p:extLst>
      <p:ext uri="{BB962C8B-B14F-4D97-AF65-F5344CB8AC3E}">
        <p14:creationId xmlns:p14="http://schemas.microsoft.com/office/powerpoint/2010/main" val="3511928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ne pouvons pas non plus vérifier les documents illisibles. Assurez-vous que</a:t>
            </a:r>
            <a:endParaRPr lang="fr-CH" sz="1000" b="0" dirty="0">
              <a:effectLst/>
              <a:latin typeface="Arial" panose="020B0604020202020204" pitchFamily="34" charset="0"/>
              <a:cs typeface="Arial" panose="020B0604020202020204" pitchFamily="34" charset="0"/>
            </a:endParaRP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documents numérisés sont lisibles</a:t>
            </a:r>
          </a:p>
          <a:p>
            <a:pPr marL="171450" indent="-171450" rtl="0" fontAlgn="base">
              <a:spcBef>
                <a:spcPts val="0"/>
              </a:spcBef>
              <a:spcAft>
                <a:spcPts val="0"/>
              </a:spcAft>
              <a:buFont typeface="Arial" panose="020B0604020202020204" pitchFamily="34" charset="0"/>
              <a:buChar char="•"/>
            </a:pPr>
            <a:r>
              <a:rPr lang="fr-CH" sz="1000" b="0" i="0" u="none" strike="noStrike" dirty="0">
                <a:solidFill>
                  <a:srgbClr val="000000"/>
                </a:solidFill>
                <a:effectLst/>
                <a:latin typeface="Arial" panose="020B0604020202020204" pitchFamily="34" charset="0"/>
                <a:cs typeface="Arial" panose="020B0604020202020204" pitchFamily="34" charset="0"/>
              </a:rPr>
              <a:t>les documents sont imprimés sur un format papier suffisamment grand pour qu'ils soient lisibles. Un profil en long imprimé sur un format de papier A4 n'est généralement plus lisible.</a:t>
            </a:r>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81</a:t>
            </a:fld>
            <a:endParaRPr lang="de-CH" dirty="0">
              <a:solidFill>
                <a:prstClr val="black"/>
              </a:solidFill>
              <a:latin typeface="Calibri"/>
            </a:endParaRPr>
          </a:p>
        </p:txBody>
      </p:sp>
    </p:spTree>
    <p:extLst>
      <p:ext uri="{BB962C8B-B14F-4D97-AF65-F5344CB8AC3E}">
        <p14:creationId xmlns:p14="http://schemas.microsoft.com/office/powerpoint/2010/main" val="7197153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000" b="0" i="0" u="none" strike="noStrike" dirty="0">
                <a:solidFill>
                  <a:srgbClr val="000000"/>
                </a:solidFill>
                <a:effectLst/>
                <a:latin typeface="Arial" panose="020B0604020202020204" pitchFamily="34" charset="0"/>
              </a:rPr>
              <a:t>La qualité des documents devrait permettre à l’organe de contrôle CITT d'identifier de quoi il s’agit. Dans l'exemple montré, il n'est pas clair quelle fonction doit avoir le grand composant noir au milieu de l’image.</a:t>
            </a:r>
            <a:endParaRPr lang="de-CH" sz="1000" dirty="0"/>
          </a:p>
        </p:txBody>
      </p:sp>
      <p:sp>
        <p:nvSpPr>
          <p:cNvPr id="4" name="Foliennummernplatzhalter 3"/>
          <p:cNvSpPr>
            <a:spLocks noGrp="1"/>
          </p:cNvSpPr>
          <p:nvPr>
            <p:ph type="sldNum" sz="quarter" idx="10"/>
          </p:nvPr>
        </p:nvSpPr>
        <p:spPr/>
        <p:txBody>
          <a:bodyPr/>
          <a:lstStyle/>
          <a:p>
            <a:pPr defTabSz="905988">
              <a:defRPr/>
            </a:pPr>
            <a:fld id="{7AD9179C-3B50-4FEB-BFA1-45A595CAEBEF}" type="slidenum">
              <a:rPr lang="de-CH">
                <a:solidFill>
                  <a:prstClr val="black"/>
                </a:solidFill>
                <a:latin typeface="Calibri"/>
              </a:rPr>
              <a:pPr defTabSz="905988">
                <a:defRPr/>
              </a:pPr>
              <a:t>82</a:t>
            </a:fld>
            <a:endParaRPr lang="de-CH" dirty="0">
              <a:solidFill>
                <a:prstClr val="black"/>
              </a:solidFill>
              <a:latin typeface="Calibri"/>
            </a:endParaRPr>
          </a:p>
        </p:txBody>
      </p:sp>
    </p:spTree>
    <p:extLst>
      <p:ext uri="{BB962C8B-B14F-4D97-AF65-F5344CB8AC3E}">
        <p14:creationId xmlns:p14="http://schemas.microsoft.com/office/powerpoint/2010/main" val="787403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recommandons que la demande soit vérifiée par une autre personne avant d'être envoyée au canton. Les erreurs logiques, les erreurs de copier-coller, les fautes d'orthographe, les références incorrectes, les tables des matières incorrectes, etc. peuvent être évitées plus facilement.</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Nous ne rejetons aucune demande pour fautes d'orthographe - dans cet exemple, cependant, il y a aussi des erreurs de contenu : La première phrase annonce que la communication sera maintenue avec 3 systèmes. Mais seulement deux d'entre eux sont décrits...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83</a:t>
            </a:fld>
            <a:endParaRPr lang="de-CH" dirty="0"/>
          </a:p>
        </p:txBody>
      </p:sp>
    </p:spTree>
    <p:extLst>
      <p:ext uri="{BB962C8B-B14F-4D97-AF65-F5344CB8AC3E}">
        <p14:creationId xmlns:p14="http://schemas.microsoft.com/office/powerpoint/2010/main" val="27139656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Autre exemple : dans la partie gauche de la diapositive, vous voyez le dessin d'ensemble de la station aval tel qu'il a été soumis dans le dossier d’approbation des plans. Le contrepoids du câble tracteur est indiqué entre le garage et l'atelier. Sur l’image de droite, vous pouvez voir comment le projet a été réalisé, c'est-à-dire sans contrepoids du câble tracteur. Cependant, ce changement entre la planification et l’installation réellement exécutée n'a pas été divulgué par l'ingénieur de projet. Cela peut entraîner un retard dans le traitement de la demande d’autorisation d'exploiter, car il peut être nécessaire de modifier la demande d’autorisation d’exploiter.</a:t>
            </a:r>
            <a:endParaRPr lang="fr-CH" sz="1000" b="0" dirty="0">
              <a:effectLst/>
              <a:latin typeface="Arial" panose="020B0604020202020204" pitchFamily="34" charset="0"/>
              <a:cs typeface="Arial" panose="020B0604020202020204" pitchFamily="34" charset="0"/>
            </a:endParaRPr>
          </a:p>
          <a:p>
            <a:pPr rtl="0">
              <a:spcBef>
                <a:spcPts val="0"/>
              </a:spcBef>
              <a:spcAft>
                <a:spcPts val="0"/>
              </a:spcAft>
            </a:pPr>
            <a:r>
              <a:rPr lang="fr-CH" sz="1000" b="0" i="0" u="none" strike="noStrike" dirty="0">
                <a:solidFill>
                  <a:srgbClr val="000000"/>
                </a:solidFill>
                <a:effectLst/>
                <a:latin typeface="Arial" panose="020B0604020202020204" pitchFamily="34" charset="0"/>
                <a:cs typeface="Arial" panose="020B0604020202020204" pitchFamily="34" charset="0"/>
              </a:rPr>
              <a:t>Il est incontesté que des changements se produisent dans les projets. Une communication ouverte de la part du requérant évite des retards inutiles dans la vérification de la preuve de la sécurité. La procédure de modification du projet avant l'obtention de l'autorisation d'exploiter est régie par l'article 32 de l'ordonnance sur les installations à câbles.</a:t>
            </a:r>
            <a:endParaRPr lang="fr-CH" sz="1000" b="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84</a:t>
            </a:fld>
            <a:endParaRPr lang="de-CH" dirty="0"/>
          </a:p>
        </p:txBody>
      </p:sp>
    </p:spTree>
    <p:extLst>
      <p:ext uri="{BB962C8B-B14F-4D97-AF65-F5344CB8AC3E}">
        <p14:creationId xmlns:p14="http://schemas.microsoft.com/office/powerpoint/2010/main" val="166798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Un autre problème que nous rencontrons encore occasionnellement lors du contrôle du projet et qui apparaît régulièrement est illustré dans ce schéma hydraulique : la conduite en bleu foncé est la conduite de retour dans le réservoir. Des filtres sont installés dans cette conduite de retour. Si ces filtres sont bouchés, l'huile hydraulique ne peut plus s'écouler librement dans le réservoir. Cela signifie que les freins ne peuvent pas se fermer si nécessaire. Après tout, dans cet exemple, il y a deux filtres en parallèle dans le circuit de retour, de sorte que l'huile pourrait également s'écouler si l'un des filtres est bouché. Cependant, cette configuration n'est pas idéale. Il serait préférable que l'étage de filtration se trouve dans la conduite d'aspiration.</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85</a:t>
            </a:fld>
            <a:endParaRPr lang="de-CH" dirty="0"/>
          </a:p>
        </p:txBody>
      </p:sp>
    </p:spTree>
    <p:extLst>
      <p:ext uri="{BB962C8B-B14F-4D97-AF65-F5344CB8AC3E}">
        <p14:creationId xmlns:p14="http://schemas.microsoft.com/office/powerpoint/2010/main" val="19403996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Pour conclure les exemples, encore un exemple vu sous un angle amusant: lors de la demande d’approbation des plans, il n'est apparemment pas clair combien de poulies motrices l'installation aura...</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86</a:t>
            </a:fld>
            <a:endParaRPr lang="de-CH" dirty="0"/>
          </a:p>
        </p:txBody>
      </p:sp>
    </p:spTree>
    <p:extLst>
      <p:ext uri="{BB962C8B-B14F-4D97-AF65-F5344CB8AC3E}">
        <p14:creationId xmlns:p14="http://schemas.microsoft.com/office/powerpoint/2010/main" val="1741160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00" b="0" i="0" u="none" strike="noStrike" dirty="0">
                <a:solidFill>
                  <a:srgbClr val="000000"/>
                </a:solidFill>
                <a:effectLst/>
                <a:latin typeface="Arial" panose="020B0604020202020204" pitchFamily="34" charset="0"/>
              </a:rPr>
              <a:t>Transformations: Conformément à l'art. 36 de l'ordonnance sur les installations à câbles, l'autorité compétente informe le requérant des documents à présenter pour un projet de transformation. Afin d'accroître la transparence et la sécurité des procédures, les exploitants, les constructeurs et les autorités ont décidé de rédiger la Directive 4. </a:t>
            </a:r>
            <a:r>
              <a:rPr lang="fr-CH" sz="1000" b="1" i="0" u="none" strike="noStrike" dirty="0">
                <a:solidFill>
                  <a:srgbClr val="000000"/>
                </a:solidFill>
                <a:effectLst/>
                <a:latin typeface="Arial" panose="020B0604020202020204" pitchFamily="34" charset="0"/>
              </a:rPr>
              <a:t>A titre de ligne directrice</a:t>
            </a:r>
            <a:r>
              <a:rPr lang="fr-CH" sz="1000" b="0" i="0" u="none" strike="noStrike" dirty="0">
                <a:solidFill>
                  <a:srgbClr val="000000"/>
                </a:solidFill>
                <a:effectLst/>
                <a:latin typeface="Arial" panose="020B0604020202020204" pitchFamily="34" charset="0"/>
              </a:rPr>
              <a:t>, elle indique quels documents doivent être soumis pour les transformations. L'organe de contrôle CITT a participé à l'élaboration de cette Directive 4. L'annexe 1 de la première version de la directive contient déjà et logiquement des exemples de documents qui doivent être joints à la demande d’approbation des plans pour les transformations de téléskis. Les téléskis relèvent de la compétence des cantons conformément à l'art. 4 de l'ordonnance sur les installations à câbles. A cet égard, il est logique que l'organe de contrôle CITT utilise la Directive 4 - et en particulier l'annexe 1 - comme ligne directrice pour les projets de transformation en ce qui concerne la portée des documents à soumettre. L’examen de ces documents est fait conformément aux explications précédentes.</a:t>
            </a:r>
            <a:endParaRPr lang="de-CH" sz="1000"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87</a:t>
            </a:fld>
            <a:endParaRPr lang="de-CH" dirty="0"/>
          </a:p>
        </p:txBody>
      </p:sp>
    </p:spTree>
    <p:extLst>
      <p:ext uri="{BB962C8B-B14F-4D97-AF65-F5344CB8AC3E}">
        <p14:creationId xmlns:p14="http://schemas.microsoft.com/office/powerpoint/2010/main" val="36263536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pPr rtl="0"/>
            <a:r>
              <a:rPr lang="fr-CH" sz="1000" dirty="0">
                <a:latin typeface="Arial" panose="020B0604020202020204" pitchFamily="34" charset="0"/>
                <a:cs typeface="Arial" panose="020B0604020202020204" pitchFamily="34" charset="0"/>
              </a:rPr>
              <a:t>Quelques précisions sont données ici sur les téléskis, minitéléskis et tapis roulants pour les activités de sports d’hiver ou de loisirs.</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a:t>
            </a:r>
            <a:r>
              <a:rPr lang="fr-CH" sz="1000" b="1" dirty="0">
                <a:latin typeface="Arial" panose="020B0604020202020204" pitchFamily="34" charset="0"/>
                <a:cs typeface="Arial" panose="020B0604020202020204" pitchFamily="34" charset="0"/>
              </a:rPr>
              <a:t>téléskis </a:t>
            </a:r>
            <a:r>
              <a:rPr lang="fr-CH" sz="1000" dirty="0">
                <a:latin typeface="Arial" panose="020B0604020202020204" pitchFamily="34" charset="0"/>
                <a:cs typeface="Arial" panose="020B0604020202020204" pitchFamily="34" charset="0"/>
              </a:rPr>
              <a:t>à câble haut (généralement appelés téléskis) et les téléskis à câbles bas (communément appelés </a:t>
            </a:r>
            <a:r>
              <a:rPr lang="fr-CH" sz="1000" b="1" dirty="0">
                <a:latin typeface="Arial" panose="020B0604020202020204" pitchFamily="34" charset="0"/>
                <a:cs typeface="Arial" panose="020B0604020202020204" pitchFamily="34" charset="0"/>
              </a:rPr>
              <a:t>minitéléskis</a:t>
            </a:r>
            <a:r>
              <a:rPr lang="fr-CH" sz="1000" dirty="0">
                <a:latin typeface="Arial" panose="020B0604020202020204" pitchFamily="34" charset="0"/>
                <a:cs typeface="Arial" panose="020B0604020202020204" pitchFamily="34" charset="0"/>
              </a:rPr>
              <a:t>), sont des </a:t>
            </a:r>
            <a:r>
              <a:rPr lang="fr-CH" sz="1000" b="1" dirty="0">
                <a:latin typeface="Arial" panose="020B0604020202020204" pitchFamily="34" charset="0"/>
                <a:cs typeface="Arial" panose="020B0604020202020204" pitchFamily="34" charset="0"/>
              </a:rPr>
              <a:t>installations à câbles </a:t>
            </a:r>
            <a:r>
              <a:rPr lang="fr-CH" sz="1000" dirty="0">
                <a:latin typeface="Arial" panose="020B0604020202020204" pitchFamily="34" charset="0"/>
                <a:cs typeface="Arial" panose="020B0604020202020204" pitchFamily="34" charset="0"/>
              </a:rPr>
              <a:t>régies par la loi sur les installations à câbles </a:t>
            </a:r>
            <a:r>
              <a:rPr lang="fr-CH" sz="1000" b="1" dirty="0">
                <a:latin typeface="Arial" panose="020B0604020202020204" pitchFamily="34" charset="0"/>
                <a:cs typeface="Arial" panose="020B0604020202020204" pitchFamily="34" charset="0"/>
              </a:rPr>
              <a:t>LICa </a:t>
            </a:r>
            <a:r>
              <a:rPr lang="fr-CH" sz="1000" dirty="0">
                <a:latin typeface="Arial" panose="020B0604020202020204" pitchFamily="34" charset="0"/>
                <a:cs typeface="Arial" panose="020B0604020202020204" pitchFamily="34" charset="0"/>
              </a:rPr>
              <a:t>et à son ordonnance d’application l’</a:t>
            </a:r>
            <a:r>
              <a:rPr lang="fr-CH" sz="1000" b="1" dirty="0">
                <a:latin typeface="Arial" panose="020B0604020202020204" pitchFamily="34" charset="0"/>
                <a:cs typeface="Arial" panose="020B0604020202020204" pitchFamily="34" charset="0"/>
              </a:rPr>
              <a:t>OICa</a:t>
            </a:r>
            <a:r>
              <a:rPr lang="fr-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a:t>
            </a:r>
            <a:r>
              <a:rPr lang="fr-CH" sz="1000" b="1" dirty="0">
                <a:latin typeface="Arial" panose="020B0604020202020204" pitchFamily="34" charset="0"/>
                <a:cs typeface="Arial" panose="020B0604020202020204" pitchFamily="34" charset="0"/>
              </a:rPr>
              <a:t>documents à présenter</a:t>
            </a:r>
            <a:r>
              <a:rPr lang="fr-CH" sz="1000" dirty="0">
                <a:latin typeface="Arial" panose="020B0604020202020204" pitchFamily="34" charset="0"/>
                <a:cs typeface="Arial" panose="020B0604020202020204" pitchFamily="34" charset="0"/>
              </a:rPr>
              <a:t> dans le cadre de la procédure d’approbation des plans sont définis dans l’</a:t>
            </a:r>
            <a:r>
              <a:rPr lang="fr-CH" sz="1000" b="1" dirty="0">
                <a:latin typeface="Arial" panose="020B0604020202020204" pitchFamily="34" charset="0"/>
                <a:cs typeface="Arial" panose="020B0604020202020204" pitchFamily="34" charset="0"/>
              </a:rPr>
              <a:t>annexe 1</a:t>
            </a:r>
            <a:r>
              <a:rPr lang="fr-CH" sz="1000" dirty="0">
                <a:latin typeface="Arial" panose="020B0604020202020204" pitchFamily="34" charset="0"/>
                <a:cs typeface="Arial" panose="020B0604020202020204" pitchFamily="34" charset="0"/>
              </a:rPr>
              <a:t> de l’OICa et ceux pour la demande d’autorisation d’exploiter dans l’annexe 3. L’examen se fait conformément à </a:t>
            </a:r>
            <a:r>
              <a:rPr lang="fr-CH" sz="1000" b="1" dirty="0">
                <a:latin typeface="Arial" panose="020B0604020202020204" pitchFamily="34" charset="0"/>
                <a:cs typeface="Arial" panose="020B0604020202020204" pitchFamily="34" charset="0"/>
              </a:rPr>
              <a:t>l’annexe 2</a:t>
            </a:r>
            <a:r>
              <a:rPr lang="fr-CH" sz="1000" dirty="0">
                <a:latin typeface="Arial" panose="020B0604020202020204" pitchFamily="34" charset="0"/>
                <a:cs typeface="Arial" panose="020B0604020202020204" pitchFamily="34" charset="0"/>
              </a:rPr>
              <a:t> de l’OICa.</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De même, la </a:t>
            </a:r>
            <a:r>
              <a:rPr lang="fr-CH" sz="1000" b="1" dirty="0">
                <a:latin typeface="Arial" panose="020B0604020202020204" pitchFamily="34" charset="0"/>
                <a:cs typeface="Arial" panose="020B0604020202020204" pitchFamily="34" charset="0"/>
              </a:rPr>
              <a:t>Directive 4</a:t>
            </a:r>
            <a:r>
              <a:rPr lang="fr-CH" sz="1000" dirty="0">
                <a:latin typeface="Arial" panose="020B0604020202020204" pitchFamily="34" charset="0"/>
                <a:cs typeface="Arial" panose="020B0604020202020204" pitchFamily="34" charset="0"/>
              </a:rPr>
              <a:t> est utilisée comme base de travail pour les transformations.</a:t>
            </a:r>
          </a:p>
          <a:p>
            <a:pPr marL="169873" indent="-169873" fontAlgn="base">
              <a:buFont typeface="Arial" panose="020B0604020202020204" pitchFamily="34" charset="0"/>
              <a:buChar char="•"/>
            </a:pPr>
            <a:r>
              <a:rPr lang="fr-CH" sz="1000" dirty="0">
                <a:latin typeface="Arial" panose="020B0604020202020204" pitchFamily="34" charset="0"/>
                <a:cs typeface="Arial" panose="020B0604020202020204" pitchFamily="34" charset="0"/>
              </a:rPr>
              <a:t>Les prescriptions de la </a:t>
            </a:r>
            <a:r>
              <a:rPr lang="fr-CH" sz="1000" b="1" dirty="0">
                <a:latin typeface="Arial" panose="020B0604020202020204" pitchFamily="34" charset="0"/>
                <a:cs typeface="Arial" panose="020B0604020202020204" pitchFamily="34" charset="0"/>
              </a:rPr>
              <a:t>SUVA</a:t>
            </a:r>
            <a:r>
              <a:rPr lang="fr-CH" sz="1000" dirty="0">
                <a:latin typeface="Arial" panose="020B0604020202020204" pitchFamily="34" charset="0"/>
                <a:cs typeface="Arial" panose="020B0604020202020204" pitchFamily="34" charset="0"/>
              </a:rPr>
              <a:t> sont applicables pour les téléskis. Les échelles, les passerelles et une plateforme de travail pour le déplacement des pinces et l’inspection visuelle du câble font partie intégrante de toute installation. L'organe de contrôle CITT examine également les installations sous l’angle de la sécurité.</a:t>
            </a:r>
          </a:p>
        </p:txBody>
      </p:sp>
    </p:spTree>
    <p:extLst>
      <p:ext uri="{BB962C8B-B14F-4D97-AF65-F5344CB8AC3E}">
        <p14:creationId xmlns:p14="http://schemas.microsoft.com/office/powerpoint/2010/main" val="7906176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89</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le cadre de l’évaluation des documents, l’organe de contrôle CITT vérifie </a:t>
            </a:r>
            <a:r>
              <a:rPr lang="fr-CH" sz="1000" b="1" dirty="0">
                <a:solidFill>
                  <a:srgbClr val="000000"/>
                </a:solidFill>
                <a:latin typeface="Arial" panose="020B0604020202020204" pitchFamily="34" charset="0"/>
                <a:cs typeface="Arial" panose="020B0604020202020204" pitchFamily="34" charset="0"/>
              </a:rPr>
              <a:t>l’organisation des aires d’embarquement et de débarquement</a:t>
            </a:r>
            <a:r>
              <a:rPr lang="fr-CH" sz="1000" dirty="0">
                <a:solidFill>
                  <a:srgbClr val="000000"/>
                </a:solidFill>
                <a:latin typeface="Arial" panose="020B0604020202020204" pitchFamily="34" charset="0"/>
                <a:cs typeface="Arial" panose="020B0604020202020204" pitchFamily="34" charset="0"/>
              </a:rPr>
              <a:t>. Il est important de retrouver sur les plans de disposition des informations comme: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L’indication des flux des usagers</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Les distances pertinentes ainsi que les pentes</a:t>
            </a:r>
            <a:r>
              <a:rPr lang="fr-CH" sz="1000" dirty="0">
                <a:solidFill>
                  <a:srgbClr val="000000"/>
                </a:solidFill>
                <a:latin typeface="Arial" panose="020B0604020202020204" pitchFamily="34" charset="0"/>
                <a:cs typeface="Arial" panose="020B0604020202020204" pitchFamily="34" charset="0"/>
              </a:rPr>
              <a:t> des aménagements.</a:t>
            </a:r>
          </a:p>
          <a:p>
            <a:r>
              <a:rPr lang="fr-CH" sz="1000" dirty="0">
                <a:solidFill>
                  <a:srgbClr val="000000"/>
                </a:solidFill>
                <a:latin typeface="Arial" panose="020B0604020202020204" pitchFamily="34" charset="0"/>
                <a:cs typeface="Arial" panose="020B0604020202020204" pitchFamily="34" charset="0"/>
              </a:rPr>
              <a:t>Sur cet exemple, nous pouvons voir en haut à gauche de l’extrait du plan de disposition de l’embarquement d’un téléski que la position de la caméra n’est pas optimale car la vision de l’embarquement est masquée par la poulie et son massif.</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716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9</a:t>
            </a:fld>
            <a:endParaRPr lang="de-CH" dirty="0"/>
          </a:p>
        </p:txBody>
      </p:sp>
    </p:spTree>
    <p:extLst>
      <p:ext uri="{BB962C8B-B14F-4D97-AF65-F5344CB8AC3E}">
        <p14:creationId xmlns:p14="http://schemas.microsoft.com/office/powerpoint/2010/main" val="36414848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90</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L’évaluation des téléskis se fait aussi en tenant compte des modes d’exploitation, en particulier du mode de surveillance des stations.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Conformément aux prescriptions, les stations doivent être surveillées. On peut différencier la surveillance directe de la surveillance indirecte.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La surveillance directe</a:t>
            </a:r>
            <a:r>
              <a:rPr lang="fr-CH" sz="1000" dirty="0">
                <a:solidFill>
                  <a:srgbClr val="000000"/>
                </a:solidFill>
                <a:latin typeface="Arial" panose="020B0604020202020204" pitchFamily="34" charset="0"/>
                <a:cs typeface="Arial" panose="020B0604020202020204" pitchFamily="34" charset="0"/>
              </a:rPr>
              <a:t> est le mode normal d’exploitation avec la présence d’un agent d’exploitation à chacune des stations.</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Avec </a:t>
            </a:r>
            <a:r>
              <a:rPr lang="fr-CH" sz="1000" b="1" dirty="0">
                <a:solidFill>
                  <a:srgbClr val="000000"/>
                </a:solidFill>
                <a:latin typeface="Arial" panose="020B0604020202020204" pitchFamily="34" charset="0"/>
                <a:cs typeface="Arial" panose="020B0604020202020204" pitchFamily="34" charset="0"/>
              </a:rPr>
              <a:t>la surveillance indirecte</a:t>
            </a:r>
            <a:r>
              <a:rPr lang="fr-CH" sz="1000" dirty="0">
                <a:solidFill>
                  <a:srgbClr val="000000"/>
                </a:solidFill>
                <a:latin typeface="Arial" panose="020B0604020202020204" pitchFamily="34" charset="0"/>
                <a:cs typeface="Arial" panose="020B0604020202020204" pitchFamily="34" charset="0"/>
              </a:rPr>
              <a:t>, une seule des stations est occupée par un agent. La surveillance de l’autre station se fait par la mise en place de </a:t>
            </a:r>
            <a:r>
              <a:rPr lang="fr-CH" sz="1000" b="1" dirty="0">
                <a:solidFill>
                  <a:srgbClr val="000000"/>
                </a:solidFill>
                <a:latin typeface="Arial" panose="020B0604020202020204" pitchFamily="34" charset="0"/>
                <a:cs typeface="Arial" panose="020B0604020202020204" pitchFamily="34" charset="0"/>
              </a:rPr>
              <a:t>mesures de compensation</a:t>
            </a:r>
            <a:r>
              <a:rPr lang="fr-CH" sz="1000" dirty="0">
                <a:solidFill>
                  <a:srgbClr val="000000"/>
                </a:solidFill>
                <a:latin typeface="Arial" panose="020B0604020202020204" pitchFamily="34" charset="0"/>
                <a:cs typeface="Arial" panose="020B0604020202020204" pitchFamily="34" charset="0"/>
              </a:rPr>
              <a:t>, par des moyens techniques complémentaires de surveillance définis dans l’analyse et le rapport de sécurité dans le but d’atteindre un même niveau de sécurité. On peut citer en plus des surveillances habituelles, la surveillance du retournement des agrès ainsi que la surveillance par caméra et interphone.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Avec la mise en place de ces moyens, il doit être possible de surveiller indirectement les </a:t>
            </a:r>
            <a:r>
              <a:rPr lang="fr-CH" sz="1000" b="1" dirty="0">
                <a:solidFill>
                  <a:srgbClr val="000000"/>
                </a:solidFill>
                <a:latin typeface="Arial" panose="020B0604020202020204" pitchFamily="34" charset="0"/>
                <a:cs typeface="Arial" panose="020B0604020202020204" pitchFamily="34" charset="0"/>
              </a:rPr>
              <a:t>zones d’embarquement et de débarquement ainsi que le retrait des agrès et leur passage autour des poulies</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mission principale de l’agent d’exploitation est d’aider les usagers ce qui rend difficilement compatible la surveillance simultanée et en continu de la station opposée non desservie. Un interphone qui se déclenche avec un niveau sonore prédéfini doit pouvoir l’informer d’un danger possible et lui permettre de réagir rapidement.</a:t>
            </a:r>
          </a:p>
          <a:p>
            <a:r>
              <a:rPr lang="fr-CH" sz="1000" dirty="0">
                <a:solidFill>
                  <a:srgbClr val="000000"/>
                </a:solidFill>
                <a:latin typeface="Arial" panose="020B0604020202020204" pitchFamily="34" charset="0"/>
                <a:cs typeface="Arial" panose="020B0604020202020204" pitchFamily="34" charset="0"/>
              </a:rPr>
              <a:t>Ces solutions techniques ont été implantées avec succès. Ainsi, il est important, dès la phase de conception de l’installation de les définir. L’évaluation de l’organe de contrôle CITT est facilitée si ces éléments et ces emplacements sont précisés lors de l’approbation des plans. Ceci permet d’éviter lors des réceptions techniques de devoir procéder à des modifications.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Lors de la mise en service de l’installation et </a:t>
            </a:r>
            <a:r>
              <a:rPr lang="fr-CH" sz="1000" b="1" dirty="0">
                <a:solidFill>
                  <a:srgbClr val="000000"/>
                </a:solidFill>
                <a:latin typeface="Arial" panose="020B0604020202020204" pitchFamily="34" charset="0"/>
                <a:cs typeface="Arial" panose="020B0604020202020204" pitchFamily="34" charset="0"/>
              </a:rPr>
              <a:t>durant la phase de l’examen probatoire, une surveillance directe provisoire doit permettre d’optimiser les aménagements définitifs</a:t>
            </a:r>
            <a:r>
              <a:rPr lang="fr-CH" sz="1000" dirty="0">
                <a:solidFill>
                  <a:srgbClr val="000000"/>
                </a:solidFill>
                <a:latin typeface="Arial" panose="020B0604020202020204" pitchFamily="34" charset="0"/>
                <a:cs typeface="Arial" panose="020B0604020202020204" pitchFamily="34" charset="0"/>
              </a:rPr>
              <a:t> avant de procéder à la surveillance indirecte.</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317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Les constructions de nouveaux téléskis se font de plus en plus avec un </a:t>
            </a:r>
            <a:r>
              <a:rPr lang="fr-CH" sz="1000" b="1" dirty="0">
                <a:solidFill>
                  <a:srgbClr val="000000"/>
                </a:solidFill>
                <a:latin typeface="Arial" panose="020B0604020202020204" pitchFamily="34" charset="0"/>
                <a:cs typeface="Arial" panose="020B0604020202020204" pitchFamily="34" charset="0"/>
              </a:rPr>
              <a:t>débarquement ou lâcher sous poulie</a:t>
            </a:r>
            <a:r>
              <a:rPr lang="fr-CH" sz="1000" dirty="0">
                <a:solidFill>
                  <a:srgbClr val="000000"/>
                </a:solidFill>
                <a:latin typeface="Arial" panose="020B0604020202020204" pitchFamily="34" charset="0"/>
                <a:cs typeface="Arial" panose="020B0604020202020204" pitchFamily="34" charset="0"/>
              </a:rPr>
              <a:t>. Le gain de place est substantiel mais l’enroulement des agrès est rendu plus problématique: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se fait à la hauteur de la poulie amont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Ainsi que sur le côté retour de la ligne avec des risques supplémentaires de retournement d’agrès sur le câble.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L’agrès peut également s’entrelacer avec un usager ou un autre agrès qui monte, voire blesser un usager se trouvant dans l’aire de débarquement.</a:t>
            </a:r>
          </a:p>
          <a:p>
            <a:pPr marL="283121" indent="-283121">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L’examen qui est fait lors de l’approbation des plans ne se substitue pas à une </a:t>
            </a:r>
            <a:r>
              <a:rPr lang="fr-CH" sz="1000" b="1" dirty="0">
                <a:solidFill>
                  <a:srgbClr val="000000"/>
                </a:solidFill>
                <a:latin typeface="Arial" panose="020B0604020202020204" pitchFamily="34" charset="0"/>
                <a:cs typeface="Arial" panose="020B0604020202020204" pitchFamily="34" charset="0"/>
              </a:rPr>
              <a:t>phase probatoire qui dépasse les heures d’exploitation spécifiées dans les normes</a:t>
            </a:r>
            <a:r>
              <a:rPr lang="fr-CH" sz="1000" dirty="0">
                <a:solidFill>
                  <a:srgbClr val="000000"/>
                </a:solidFill>
                <a:latin typeface="Arial" panose="020B0604020202020204" pitchFamily="34" charset="0"/>
                <a:cs typeface="Arial" panose="020B0604020202020204" pitchFamily="34" charset="0"/>
              </a:rPr>
              <a:t>, soit 5 heures pour les téléskis.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Car l’aménagement de l’aire de débarquement et le positionnement final des protections ne peuvent se faire que pendant l’exploitation.</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En particulier si une surveillance indirecte est prévue, la durée de l’examen probatoire, durant laquelle une surveillance directe est nécessaire, est à convenir entre l’exploitant, le constructeur et l’organe de contrôle CITT.</a:t>
            </a:r>
          </a:p>
          <a:p>
            <a:r>
              <a:rPr lang="fr-CH" sz="1000" b="1" dirty="0">
                <a:solidFill>
                  <a:srgbClr val="000000"/>
                </a:solidFill>
                <a:latin typeface="Arial" panose="020B0604020202020204" pitchFamily="34" charset="0"/>
                <a:cs typeface="Arial" panose="020B0604020202020204" pitchFamily="34" charset="0"/>
              </a:rPr>
              <a:t>Un rapport (de l’examen probatoire) est à établir</a:t>
            </a:r>
            <a:r>
              <a:rPr lang="fr-CH" sz="1000" dirty="0">
                <a:solidFill>
                  <a:srgbClr val="000000"/>
                </a:solidFill>
                <a:latin typeface="Arial" panose="020B0604020202020204" pitchFamily="34" charset="0"/>
                <a:cs typeface="Arial" panose="020B0604020202020204" pitchFamily="34" charset="0"/>
              </a:rPr>
              <a:t> et à fournir à l’organe de contrôle CITT.</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5207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92</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Les </a:t>
            </a:r>
            <a:r>
              <a:rPr lang="fr-CH" sz="1000" b="1" dirty="0">
                <a:solidFill>
                  <a:srgbClr val="000000"/>
                </a:solidFill>
                <a:latin typeface="Arial" panose="020B0604020202020204" pitchFamily="34" charset="0"/>
                <a:cs typeface="Arial" panose="020B0604020202020204" pitchFamily="34" charset="0"/>
              </a:rPr>
              <a:t>engins de loisirs</a:t>
            </a:r>
            <a:r>
              <a:rPr lang="fr-CH" sz="1000" dirty="0">
                <a:solidFill>
                  <a:srgbClr val="000000"/>
                </a:solidFill>
                <a:latin typeface="Arial" panose="020B0604020202020204" pitchFamily="34" charset="0"/>
                <a:cs typeface="Arial" panose="020B0604020202020204" pitchFamily="34" charset="0"/>
              </a:rPr>
              <a:t> sont en augmentation ces dernières années et présentent un défi aussi bien pour la sécurité des différents usagers que pour les exploitants pour qui, ils apportent une source de revenus complémentaires et bienvenus.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Certains engins de loisir présentent des risques supplémentaires qui peuvent avoir des effets négatifs sur la sécurité de l'installation et leur </a:t>
            </a:r>
            <a:r>
              <a:rPr lang="fr-CH" sz="1000" b="1" dirty="0">
                <a:solidFill>
                  <a:srgbClr val="000000"/>
                </a:solidFill>
                <a:latin typeface="Arial" panose="020B0604020202020204" pitchFamily="34" charset="0"/>
                <a:cs typeface="Arial" panose="020B0604020202020204" pitchFamily="34" charset="0"/>
              </a:rPr>
              <a:t>exploitation doit être soumise à autorisation</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Ils ne rentrent pas dans le cadre de l’article 36a de l’OICa “Modifications non soumises à approbation ou à autorisation”.</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L'organe de contrôle CITT examine en particulier le </a:t>
            </a:r>
            <a:r>
              <a:rPr lang="fr-CH" sz="1000" b="1" dirty="0">
                <a:solidFill>
                  <a:srgbClr val="000000"/>
                </a:solidFill>
                <a:latin typeface="Arial" panose="020B0604020202020204" pitchFamily="34" charset="0"/>
                <a:cs typeface="Arial" panose="020B0604020202020204" pitchFamily="34" charset="0"/>
              </a:rPr>
              <a:t>concept d'exploitation et la compatibilité entre les engins de loisirs</a:t>
            </a:r>
            <a:r>
              <a:rPr lang="fr-CH" sz="1000" dirty="0">
                <a:solidFill>
                  <a:srgbClr val="000000"/>
                </a:solidFill>
                <a:latin typeface="Arial" panose="020B0604020202020204" pitchFamily="34" charset="0"/>
                <a:cs typeface="Arial" panose="020B0604020202020204" pitchFamily="34" charset="0"/>
              </a:rPr>
              <a:t>. </a:t>
            </a:r>
          </a:p>
          <a:p>
            <a:pPr marL="283121" indent="-283121">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Une </a:t>
            </a:r>
            <a:r>
              <a:rPr lang="fr-CH" sz="1000" b="1" dirty="0">
                <a:solidFill>
                  <a:srgbClr val="000000"/>
                </a:solidFill>
                <a:latin typeface="Arial" panose="020B0604020202020204" pitchFamily="34" charset="0"/>
                <a:cs typeface="Arial" panose="020B0604020202020204" pitchFamily="34" charset="0"/>
              </a:rPr>
              <a:t>notice explicative</a:t>
            </a:r>
            <a:r>
              <a:rPr lang="fr-CH" sz="1000" dirty="0">
                <a:solidFill>
                  <a:srgbClr val="000000"/>
                </a:solidFill>
                <a:latin typeface="Arial" panose="020B0604020202020204" pitchFamily="34" charset="0"/>
                <a:cs typeface="Arial" panose="020B0604020202020204" pitchFamily="34" charset="0"/>
              </a:rPr>
              <a:t> a été élaborée afin d’aider les exploitants et les constructeurs dans l'établissement de leurs prescriptions. Elle fait la différence entre: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engins de glisse où les </a:t>
            </a:r>
            <a:r>
              <a:rPr lang="fr-CH" sz="1000" b="1" dirty="0">
                <a:solidFill>
                  <a:srgbClr val="000000"/>
                </a:solidFill>
                <a:latin typeface="Arial" panose="020B0604020202020204" pitchFamily="34" charset="0"/>
                <a:cs typeface="Arial" panose="020B0604020202020204" pitchFamily="34" charset="0"/>
              </a:rPr>
              <a:t>usagers sont debout</a:t>
            </a:r>
            <a:endParaRPr lang="fr-CH" sz="1000" dirty="0">
              <a:solidFill>
                <a:srgbClr val="000000"/>
              </a:solidFill>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engins de glisse où les </a:t>
            </a:r>
            <a:r>
              <a:rPr lang="fr-CH" sz="1000" b="1" dirty="0">
                <a:solidFill>
                  <a:srgbClr val="000000"/>
                </a:solidFill>
                <a:latin typeface="Arial" panose="020B0604020202020204" pitchFamily="34" charset="0"/>
                <a:cs typeface="Arial" panose="020B0604020202020204" pitchFamily="34" charset="0"/>
              </a:rPr>
              <a:t>usagers sont assis ou couchés</a:t>
            </a:r>
            <a:endParaRPr lang="fr-CH" sz="1000" dirty="0">
              <a:solidFill>
                <a:srgbClr val="000000"/>
              </a:solidFill>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Cette notice peut être téléchargée sur le site internet du CITT.</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2331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Le déplacement de téléskis est possible si un certain nombre de conditions sont respectées.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Le </a:t>
            </a:r>
            <a:r>
              <a:rPr lang="fr-CH" sz="1000" b="1" dirty="0">
                <a:solidFill>
                  <a:srgbClr val="000000"/>
                </a:solidFill>
                <a:latin typeface="Arial" panose="020B0604020202020204" pitchFamily="34" charset="0"/>
                <a:cs typeface="Arial" panose="020B0604020202020204" pitchFamily="34" charset="0"/>
              </a:rPr>
              <a:t>cahier N° 24 de l’OITAF</a:t>
            </a:r>
            <a:r>
              <a:rPr lang="fr-CH" sz="1000" dirty="0">
                <a:solidFill>
                  <a:srgbClr val="000000"/>
                </a:solidFill>
                <a:latin typeface="Arial" panose="020B0604020202020204" pitchFamily="34" charset="0"/>
                <a:cs typeface="Arial" panose="020B0604020202020204" pitchFamily="34" charset="0"/>
              </a:rPr>
              <a:t> présente des recommandations applicables. Ces dernières ne remplacent pas celles édictées par l’autorité de surveillance et l’organe de contrôle CITT.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rapport d’état est nécessaire afin de définir l’état effectif du téléski existant.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L’aspect économique doit aussi être évalué, un vieux téléski ne se laissera pas déplacer sans transformations conséquentes qui seront économiquement défavorables par rapport à une installation plus récente voire à une nouvelle installation.</a:t>
            </a:r>
          </a:p>
          <a:p>
            <a:pPr marL="283121" indent="-283121" fontAlgn="base">
              <a:buFont typeface="Arial" panose="020B0604020202020204" pitchFamily="34" charset="0"/>
              <a:buChar char="•"/>
            </a:pPr>
            <a:r>
              <a:rPr lang="fr-CH" sz="1000" b="1" dirty="0">
                <a:solidFill>
                  <a:srgbClr val="000000"/>
                </a:solidFill>
                <a:latin typeface="Arial" panose="020B0604020202020204" pitchFamily="34" charset="0"/>
                <a:cs typeface="Arial" panose="020B0604020202020204" pitchFamily="34" charset="0"/>
              </a:rPr>
              <a:t>Le téléski qui aura été déplacé devra respecter les exigences essentielles</a:t>
            </a:r>
            <a:r>
              <a:rPr lang="fr-CH" sz="1000" dirty="0">
                <a:solidFill>
                  <a:srgbClr val="000000"/>
                </a:solidFill>
                <a:latin typeface="Arial" panose="020B0604020202020204" pitchFamily="34" charset="0"/>
                <a:cs typeface="Arial" panose="020B0604020202020204" pitchFamily="34" charset="0"/>
              </a:rPr>
              <a:t> </a:t>
            </a:r>
            <a:r>
              <a:rPr lang="fr-CH" sz="1000" b="1" dirty="0">
                <a:solidFill>
                  <a:srgbClr val="000000"/>
                </a:solidFill>
                <a:latin typeface="Arial" panose="020B0604020202020204" pitchFamily="34" charset="0"/>
                <a:cs typeface="Arial" panose="020B0604020202020204" pitchFamily="34" charset="0"/>
              </a:rPr>
              <a:t>et présenter un niveau de sécurité équivalent à une nouvelle installation</a:t>
            </a:r>
            <a:r>
              <a:rPr lang="fr-CH" sz="1000" dirty="0">
                <a:solidFill>
                  <a:srgbClr val="000000"/>
                </a:solidFill>
                <a:latin typeface="Arial" panose="020B0604020202020204" pitchFamily="34" charset="0"/>
                <a:cs typeface="Arial" panose="020B0604020202020204" pitchFamily="34" charset="0"/>
              </a:rPr>
              <a:t>. Cela concerne également la sécurité au travail.</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est important qu’</a:t>
            </a:r>
            <a:r>
              <a:rPr lang="fr-CH" sz="1000" b="1" dirty="0">
                <a:solidFill>
                  <a:srgbClr val="000000"/>
                </a:solidFill>
                <a:latin typeface="Arial" panose="020B0604020202020204" pitchFamily="34" charset="0"/>
                <a:cs typeface="Arial" panose="020B0604020202020204" pitchFamily="34" charset="0"/>
              </a:rPr>
              <a:t>un seul constructeur</a:t>
            </a:r>
            <a:r>
              <a:rPr lang="fr-CH" sz="1000" dirty="0">
                <a:solidFill>
                  <a:srgbClr val="000000"/>
                </a:solidFill>
                <a:latin typeface="Arial" panose="020B0604020202020204" pitchFamily="34" charset="0"/>
                <a:cs typeface="Arial" panose="020B0604020202020204" pitchFamily="34" charset="0"/>
              </a:rPr>
              <a:t> gère l’ensemble du projet du démontage, du stockage intermédiaire, du transport, des mises en conformité, du montage et de la mise en service sur la nouvelle implantation.</a:t>
            </a:r>
          </a:p>
          <a:p>
            <a:r>
              <a:rPr lang="fr-CH" sz="1000" dirty="0">
                <a:solidFill>
                  <a:srgbClr val="000000"/>
                </a:solidFill>
                <a:latin typeface="Arial" panose="020B0604020202020204" pitchFamily="34" charset="0"/>
                <a:cs typeface="Arial" panose="020B0604020202020204" pitchFamily="34" charset="0"/>
              </a:rPr>
              <a:t>L’organe de contrôle CITT prend en compte ces différents éléments dans son évaluation.</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1703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b="1" dirty="0">
                <a:solidFill>
                  <a:srgbClr val="000000"/>
                </a:solidFill>
                <a:latin typeface="Arial" panose="020B0604020202020204" pitchFamily="34" charset="0"/>
                <a:cs typeface="Arial" panose="020B0604020202020204" pitchFamily="34" charset="0"/>
              </a:rPr>
              <a:t>Les minitéléskis</a:t>
            </a:r>
            <a:r>
              <a:rPr lang="fr-CH" sz="1000" dirty="0">
                <a:solidFill>
                  <a:srgbClr val="000000"/>
                </a:solidFill>
                <a:latin typeface="Arial" panose="020B0604020202020204" pitchFamily="34" charset="0"/>
                <a:cs typeface="Arial" panose="020B0604020202020204" pitchFamily="34" charset="0"/>
              </a:rPr>
              <a:t> (installations principalement destinées aux jeunes usagers) </a:t>
            </a:r>
            <a:r>
              <a:rPr lang="fr-CH" sz="1000" b="1" dirty="0">
                <a:solidFill>
                  <a:srgbClr val="000000"/>
                </a:solidFill>
                <a:latin typeface="Arial" panose="020B0604020202020204" pitchFamily="34" charset="0"/>
                <a:cs typeface="Arial" panose="020B0604020202020204" pitchFamily="34" charset="0"/>
              </a:rPr>
              <a:t>sont potentiellement dangereux</a:t>
            </a:r>
            <a:r>
              <a:rPr lang="fr-CH" sz="1000" dirty="0">
                <a:solidFill>
                  <a:srgbClr val="000000"/>
                </a:solidFill>
                <a:latin typeface="Arial" panose="020B0604020202020204" pitchFamily="34" charset="0"/>
                <a:cs typeface="Arial" panose="020B0604020202020204" pitchFamily="34" charset="0"/>
              </a:rPr>
              <a:t>, même si leur niveau technique reste simple. C’est pourquoi </a:t>
            </a:r>
            <a:r>
              <a:rPr lang="fr-CH" sz="1000" b="1" dirty="0">
                <a:solidFill>
                  <a:srgbClr val="000000"/>
                </a:solidFill>
                <a:latin typeface="Arial" panose="020B0604020202020204" pitchFamily="34" charset="0"/>
                <a:cs typeface="Arial" panose="020B0604020202020204" pitchFamily="34" charset="0"/>
              </a:rPr>
              <a:t>une attention toute particulière doit être apportée à leur installation et à leur exploitation</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L’autorisation de construire et d’exploiter pour l’équipement technique du minitéléski est délivrée sur la base d’un formulaire de demande qui peut être téléchargé sur le site Internet du CITT. Le formulaire mentionne la liste des documents et justificatifs qui doivent accompagner le dossier.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dérogations éventuelles sont à justifier.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formulaire doit être également signé par la commune où le minitéléski sera installé.</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formulaire est accompagné d’une notice qui explique les différents éléments qui doivent être soumis à l’autorité de surveillance.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contrôle du dossier technique est fait par l'organe de contrôle CITT.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 résultat fait l’objet d’un rapport et selon l'évaluation, la demande pour l'octroi de l'autorisation d'installer pourra être proposée à l'autorité cantonale de surveillance.</a:t>
            </a:r>
          </a:p>
          <a:p>
            <a:r>
              <a:rPr lang="fr-CH" sz="1000" b="1" dirty="0">
                <a:solidFill>
                  <a:srgbClr val="000000"/>
                </a:solidFill>
                <a:latin typeface="Arial" panose="020B0604020202020204" pitchFamily="34" charset="0"/>
                <a:cs typeface="Arial" panose="020B0604020202020204" pitchFamily="34" charset="0"/>
              </a:rPr>
              <a:t>L’organe de contrôle CITT n’accepte plus de documents qui font référence à des dossiers standards</a:t>
            </a:r>
            <a:r>
              <a:rPr lang="fr-CH" sz="1000" dirty="0">
                <a:solidFill>
                  <a:srgbClr val="000000"/>
                </a:solidFill>
                <a:latin typeface="Arial" panose="020B0604020202020204" pitchFamily="34" charset="0"/>
                <a:cs typeface="Arial" panose="020B0604020202020204" pitchFamily="34" charset="0"/>
              </a:rPr>
              <a:t> qui ne correspondent pas toujours à l’installation soumise à approbation. Seuls les documents spécifiques à l’installation doivent être remis.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De plus: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dispositions de la législation cantonale sur les constructions sont à appliquer.</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demande pour le permis de construire est à adresser à l'autorité cantonale compétente, accompagnée du dossier de l'équipement technique.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demande de mise en service est à annoncer en temps utile à l’autorité de surveillance et à l'organe de contrôle CITT.</a:t>
            </a:r>
          </a:p>
          <a:p>
            <a:r>
              <a:rPr lang="fr-CH" sz="1000" dirty="0">
                <a:solidFill>
                  <a:srgbClr val="000000"/>
                </a:solidFill>
                <a:latin typeface="Arial" panose="020B0604020202020204" pitchFamily="34" charset="0"/>
                <a:cs typeface="Arial" panose="020B0604020202020204" pitchFamily="34" charset="0"/>
              </a:rPr>
              <a:t>Après la réception technique, un rapport est établi par l’organe de contrôle CITT et remis à l'autorité de surveillance cantonale qui pourra délivrer l’autorisation d'exploiter.</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1492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95</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son évaluation, l’organe de contrôle CITT prend en compte le terrain dans lequel le minitéléski sera installé. </a:t>
            </a:r>
            <a:r>
              <a:rPr lang="fr-CH" sz="1000" b="1" dirty="0">
                <a:solidFill>
                  <a:srgbClr val="000000"/>
                </a:solidFill>
                <a:latin typeface="Arial" panose="020B0604020202020204" pitchFamily="34" charset="0"/>
                <a:cs typeface="Arial" panose="020B0604020202020204" pitchFamily="34" charset="0"/>
              </a:rPr>
              <a:t>Il est important que le terrain soit adapté</a:t>
            </a:r>
            <a:r>
              <a:rPr lang="fr-CH" sz="1000" dirty="0">
                <a:solidFill>
                  <a:srgbClr val="000000"/>
                </a:solidFill>
                <a:latin typeface="Arial" panose="020B0604020202020204" pitchFamily="34" charset="0"/>
                <a:cs typeface="Arial" panose="020B0604020202020204" pitchFamily="34" charset="0"/>
              </a:rPr>
              <a:t>, c'est-à-dire qu'il soit parallèle au câble ou à la corde. Ceci est d'autant plus important lorsque les conditions d'enneigement sont faibles et que des corrections par apport de neige ne sont plus possibles.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Ces éléments doivent être décrits dans le </a:t>
            </a:r>
            <a:r>
              <a:rPr lang="fr-CH" sz="1000" b="1" dirty="0">
                <a:solidFill>
                  <a:srgbClr val="000000"/>
                </a:solidFill>
                <a:latin typeface="Arial" panose="020B0604020202020204" pitchFamily="34" charset="0"/>
                <a:cs typeface="Arial" panose="020B0604020202020204" pitchFamily="34" charset="0"/>
              </a:rPr>
              <a:t>concept d'exploitation qui doit être spécifique</a:t>
            </a:r>
            <a:r>
              <a:rPr lang="fr-CH" sz="1000" dirty="0">
                <a:solidFill>
                  <a:srgbClr val="000000"/>
                </a:solidFill>
                <a:latin typeface="Arial" panose="020B0604020202020204" pitchFamily="34" charset="0"/>
                <a:cs typeface="Arial" panose="020B0604020202020204" pitchFamily="34" charset="0"/>
              </a:rPr>
              <a:t> pour chaque installation en tenant compte de ses particularités.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Une </a:t>
            </a:r>
            <a:r>
              <a:rPr lang="fr-CH" sz="1000" b="1" dirty="0">
                <a:solidFill>
                  <a:srgbClr val="000000"/>
                </a:solidFill>
                <a:latin typeface="Arial" panose="020B0604020202020204" pitchFamily="34" charset="0"/>
                <a:cs typeface="Arial" panose="020B0604020202020204" pitchFamily="34" charset="0"/>
              </a:rPr>
              <a:t>notice explicative</a:t>
            </a:r>
            <a:r>
              <a:rPr lang="fr-CH" sz="1000" dirty="0">
                <a:solidFill>
                  <a:srgbClr val="000000"/>
                </a:solidFill>
                <a:latin typeface="Arial" panose="020B0604020202020204" pitchFamily="34" charset="0"/>
                <a:cs typeface="Arial" panose="020B0604020202020204" pitchFamily="34" charset="0"/>
              </a:rPr>
              <a:t> pour l'installation et l'exploitation de minitéléskis a été établie par l'organe de contrôle CITT. Elle peut être téléchargée sur le site Internet du CITT.</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4828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Lorsqu’un minitéléski doit être déplacé sur un nouvel emplacement, une nouvelle autorisation d’exploiter doit être demandée à l’autorité de surveillance. L'organe de contrôle CITT fera une évaluation de l'état technique de l'installation existante. Il est à noter que si la </a:t>
            </a:r>
            <a:r>
              <a:rPr lang="fr-CH" sz="1000" b="1" dirty="0">
                <a:solidFill>
                  <a:srgbClr val="000000"/>
                </a:solidFill>
                <a:latin typeface="Arial" panose="020B0604020202020204" pitchFamily="34" charset="0"/>
                <a:cs typeface="Arial" panose="020B0604020202020204" pitchFamily="34" charset="0"/>
              </a:rPr>
              <a:t>commande électrique est âgée de plus de 30 ans, il sera nécessaire de la remplacer</a:t>
            </a:r>
            <a:r>
              <a:rPr lang="fr-CH" sz="1000" dirty="0">
                <a:solidFill>
                  <a:srgbClr val="000000"/>
                </a:solidFill>
                <a:latin typeface="Arial" panose="020B0604020202020204" pitchFamily="34" charset="0"/>
                <a:cs typeface="Arial" panose="020B0604020202020204" pitchFamily="34" charset="0"/>
              </a:rPr>
              <a:t>. Pour cela, un délai de 4 ans est généralement accordé. </a:t>
            </a:r>
            <a:r>
              <a:rPr lang="fr-CH" sz="1000" b="1" dirty="0">
                <a:solidFill>
                  <a:srgbClr val="000000"/>
                </a:solidFill>
                <a:latin typeface="Arial" panose="020B0604020202020204" pitchFamily="34" charset="0"/>
                <a:cs typeface="Arial" panose="020B0604020202020204" pitchFamily="34" charset="0"/>
              </a:rPr>
              <a:t>Cette mesure concerne tous les minitéléskis, même ceux qui ne sont pas déplacés.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Toute nouvelle commande électrique doit avoir une </a:t>
            </a:r>
            <a:r>
              <a:rPr lang="fr-CH" sz="1000" b="1" dirty="0">
                <a:solidFill>
                  <a:srgbClr val="000000"/>
                </a:solidFill>
                <a:latin typeface="Arial" panose="020B0604020202020204" pitchFamily="34" charset="0"/>
                <a:cs typeface="Arial" panose="020B0604020202020204" pitchFamily="34" charset="0"/>
              </a:rPr>
              <a:t>attestation de conformité</a:t>
            </a:r>
            <a:r>
              <a:rPr lang="fr-CH" sz="1000" dirty="0">
                <a:solidFill>
                  <a:srgbClr val="000000"/>
                </a:solidFill>
                <a:latin typeface="Arial" panose="020B0604020202020204" pitchFamily="34" charset="0"/>
                <a:cs typeface="Arial" panose="020B0604020202020204" pitchFamily="34" charset="0"/>
              </a:rPr>
              <a:t>, non pas selon les prescriptions pour les machines, mais pour les </a:t>
            </a:r>
            <a:r>
              <a:rPr lang="fr-CH" sz="1000" b="1" dirty="0">
                <a:solidFill>
                  <a:srgbClr val="000000"/>
                </a:solidFill>
                <a:latin typeface="Arial" panose="020B0604020202020204" pitchFamily="34" charset="0"/>
                <a:cs typeface="Arial" panose="020B0604020202020204" pitchFamily="34" charset="0"/>
              </a:rPr>
              <a:t>installations à câbles</a:t>
            </a:r>
            <a:r>
              <a:rPr lang="fr-CH" sz="1000" dirty="0">
                <a:solidFill>
                  <a:srgbClr val="000000"/>
                </a:solidFill>
                <a:latin typeface="Arial" panose="020B0604020202020204" pitchFamily="34" charset="0"/>
                <a:cs typeface="Arial" panose="020B0604020202020204" pitchFamily="34" charset="0"/>
              </a:rPr>
              <a:t>. Un électricien local ne sera pas forcément en mesure de fournir les équipements requis. L'exploitant devra faire appel à un constructeur travaillant dans les installations de transport par câbles.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L'approbation de la nouvelle commande électrique se fera selon une procédure simplifiée.</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819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b="1" dirty="0">
                <a:solidFill>
                  <a:srgbClr val="000000"/>
                </a:solidFill>
                <a:latin typeface="Arial" panose="020B0604020202020204" pitchFamily="34" charset="0"/>
                <a:cs typeface="Arial" panose="020B0604020202020204" pitchFamily="34" charset="0"/>
              </a:rPr>
              <a:t>Les tapis roulants</a:t>
            </a:r>
            <a:r>
              <a:rPr lang="fr-CH" sz="1000" dirty="0">
                <a:solidFill>
                  <a:srgbClr val="000000"/>
                </a:solidFill>
                <a:latin typeface="Arial" panose="020B0604020202020204" pitchFamily="34" charset="0"/>
                <a:cs typeface="Arial" panose="020B0604020202020204" pitchFamily="34" charset="0"/>
              </a:rPr>
              <a:t> pour les activités de sports d'hiver ou de loisirs sont une alternative intéressante aux minitéléskis car ils permettent également le transport de piétons.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Les tapis roulants ne sont pas des installations à câbles. Ils </a:t>
            </a:r>
            <a:r>
              <a:rPr lang="fr-CH" sz="1000" b="1" dirty="0">
                <a:solidFill>
                  <a:srgbClr val="000000"/>
                </a:solidFill>
                <a:latin typeface="Arial" panose="020B0604020202020204" pitchFamily="34" charset="0"/>
                <a:cs typeface="Arial" panose="020B0604020202020204" pitchFamily="34" charset="0"/>
              </a:rPr>
              <a:t>sont construits selon la norme EN 15700</a:t>
            </a:r>
            <a:r>
              <a:rPr lang="fr-CH" sz="1000" dirty="0">
                <a:solidFill>
                  <a:srgbClr val="000000"/>
                </a:solidFill>
                <a:latin typeface="Arial" panose="020B0604020202020204" pitchFamily="34" charset="0"/>
                <a:cs typeface="Arial" panose="020B0604020202020204" pitchFamily="34" charset="0"/>
              </a:rPr>
              <a:t>.</a:t>
            </a:r>
          </a:p>
          <a:p>
            <a:r>
              <a:rPr lang="fr-CH" sz="1000" dirty="0">
                <a:solidFill>
                  <a:srgbClr val="000000"/>
                </a:solidFill>
                <a:latin typeface="Arial" panose="020B0604020202020204" pitchFamily="34" charset="0"/>
                <a:cs typeface="Arial" panose="020B0604020202020204" pitchFamily="34" charset="0"/>
              </a:rPr>
              <a:t>Même s'ils ne tombent pas dans le champ d'application de la loi sur les installations à câbles, dès leur apparition vers 1997, ils ont été et sont </a:t>
            </a:r>
            <a:r>
              <a:rPr lang="fr-CH" sz="1000" b="1" dirty="0">
                <a:solidFill>
                  <a:srgbClr val="000000"/>
                </a:solidFill>
                <a:latin typeface="Arial" panose="020B0604020202020204" pitchFamily="34" charset="0"/>
                <a:cs typeface="Arial" panose="020B0604020202020204" pitchFamily="34" charset="0"/>
              </a:rPr>
              <a:t>traités de manière similaire à des minitéléskis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Cette pratique a été officialisée lors de la conférence du concordat de 2006 et les tapis roulants font partie de la systématique des installations qui a fait l’objet d’une consultation dans la branche.</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La notice explicative et le formulaire d’approbation des plans pour les tapis roulants sont identiques à ceux des minitéléskis.</a:t>
            </a:r>
          </a:p>
          <a:p>
            <a:r>
              <a:rPr lang="fr-CH" sz="1000" dirty="0">
                <a:solidFill>
                  <a:srgbClr val="000000"/>
                </a:solidFill>
                <a:latin typeface="Arial" panose="020B0604020202020204" pitchFamily="34" charset="0"/>
                <a:cs typeface="Arial" panose="020B0604020202020204" pitchFamily="34" charset="0"/>
              </a:rPr>
              <a:t>Comme pour les minitéléskis, </a:t>
            </a:r>
            <a:r>
              <a:rPr lang="fr-CH" sz="1000" b="1" dirty="0">
                <a:solidFill>
                  <a:srgbClr val="000000"/>
                </a:solidFill>
                <a:latin typeface="Arial" panose="020B0604020202020204" pitchFamily="34" charset="0"/>
                <a:cs typeface="Arial" panose="020B0604020202020204" pitchFamily="34" charset="0"/>
              </a:rPr>
              <a:t>l’organe de contrôle CITT n’accepte plus de documents faisant référence à des dossiers standards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8004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296865" y="4715843"/>
            <a:ext cx="6075362" cy="4928654"/>
          </a:xfrm>
          <a:noFill/>
          <a:ln/>
        </p:spPr>
        <p:txBody>
          <a:bodyPr/>
          <a:lstStyle/>
          <a:p>
            <a:r>
              <a:rPr lang="fr-CH" sz="1000" dirty="0">
                <a:solidFill>
                  <a:srgbClr val="000000"/>
                </a:solidFill>
                <a:latin typeface="Arial" panose="020B0604020202020204" pitchFamily="34" charset="0"/>
                <a:cs typeface="Arial" panose="020B0604020202020204" pitchFamily="34" charset="0"/>
              </a:rPr>
              <a:t>Dans son évaluation, l’organe de contrôle CITT vérifie des éléments importants pour lesquels les documents remis ne sont pas toujours exhaustifs et conduisent à des incertitudes.</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Il n’est pas toujours aisé de contrôler si le tapis roulant est démonté durant l’été.</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Sur quel type de terrain il est monté, si des fondations sont nécessaires, éventuellement s’il est monté sur des palettes.</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autre point de contrôle est le type de dispositif de tension nécessaire à la bande.</a:t>
            </a:r>
          </a:p>
          <a:p>
            <a:r>
              <a:rPr lang="fr-CH" sz="1000" dirty="0">
                <a:solidFill>
                  <a:srgbClr val="000000"/>
                </a:solidFill>
                <a:latin typeface="Arial" panose="020B0604020202020204" pitchFamily="34" charset="0"/>
                <a:cs typeface="Arial" panose="020B0604020202020204" pitchFamily="34" charset="0"/>
              </a:rPr>
              <a:t>Comme pour les minitéléskis, un </a:t>
            </a:r>
            <a:r>
              <a:rPr lang="fr-CH" sz="1000" b="1" dirty="0">
                <a:solidFill>
                  <a:srgbClr val="000000"/>
                </a:solidFill>
                <a:latin typeface="Arial" panose="020B0604020202020204" pitchFamily="34" charset="0"/>
                <a:cs typeface="Arial" panose="020B0604020202020204" pitchFamily="34" charset="0"/>
              </a:rPr>
              <a:t>concept d’exploitation spécifique à l’installation et à son implantation</a:t>
            </a:r>
            <a:r>
              <a:rPr lang="fr-CH" sz="1000" dirty="0">
                <a:solidFill>
                  <a:srgbClr val="000000"/>
                </a:solidFill>
                <a:latin typeface="Arial" panose="020B0604020202020204" pitchFamily="34" charset="0"/>
                <a:cs typeface="Arial" panose="020B0604020202020204" pitchFamily="34" charset="0"/>
              </a:rPr>
              <a:t> doit être établi. Il devra tenir compte d’une </a:t>
            </a:r>
            <a:r>
              <a:rPr lang="fr-CH" sz="1000" b="1" dirty="0">
                <a:solidFill>
                  <a:srgbClr val="000000"/>
                </a:solidFill>
                <a:latin typeface="Arial" panose="020B0604020202020204" pitchFamily="34" charset="0"/>
                <a:cs typeface="Arial" panose="020B0604020202020204" pitchFamily="34" charset="0"/>
              </a:rPr>
              <a:t>exploitation par manque de neige</a:t>
            </a:r>
            <a:r>
              <a:rPr lang="fr-CH" sz="1000" dirty="0">
                <a:solidFill>
                  <a:srgbClr val="000000"/>
                </a:solidFill>
                <a:latin typeface="Arial" panose="020B0604020202020204" pitchFamily="34" charset="0"/>
                <a:cs typeface="Arial" panose="020B0604020202020204" pitchFamily="34" charset="0"/>
              </a:rPr>
              <a:t> et décrire les moyens complémentaires qui seront mis en place afin d’assurer la sécurité des usagers. Une possibilité est la pose de bottes de paille le long du tracé. Si nécessaire, d’autres moyens doivent les compléter afin que les petits usagers ne puissent pas passer sous le tapis roulant, lors d’une chute ou lorsqu’ils jouent.</a:t>
            </a:r>
            <a:endParaRPr lang="fr-CH" sz="1000" dirty="0">
              <a:latin typeface="Arial" panose="020B0604020202020204" pitchFamily="34" charset="0"/>
              <a:cs typeface="Arial" panose="020B0604020202020204" pitchFamily="34" charset="0"/>
            </a:endParaRPr>
          </a:p>
          <a:p>
            <a:r>
              <a:rPr lang="fr-CH" sz="1000" b="1" dirty="0">
                <a:solidFill>
                  <a:srgbClr val="000000"/>
                </a:solidFill>
                <a:latin typeface="Arial" panose="020B0604020202020204" pitchFamily="34" charset="0"/>
                <a:cs typeface="Arial" panose="020B0604020202020204" pitchFamily="34" charset="0"/>
              </a:rPr>
              <a:t>Les tapis roulants peuvent être protégés par des galeries</a:t>
            </a:r>
            <a:r>
              <a:rPr lang="fr-CH" sz="1000" dirty="0">
                <a:solidFill>
                  <a:srgbClr val="000000"/>
                </a:solidFill>
                <a:latin typeface="Arial" panose="020B0604020202020204" pitchFamily="34" charset="0"/>
                <a:cs typeface="Arial" panose="020B0604020202020204" pitchFamily="34" charset="0"/>
              </a:rPr>
              <a:t>. Leur avantage est de faciliter l’exploitation lors de chutes de neige et de protéger les usagers.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 norme EN 15700 ne donne pas de prescriptions de sécurité pour la construction de galeries sur les tapis roulants. L’organe de contrôle CITT considère comme étant “état de la technique” des prescriptions de nos pays voisins qui ont démontré une expertise dans ce domaine, comme le Guide technique du STRMTG - Tapis roulants des stations de montagne - Version 2 du 13 juillet 2017, qui traite dans son Annexe 1 les exigences liées aux galeries pour tapis roulants.</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La norme EN 15700 définit la </a:t>
            </a:r>
            <a:r>
              <a:rPr lang="fr-CH" sz="1000" b="1" dirty="0">
                <a:solidFill>
                  <a:srgbClr val="000000"/>
                </a:solidFill>
                <a:latin typeface="Arial" panose="020B0604020202020204" pitchFamily="34" charset="0"/>
                <a:cs typeface="Arial" panose="020B0604020202020204" pitchFamily="34" charset="0"/>
              </a:rPr>
              <a:t>vitesse maximale des tapis roulants à 0,7 m/s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L’évolution de l’utilisation de tapis roulants comme moyen de transporter des personnes a fait que leur longueur a considérablement augmenté et a rendu nécessaire un accroissement de la vitesse.</a:t>
            </a:r>
            <a:endParaRPr lang="fr-CH" sz="1000" dirty="0">
              <a:latin typeface="Arial" panose="020B0604020202020204" pitchFamily="34" charset="0"/>
              <a:cs typeface="Arial" panose="020B0604020202020204" pitchFamily="34" charset="0"/>
            </a:endParaRPr>
          </a:p>
          <a:p>
            <a:r>
              <a:rPr lang="fr-CH" sz="1000" dirty="0">
                <a:solidFill>
                  <a:srgbClr val="000000"/>
                </a:solidFill>
                <a:latin typeface="Arial" panose="020B0604020202020204" pitchFamily="34" charset="0"/>
                <a:cs typeface="Arial" panose="020B0604020202020204" pitchFamily="34" charset="0"/>
              </a:rPr>
              <a:t>Il est ainsi apparu des </a:t>
            </a:r>
            <a:r>
              <a:rPr lang="fr-CH" sz="1000" b="1" dirty="0">
                <a:solidFill>
                  <a:srgbClr val="000000"/>
                </a:solidFill>
                <a:latin typeface="Arial" panose="020B0604020202020204" pitchFamily="34" charset="0"/>
                <a:cs typeface="Arial" panose="020B0604020202020204" pitchFamily="34" charset="0"/>
              </a:rPr>
              <a:t>tapis roulants à “grande vitesse”</a:t>
            </a:r>
            <a:r>
              <a:rPr lang="fr-CH" sz="1000" dirty="0">
                <a:solidFill>
                  <a:srgbClr val="000000"/>
                </a:solidFill>
                <a:latin typeface="Arial" panose="020B0604020202020204" pitchFamily="34" charset="0"/>
                <a:cs typeface="Arial" panose="020B0604020202020204" pitchFamily="34" charset="0"/>
              </a:rPr>
              <a:t>, c’est-à-dire des installations dont la vitesse d’exploitation est supérieure à 0,7 m/s mais sans excéder </a:t>
            </a:r>
            <a:r>
              <a:rPr lang="fr-CH" sz="1000" b="1" dirty="0">
                <a:solidFill>
                  <a:srgbClr val="000000"/>
                </a:solidFill>
                <a:latin typeface="Arial" panose="020B0604020202020204" pitchFamily="34" charset="0"/>
                <a:cs typeface="Arial" panose="020B0604020202020204" pitchFamily="34" charset="0"/>
              </a:rPr>
              <a:t>1,2 m/s</a:t>
            </a:r>
            <a:r>
              <a:rPr lang="fr-CH" sz="1000" dirty="0">
                <a:solidFill>
                  <a:srgbClr val="000000"/>
                </a:solidFill>
                <a:latin typeface="Arial" panose="020B0604020202020204" pitchFamily="34" charset="0"/>
                <a:cs typeface="Arial" panose="020B0604020202020204" pitchFamily="34" charset="0"/>
              </a:rPr>
              <a:t>.</a:t>
            </a:r>
            <a:endParaRPr lang="fr-CH" sz="1000" dirty="0">
              <a:latin typeface="Arial" panose="020B0604020202020204" pitchFamily="34" charset="0"/>
              <a:cs typeface="Arial" panose="020B0604020202020204" pitchFamily="34" charset="0"/>
            </a:endParaRP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Cette augmentation de vitesse est une dérogation à la norme actuelle.</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Un premier tapis roulant à grande vitesse a été approuvé par l’organe de contrôle CITT à </a:t>
            </a:r>
            <a:r>
              <a:rPr lang="fr-CH" sz="1000" dirty="0" err="1">
                <a:solidFill>
                  <a:srgbClr val="000000"/>
                </a:solidFill>
                <a:latin typeface="Arial" panose="020B0604020202020204" pitchFamily="34" charset="0"/>
                <a:cs typeface="Arial" panose="020B0604020202020204" pitchFamily="34" charset="0"/>
              </a:rPr>
              <a:t>Gryon</a:t>
            </a:r>
            <a:r>
              <a:rPr lang="fr-CH" sz="1000" dirty="0">
                <a:solidFill>
                  <a:srgbClr val="000000"/>
                </a:solidFill>
                <a:latin typeface="Arial" panose="020B0604020202020204" pitchFamily="34" charset="0"/>
                <a:cs typeface="Arial" panose="020B0604020202020204" pitchFamily="34" charset="0"/>
              </a:rPr>
              <a:t>.</a:t>
            </a:r>
          </a:p>
          <a:p>
            <a:pPr marL="283121" indent="-283121" fontAlgn="base">
              <a:buFont typeface="Arial" panose="020B0604020202020204" pitchFamily="34" charset="0"/>
              <a:buChar char="•"/>
            </a:pPr>
            <a:r>
              <a:rPr lang="fr-CH" sz="1000" dirty="0">
                <a:solidFill>
                  <a:srgbClr val="000000"/>
                </a:solidFill>
                <a:latin typeface="Arial" panose="020B0604020202020204" pitchFamily="34" charset="0"/>
                <a:cs typeface="Arial" panose="020B0604020202020204" pitchFamily="34" charset="0"/>
              </a:rPr>
              <a:t>Cette installation a une longueur de 162 m et dessert une piste.</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6280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99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57020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80320" y="1221581"/>
            <a:ext cx="9144000" cy="3921919"/>
          </a:xfrm>
        </p:spPr>
        <p:txBody>
          <a:bodyPr/>
          <a:lstStyle/>
          <a:p>
            <a:r>
              <a:rPr lang="fr-FR" dirty="0" smtClean="0"/>
              <a:t>Ajouter image par clic sur symbole</a:t>
            </a:r>
          </a:p>
        </p:txBody>
      </p:sp>
      <p:grpSp>
        <p:nvGrpSpPr>
          <p:cNvPr id="3" name="Gruppieren 2"/>
          <p:cNvGrpSpPr/>
          <p:nvPr userDrawn="1"/>
        </p:nvGrpSpPr>
        <p:grpSpPr>
          <a:xfrm>
            <a:off x="611560" y="216000"/>
            <a:ext cx="1800493" cy="1050492"/>
            <a:chOff x="1124016" y="332182"/>
            <a:chExt cx="1800493" cy="1400656"/>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smtClean="0">
                  <a:latin typeface="Arial" pitchFamily="34" charset="0"/>
                  <a:cs typeface="Arial" pitchFamily="34" charset="0"/>
                </a:rPr>
                <a:t>Schweizerische Eidgenossenschaft</a:t>
              </a:r>
            </a:p>
            <a:p>
              <a:pPr>
                <a:lnSpc>
                  <a:spcPts val="950"/>
                </a:lnSpc>
              </a:pPr>
              <a:r>
                <a:rPr lang="de-CH" sz="800" kern="0" baseline="0" dirty="0" smtClean="0">
                  <a:latin typeface="Arial" pitchFamily="34" charset="0"/>
                  <a:cs typeface="Arial" pitchFamily="34" charset="0"/>
                </a:rPr>
                <a:t>Confédération suisse</a:t>
              </a:r>
            </a:p>
            <a:p>
              <a:pPr>
                <a:lnSpc>
                  <a:spcPts val="950"/>
                </a:lnSpc>
              </a:pPr>
              <a:r>
                <a:rPr lang="de-CH" sz="800" kern="0" baseline="0" dirty="0" smtClean="0">
                  <a:latin typeface="Arial" pitchFamily="34" charset="0"/>
                  <a:cs typeface="Arial" pitchFamily="34" charset="0"/>
                </a:rPr>
                <a:t>Confederazione Svizzera</a:t>
              </a:r>
            </a:p>
            <a:p>
              <a:pPr>
                <a:lnSpc>
                  <a:spcPts val="950"/>
                </a:lnSpc>
              </a:pPr>
              <a:r>
                <a:rPr lang="de-CH" sz="800" kern="0" baseline="0" dirty="0" err="1" smtClean="0">
                  <a:latin typeface="Arial" pitchFamily="34" charset="0"/>
                  <a:cs typeface="Arial" pitchFamily="34" charset="0"/>
                </a:rPr>
                <a:t>Confederaziun</a:t>
              </a:r>
              <a:r>
                <a:rPr lang="de-CH" sz="800" kern="0" baseline="0" dirty="0" smtClean="0">
                  <a:latin typeface="Arial" pitchFamily="34" charset="0"/>
                  <a:cs typeface="Arial" pitchFamily="34" charset="0"/>
                </a:rPr>
                <a:t> </a:t>
              </a:r>
              <a:r>
                <a:rPr lang="de-CH" sz="800" kern="0" baseline="0" dirty="0" err="1" smtClean="0">
                  <a:latin typeface="Arial" pitchFamily="34" charset="0"/>
                  <a:cs typeface="Arial" pitchFamily="34" charset="0"/>
                </a:rPr>
                <a:t>svizra</a:t>
              </a:r>
              <a:r>
                <a:rPr lang="de-CH" sz="800" kern="0" baseline="0" dirty="0" smtClean="0">
                  <a:latin typeface="Arial" pitchFamily="34" charset="0"/>
                  <a:cs typeface="Arial" pitchFamily="34" charset="0"/>
                </a:rPr>
                <a:t> </a:t>
              </a:r>
              <a:endParaRPr lang="de-CH" sz="800" kern="0" baseline="0" dirty="0">
                <a:latin typeface="Arial" pitchFamily="34" charset="0"/>
                <a:cs typeface="Arial" pitchFamily="34" charset="0"/>
              </a:endParaRPr>
            </a:p>
          </p:txBody>
        </p:sp>
        <p:sp>
          <p:nvSpPr>
            <p:cNvPr id="10" name="Textfeld 9"/>
            <p:cNvSpPr txBox="1"/>
            <p:nvPr userDrawn="1"/>
          </p:nvSpPr>
          <p:spPr>
            <a:xfrm>
              <a:off x="1124016" y="1096766"/>
              <a:ext cx="1755609" cy="636072"/>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fr-FR" sz="900" b="1" dirty="0" smtClean="0"/>
                <a:t>Office fédéral des transports</a:t>
              </a:r>
            </a:p>
            <a:p>
              <a:pPr>
                <a:lnSpc>
                  <a:spcPts val="950"/>
                </a:lnSpc>
              </a:pPr>
              <a:endParaRPr lang="fr-FR" sz="900" b="1" dirty="0" smtClean="0"/>
            </a:p>
            <a:p>
              <a:pPr>
                <a:lnSpc>
                  <a:spcPts val="950"/>
                </a:lnSpc>
              </a:pPr>
              <a:r>
                <a:rPr lang="fr-FR" sz="900" b="0" dirty="0" smtClean="0"/>
                <a:t>Division Sécurité</a:t>
              </a:r>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err="1" smtClean="0"/>
              <a:t>Titre</a:t>
            </a:r>
            <a:r>
              <a:rPr lang="de-DE" dirty="0" smtClean="0"/>
              <a:t> de la </a:t>
            </a:r>
            <a:r>
              <a:rPr lang="de-DE" dirty="0" err="1" smtClean="0"/>
              <a:t>présentation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err="1" smtClean="0"/>
              <a:t>Auteur</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smtClean="0"/>
              <a:t>Date</a:t>
            </a:r>
            <a:endParaRPr lang="de-DE" dirty="0"/>
          </a:p>
        </p:txBody>
      </p:sp>
      <p:graphicFrame>
        <p:nvGraphicFramePr>
          <p:cNvPr id="4" name="Tableau 3"/>
          <p:cNvGraphicFramePr>
            <a:graphicFrameLocks noGrp="1"/>
          </p:cNvGraphicFramePr>
          <p:nvPr userDrawn="1">
            <p:extLst>
              <p:ext uri="{D42A27DB-BD31-4B8C-83A1-F6EECF244321}">
                <p14:modId xmlns:p14="http://schemas.microsoft.com/office/powerpoint/2010/main" val="519967889"/>
              </p:ext>
            </p:extLst>
          </p:nvPr>
        </p:nvGraphicFramePr>
        <p:xfrm>
          <a:off x="6538727" y="174877"/>
          <a:ext cx="2308711" cy="1158240"/>
        </p:xfrm>
        <a:graphic>
          <a:graphicData uri="http://schemas.openxmlformats.org/drawingml/2006/table">
            <a:tbl>
              <a:tblPr firstRow="1" firstCol="1" bandRow="1">
                <a:tableStyleId>{5C22544A-7EE6-4342-B048-85BDC9FD1C3A}</a:tableStyleId>
              </a:tblPr>
              <a:tblGrid>
                <a:gridCol w="2308711">
                  <a:extLst>
                    <a:ext uri="{9D8B030D-6E8A-4147-A177-3AD203B41FA5}">
                      <a16:colId xmlns:a16="http://schemas.microsoft.com/office/drawing/2014/main" val="20000"/>
                    </a:ext>
                  </a:extLst>
                </a:gridCol>
              </a:tblGrid>
              <a:tr h="0">
                <a:tc>
                  <a:txBody>
                    <a:bodyPr/>
                    <a:lstStyle/>
                    <a:p>
                      <a:pPr>
                        <a:spcAft>
                          <a:spcPts val="400"/>
                        </a:spcAft>
                      </a:pPr>
                      <a:r>
                        <a:rPr lang="de-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Organe de contrôle CITT</a:t>
                      </a:r>
                      <a:endParaRPr lang="en-US" sz="1100" dirty="0">
                        <a:solidFill>
                          <a:schemeClr val="tx1"/>
                        </a:solidFill>
                        <a:effectLst/>
                      </a:endParaRPr>
                    </a:p>
                    <a:p>
                      <a:pPr>
                        <a:spcAft>
                          <a:spcPts val="400"/>
                        </a:spcAft>
                      </a:pPr>
                      <a:r>
                        <a:rPr lang="de-CH" sz="800" dirty="0">
                          <a:solidFill>
                            <a:schemeClr val="tx1"/>
                          </a:solidFill>
                          <a:effectLst/>
                        </a:rPr>
                        <a:t>Bahnhofstrasse 12 </a:t>
                      </a:r>
                      <a:r>
                        <a:rPr lang="fr-CH" sz="800" dirty="0">
                          <a:solidFill>
                            <a:schemeClr val="tx1"/>
                          </a:solidFill>
                          <a:effectLst/>
                          <a:sym typeface="Wingdings" panose="05000000000000000000" pitchFamily="2" charset="2"/>
                        </a:rPr>
                        <a:t></a:t>
                      </a:r>
                      <a:r>
                        <a:rPr lang="fr-CH" sz="800" dirty="0">
                          <a:solidFill>
                            <a:schemeClr val="tx1"/>
                          </a:solidFill>
                          <a:effectLst/>
                        </a:rPr>
                        <a:t> CH-</a:t>
                      </a:r>
                      <a:r>
                        <a:rPr lang="de-CH" sz="800" dirty="0">
                          <a:solidFill>
                            <a:schemeClr val="tx1"/>
                          </a:solidFill>
                          <a:effectLst/>
                        </a:rPr>
                        <a:t>3700 Spiez</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2049" name="Bild 4" descr="IKSS_trademark"/>
          <p:cNvPicPr>
            <a:picLocks noChangeAspect="1" noChangeArrowheads="1"/>
          </p:cNvPicPr>
          <p:nvPr userDrawn="1"/>
        </p:nvPicPr>
        <p:blipFill>
          <a:blip r:embed="rId2" cstate="email">
            <a:extLst>
              <a:ext uri="{28A0092B-C50C-407E-A947-70E740481C1C}">
                <a14:useLocalDpi xmlns:a14="http://schemas.microsoft.com/office/drawing/2010/main"/>
              </a:ext>
            </a:extLst>
          </a:blip>
          <a:srcRect l="4877" t="3438" r="4001" b="10805"/>
          <a:stretch>
            <a:fillRect/>
          </a:stretch>
        </p:blipFill>
        <p:spPr bwMode="auto">
          <a:xfrm>
            <a:off x="6583611" y="157685"/>
            <a:ext cx="1386287"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8316" y="175117"/>
            <a:ext cx="7950682" cy="934015"/>
          </a:xfrm>
        </p:spPr>
        <p:txBody>
          <a:bodyPr/>
          <a:lstStyle/>
          <a:p>
            <a:r>
              <a:rPr lang="fr-FR" dirty="0" smtClean="0"/>
              <a:t>Ajouter le titre par un clic</a:t>
            </a:r>
            <a:endParaRPr lang="de-CH" dirty="0"/>
          </a:p>
        </p:txBody>
      </p:sp>
      <p:sp>
        <p:nvSpPr>
          <p:cNvPr id="11" name="Bildplatzhalter 10"/>
          <p:cNvSpPr>
            <a:spLocks noGrp="1"/>
          </p:cNvSpPr>
          <p:nvPr>
            <p:ph type="pic" sz="quarter" idx="13" hasCustomPrompt="1"/>
          </p:nvPr>
        </p:nvSpPr>
        <p:spPr>
          <a:xfrm>
            <a:off x="1" y="1204647"/>
            <a:ext cx="4500564" cy="3308615"/>
          </a:xfrm>
        </p:spPr>
        <p:txBody>
          <a:bodyPr/>
          <a:lstStyle/>
          <a:p>
            <a:r>
              <a:rPr lang="fr-FR" dirty="0" smtClean="0"/>
              <a:t>Ajouter image par clic sur symbole</a:t>
            </a:r>
          </a:p>
        </p:txBody>
      </p:sp>
      <p:sp>
        <p:nvSpPr>
          <p:cNvPr id="13" name="Textplatzhalter 12"/>
          <p:cNvSpPr>
            <a:spLocks noGrp="1"/>
          </p:cNvSpPr>
          <p:nvPr>
            <p:ph type="body" sz="quarter" idx="14" hasCustomPrompt="1"/>
          </p:nvPr>
        </p:nvSpPr>
        <p:spPr>
          <a:xfrm>
            <a:off x="4643439" y="1205708"/>
            <a:ext cx="4075558" cy="3304380"/>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4643437" y="1190624"/>
            <a:ext cx="4500563" cy="3319463"/>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8315" y="1192213"/>
            <a:ext cx="3732248" cy="3323829"/>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1" y="1190626"/>
            <a:ext cx="9143999" cy="2677270"/>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fr-FR" dirty="0" smtClean="0"/>
              <a:t>Ajouter le texte par un clic</a:t>
            </a:r>
          </a:p>
          <a:p>
            <a:pPr lvl="0"/>
            <a:endParaRPr lang="fr-FR" dirty="0" smtClean="0"/>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smtClean="0"/>
              <a:t>Ajouter image par clic sur symbole</a:t>
            </a:r>
          </a:p>
        </p:txBody>
      </p:sp>
      <p:sp>
        <p:nvSpPr>
          <p:cNvPr id="3" name="Titel 2"/>
          <p:cNvSpPr>
            <a:spLocks noGrp="1"/>
          </p:cNvSpPr>
          <p:nvPr>
            <p:ph type="title" hasCustomPrompt="1"/>
          </p:nvPr>
        </p:nvSpPr>
        <p:spPr/>
        <p:txBody>
          <a:bodyPr/>
          <a:lstStyle/>
          <a:p>
            <a:r>
              <a:rPr lang="fr-FR" dirty="0" smtClean="0"/>
              <a:t>Ajouter le titre par un clic</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DE" dirty="0"/>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baseline="0"/>
            </a:lvl1pPr>
            <a:lvl2pPr>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a:p>
            <a:pPr lvl="0"/>
            <a:endParaRPr lang="de-DE" dirty="0" smtClean="0"/>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bwMode="auto">
          <a:xfrm>
            <a:off x="685800" y="1597819"/>
            <a:ext cx="7772400" cy="1102519"/>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fr-CH"/>
              <a:t>Cliquez pour modifier le style du titre</a:t>
            </a:r>
          </a:p>
        </p:txBody>
      </p:sp>
      <p:sp>
        <p:nvSpPr>
          <p:cNvPr id="18227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r-CH" dirty="0"/>
              <a:t>Cliquez pour modifier le style des sous-titres du masque</a:t>
            </a:r>
          </a:p>
        </p:txBody>
      </p:sp>
      <p:sp>
        <p:nvSpPr>
          <p:cNvPr id="182279" name="Text Box 7"/>
          <p:cNvSpPr txBox="1">
            <a:spLocks noChangeArrowheads="1"/>
          </p:cNvSpPr>
          <p:nvPr userDrawn="1"/>
        </p:nvSpPr>
        <p:spPr bwMode="auto">
          <a:xfrm>
            <a:off x="4572000" y="290513"/>
            <a:ext cx="3168650" cy="646331"/>
          </a:xfrm>
          <a:prstGeom prst="rect">
            <a:avLst/>
          </a:prstGeom>
          <a:noFill/>
          <a:ln w="9525">
            <a:noFill/>
            <a:miter lim="800000"/>
            <a:headEnd/>
            <a:tailEnd/>
          </a:ln>
          <a:effectLst/>
        </p:spPr>
        <p:txBody>
          <a:bodyPr lIns="0" tIns="0" rIns="0" bIns="0">
            <a:spAutoFit/>
          </a:bodyPr>
          <a:lstStyle/>
          <a:p>
            <a:pPr eaLnBrk="0" hangingPunct="0"/>
            <a:r>
              <a:rPr lang="de-CH" sz="600" dirty="0"/>
              <a:t>Département fédéral de l‘environnement, des transports, de l‘énergie et de la </a:t>
            </a:r>
            <a:r>
              <a:rPr lang="de-CH" sz="600" dirty="0" err="1"/>
              <a:t>communication</a:t>
            </a:r>
            <a:r>
              <a:rPr lang="de-CH" sz="600" dirty="0"/>
              <a:t> </a:t>
            </a:r>
            <a:r>
              <a:rPr lang="de-CH" sz="600" dirty="0" smtClean="0"/>
              <a:t>DETEC</a:t>
            </a:r>
          </a:p>
          <a:p>
            <a:pPr eaLnBrk="0" hangingPunct="0"/>
            <a:endParaRPr lang="de-CH" sz="600" dirty="0" smtClean="0"/>
          </a:p>
          <a:p>
            <a:pPr marL="0" marR="0" indent="0" algn="l" defTabSz="685800" rtl="0" eaLnBrk="0" fontAlgn="base" latinLnBrk="0" hangingPunct="0">
              <a:lnSpc>
                <a:spcPct val="100000"/>
              </a:lnSpc>
              <a:spcBef>
                <a:spcPct val="0"/>
              </a:spcBef>
              <a:spcAft>
                <a:spcPct val="0"/>
              </a:spcAft>
              <a:buClrTx/>
              <a:buSzTx/>
              <a:buFontTx/>
              <a:buNone/>
              <a:tabLst/>
              <a:defRPr/>
            </a:pPr>
            <a:r>
              <a:rPr lang="de-CH" sz="600" b="1" dirty="0" smtClean="0"/>
              <a:t>Office </a:t>
            </a:r>
            <a:r>
              <a:rPr lang="de-CH" sz="600" b="1" dirty="0" err="1" smtClean="0"/>
              <a:t>fédéral</a:t>
            </a:r>
            <a:r>
              <a:rPr lang="de-CH" sz="600" b="1" dirty="0" smtClean="0"/>
              <a:t> des </a:t>
            </a:r>
            <a:r>
              <a:rPr lang="de-CH" sz="600" b="1" dirty="0" err="1" smtClean="0"/>
              <a:t>transports</a:t>
            </a:r>
            <a:r>
              <a:rPr lang="de-CH" sz="600" b="1" dirty="0" smtClean="0"/>
              <a:t> OFT</a:t>
            </a:r>
          </a:p>
          <a:p>
            <a:pPr eaLnBrk="0" hangingPunct="0"/>
            <a:endParaRPr lang="de-CH" sz="600" dirty="0" smtClean="0"/>
          </a:p>
          <a:p>
            <a:pPr eaLnBrk="0" hangingPunct="0"/>
            <a:endParaRPr lang="de-CH" sz="600" dirty="0" smtClean="0"/>
          </a:p>
          <a:p>
            <a:pPr eaLnBrk="0" hangingPunct="0"/>
            <a:endParaRPr lang="de-CH" sz="600" dirty="0"/>
          </a:p>
        </p:txBody>
      </p:sp>
      <p:pic>
        <p:nvPicPr>
          <p:cNvPr id="182280" name="Picture 8" descr="Logo_CMYK_po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7101" y="290513"/>
            <a:ext cx="1997075" cy="381000"/>
          </a:xfrm>
          <a:prstGeom prst="rect">
            <a:avLst/>
          </a:prstGeom>
          <a:noFill/>
          <a:ln w="9525">
            <a:noFill/>
            <a:miter lim="800000"/>
            <a:headEnd/>
            <a:tailEnd/>
          </a:ln>
        </p:spPr>
      </p:pic>
      <p:sp>
        <p:nvSpPr>
          <p:cNvPr id="7" name="Rectangle 6"/>
          <p:cNvSpPr/>
          <p:nvPr userDrawn="1"/>
        </p:nvSpPr>
        <p:spPr>
          <a:xfrm rot="19303788">
            <a:off x="786850" y="2095626"/>
            <a:ext cx="8290381" cy="692497"/>
          </a:xfrm>
          <a:prstGeom prst="rect">
            <a:avLst/>
          </a:prstGeom>
          <a:noFill/>
        </p:spPr>
        <p:txBody>
          <a:bodyPr wrap="square" lIns="68580" tIns="34290" rIns="68580" bIns="34290">
            <a:spAutoFit/>
          </a:bodyPr>
          <a:lstStyle/>
          <a:p>
            <a:pPr algn="ctr"/>
            <a:r>
              <a:rPr lang="fr-FR" sz="405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Document</a:t>
            </a:r>
            <a:r>
              <a:rPr lang="fr-FR" sz="4050" b="1" cap="none" spc="0" baseline="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de travail</a:t>
            </a:r>
            <a:endParaRPr lang="fr-FR" sz="405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65296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3381192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fr-FR" dirty="0" smtClean="0"/>
              <a:t>Ajouter le titre par un clic</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fr-FR" dirty="0" smtClean="0"/>
              <a:t>Ajouter le texte par un clic</a:t>
            </a:r>
            <a:endParaRPr lang="de-DE" dirty="0" smtClean="0"/>
          </a:p>
        </p:txBody>
      </p:sp>
      <p:pic>
        <p:nvPicPr>
          <p:cNvPr id="9" name="Picture 3"/>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15668"/>
            <a:ext cx="7121474"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900" b="1" noProof="0" dirty="0" smtClean="0">
                <a:latin typeface="+mn-lt"/>
                <a:cs typeface="Arial"/>
              </a:rPr>
              <a:t>Office fédéral des transports</a:t>
            </a:r>
            <a:r>
              <a:rPr lang="fr-CH" sz="900" b="1" baseline="0" noProof="0" dirty="0" smtClean="0">
                <a:latin typeface="+mn-lt"/>
                <a:cs typeface="Arial"/>
              </a:rPr>
              <a:t> OFT / Concordat </a:t>
            </a:r>
            <a:r>
              <a:rPr lang="fr-CH" sz="900" b="1" baseline="0" noProof="0" dirty="0" err="1" smtClean="0">
                <a:latin typeface="+mn-lt"/>
                <a:cs typeface="Arial"/>
              </a:rPr>
              <a:t>intercantona</a:t>
            </a:r>
            <a:r>
              <a:rPr lang="fr-CH" sz="900" b="1" baseline="0" noProof="0" dirty="0" err="1" smtClean="0">
                <a:latin typeface="+mn-lt"/>
                <a:cs typeface="+mn-cs"/>
              </a:rPr>
              <a:t>l</a:t>
            </a:r>
            <a:r>
              <a:rPr lang="fr-CH" sz="900" b="1" baseline="0" noProof="0" dirty="0" smtClean="0">
                <a:latin typeface="+mn-lt"/>
                <a:cs typeface="+mn-cs"/>
              </a:rPr>
              <a:t> pour les téléphériques et les téléskis CITT</a:t>
            </a:r>
            <a:endParaRPr lang="fr-CH" sz="900" b="1" noProof="0" dirty="0" smtClean="0"/>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‹Nr.›</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fr-CH" sz="900" noProof="0" dirty="0" smtClean="0"/>
              <a:t>Séminaire du 24</a:t>
            </a:r>
            <a:r>
              <a:rPr lang="fr-CH" sz="900" baseline="0" noProof="0" dirty="0" smtClean="0"/>
              <a:t> mai 2018</a:t>
            </a:r>
            <a:endParaRPr lang="fr-CH" sz="900" noProof="0" dirty="0" smtClean="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8" r:id="rId7"/>
    <p:sldLayoutId id="2147483669" r:id="rId8"/>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bav.admin.ch/bav/fr/home/modes-de-transport/seilbahn.html"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7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4.emf"/></Relationships>
</file>

<file path=ppt/slides/_rels/slide8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2100" dirty="0"/>
              <a:t>Séminaire 2018 OFT/CITT</a:t>
            </a:r>
            <a:r>
              <a:rPr lang="fr-CH" sz="4050" dirty="0"/>
              <a:t/>
            </a:r>
            <a:br>
              <a:rPr lang="fr-CH" sz="4050" dirty="0"/>
            </a:br>
            <a:r>
              <a:rPr lang="fr-CH" sz="4050" dirty="0"/>
              <a:t>Evaluation technique des dossiers par l’autorité</a:t>
            </a:r>
            <a:br>
              <a:rPr lang="fr-CH" sz="4050" dirty="0"/>
            </a:br>
            <a:r>
              <a:rPr lang="fr-CH" sz="2100" dirty="0" err="1"/>
              <a:t>Ittigen</a:t>
            </a:r>
            <a:r>
              <a:rPr lang="fr-CH" sz="2100" dirty="0"/>
              <a:t>, le 24 mai 2018</a:t>
            </a:r>
          </a:p>
        </p:txBody>
      </p:sp>
    </p:spTree>
    <p:extLst>
      <p:ext uri="{BB962C8B-B14F-4D97-AF65-F5344CB8AC3E}">
        <p14:creationId xmlns:p14="http://schemas.microsoft.com/office/powerpoint/2010/main" val="1217391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5/17</a:t>
            </a:r>
            <a:endParaRPr lang="en-US" dirty="0"/>
          </a:p>
        </p:txBody>
      </p:sp>
      <p:sp>
        <p:nvSpPr>
          <p:cNvPr id="3" name="Espace réservé du contenu 2"/>
          <p:cNvSpPr>
            <a:spLocks noGrp="1"/>
          </p:cNvSpPr>
          <p:nvPr>
            <p:ph idx="1"/>
          </p:nvPr>
        </p:nvSpPr>
        <p:spPr/>
        <p:txBody>
          <a:bodyPr/>
          <a:lstStyle/>
          <a:p>
            <a:pPr marL="0" indent="0">
              <a:buNone/>
            </a:pPr>
            <a:r>
              <a:rPr lang="fr-CH" sz="1400" i="1" dirty="0" smtClean="0"/>
              <a:t>Autorisation d’exploiter</a:t>
            </a:r>
          </a:p>
          <a:p>
            <a:pPr marL="0" indent="0">
              <a:buNone/>
            </a:pPr>
            <a:endParaRPr lang="fr-CH" sz="1500" i="1" dirty="0"/>
          </a:p>
          <a:p>
            <a:pPr marL="0" indent="0">
              <a:lnSpc>
                <a:spcPct val="100000"/>
              </a:lnSpc>
              <a:buNone/>
            </a:pPr>
            <a:r>
              <a:rPr lang="fr-CH" sz="1400" i="1" dirty="0"/>
              <a:t>Art 5 CITT </a:t>
            </a:r>
            <a:r>
              <a:rPr lang="fr-CH" sz="1200" i="1" dirty="0"/>
              <a:t>Les cantons n’accordent l’autorisation d’établir ou d’exploiter une installation que si … Si la sécurité de son exploitation est garantie; </a:t>
            </a:r>
            <a:endParaRPr lang="fr-CH" sz="1200" i="1" dirty="0" smtClean="0"/>
          </a:p>
          <a:p>
            <a:pPr marL="0" indent="0">
              <a:lnSpc>
                <a:spcPct val="100000"/>
              </a:lnSpc>
              <a:buNone/>
            </a:pPr>
            <a:endParaRPr lang="fr-CH" sz="1200" i="1" dirty="0"/>
          </a:p>
          <a:p>
            <a:pPr marL="0" indent="0">
              <a:lnSpc>
                <a:spcPct val="100000"/>
              </a:lnSpc>
              <a:buNone/>
            </a:pPr>
            <a:r>
              <a:rPr lang="fr-CH" sz="1400" i="1" dirty="0" smtClean="0"/>
              <a:t>Art</a:t>
            </a:r>
            <a:r>
              <a:rPr lang="fr-CH" sz="1400" i="1" dirty="0"/>
              <a:t>. </a:t>
            </a:r>
            <a:r>
              <a:rPr lang="fr-CH" sz="1400" i="1" dirty="0" smtClean="0"/>
              <a:t>5 </a:t>
            </a:r>
            <a:r>
              <a:rPr lang="fr-CH" sz="1400" i="1" dirty="0"/>
              <a:t>Règlement </a:t>
            </a:r>
            <a:r>
              <a:rPr lang="fr-CH" sz="1400" i="1" dirty="0" smtClean="0"/>
              <a:t>2006 CITT</a:t>
            </a:r>
            <a:endParaRPr lang="fr-CH" sz="1400" i="1" dirty="0"/>
          </a:p>
          <a:p>
            <a:pPr marL="0" indent="0">
              <a:lnSpc>
                <a:spcPct val="100000"/>
              </a:lnSpc>
              <a:buNone/>
            </a:pPr>
            <a:endParaRPr lang="fr-CH" sz="1200" i="1" dirty="0"/>
          </a:p>
          <a:p>
            <a:pPr marL="0" indent="0">
              <a:lnSpc>
                <a:spcPct val="100000"/>
              </a:lnSpc>
              <a:buNone/>
            </a:pPr>
            <a:r>
              <a:rPr lang="fr-CH" sz="1200" i="1" dirty="0" smtClean="0"/>
              <a:t>… délivre </a:t>
            </a:r>
            <a:r>
              <a:rPr lang="fr-CH" sz="1200" i="1" dirty="0"/>
              <a:t>l'autorisation d'exploiter pour autant que </a:t>
            </a:r>
            <a:r>
              <a:rPr lang="fr-CH" sz="1200" i="1" dirty="0" smtClean="0"/>
              <a:t>l'installation soit </a:t>
            </a:r>
            <a:r>
              <a:rPr lang="fr-CH" sz="1200" i="1" dirty="0"/>
              <a:t>déclarée apte à être mise en service et que la preuve de la conclusion des </a:t>
            </a:r>
            <a:r>
              <a:rPr lang="fr-CH" sz="1200" i="1" dirty="0" smtClean="0"/>
              <a:t>assurances nécessaires </a:t>
            </a:r>
            <a:r>
              <a:rPr lang="fr-CH" sz="1200" i="1" dirty="0"/>
              <a:t>soit fournie.</a:t>
            </a:r>
          </a:p>
          <a:p>
            <a:pPr marL="0" indent="0">
              <a:lnSpc>
                <a:spcPct val="100000"/>
              </a:lnSpc>
              <a:buNone/>
            </a:pPr>
            <a:endParaRPr lang="en-US" sz="16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97763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88888" y="2198910"/>
            <a:ext cx="6672620" cy="1315097"/>
          </a:xfrm>
        </p:spPr>
        <p:txBody>
          <a:bodyPr/>
          <a:lstStyle/>
          <a:p>
            <a:r>
              <a:rPr lang="fr-CH" sz="4050" dirty="0" smtClean="0"/>
              <a:t>Divers</a:t>
            </a:r>
            <a:r>
              <a:rPr lang="fr-CH" sz="4050" dirty="0"/>
              <a:t/>
            </a:r>
            <a:br>
              <a:rPr lang="fr-CH" sz="4050" dirty="0"/>
            </a:br>
            <a:endParaRPr lang="fr-CH" sz="2100" dirty="0"/>
          </a:p>
        </p:txBody>
      </p:sp>
      <p:sp>
        <p:nvSpPr>
          <p:cNvPr id="4"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chef de la section technique des installations à câbles, OFT</a:t>
            </a:r>
          </a:p>
        </p:txBody>
      </p:sp>
    </p:spTree>
    <p:extLst>
      <p:ext uri="{BB962C8B-B14F-4D97-AF65-F5344CB8AC3E}">
        <p14:creationId xmlns:p14="http://schemas.microsoft.com/office/powerpoint/2010/main" val="5658635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Divers</a:t>
            </a:r>
            <a:endParaRPr lang="en-US" dirty="0"/>
          </a:p>
        </p:txBody>
      </p:sp>
      <p:sp>
        <p:nvSpPr>
          <p:cNvPr id="95235" name="Rectangle 3"/>
          <p:cNvSpPr>
            <a:spLocks noGrp="1" noChangeArrowheads="1"/>
          </p:cNvSpPr>
          <p:nvPr>
            <p:ph idx="1"/>
          </p:nvPr>
        </p:nvSpPr>
        <p:spPr>
          <a:xfrm>
            <a:off x="768315" y="1621256"/>
            <a:ext cx="7959724" cy="1831807"/>
          </a:xfrm>
        </p:spPr>
        <p:txBody>
          <a:bodyPr/>
          <a:lstStyle/>
          <a:p>
            <a:pPr algn="ctr"/>
            <a:endParaRPr lang="fr-CH" sz="3000" dirty="0"/>
          </a:p>
          <a:p>
            <a:pPr marL="0" indent="0" algn="ctr">
              <a:buNone/>
            </a:pPr>
            <a:r>
              <a:rPr lang="fr-CH" sz="3000" kern="0" dirty="0"/>
              <a:t>Votre avis, vos remarques et vos propositions de </a:t>
            </a:r>
            <a:r>
              <a:rPr lang="fr-CH" sz="3000" kern="0" dirty="0" smtClean="0"/>
              <a:t>thèmes nous intéressent.</a:t>
            </a:r>
            <a:endParaRPr lang="fr-CH" sz="3000" kern="0" dirty="0"/>
          </a:p>
          <a:p>
            <a:pPr algn="ctr"/>
            <a:endParaRPr lang="fr-CH" sz="30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8554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Divers</a:t>
            </a:r>
            <a:endParaRPr lang="en-US" dirty="0"/>
          </a:p>
        </p:txBody>
      </p:sp>
      <p:sp>
        <p:nvSpPr>
          <p:cNvPr id="95235" name="Rectangle 3"/>
          <p:cNvSpPr>
            <a:spLocks noGrp="1" noChangeArrowheads="1"/>
          </p:cNvSpPr>
          <p:nvPr>
            <p:ph idx="1"/>
          </p:nvPr>
        </p:nvSpPr>
        <p:spPr/>
        <p:txBody>
          <a:bodyPr/>
          <a:lstStyle/>
          <a:p>
            <a:pPr marL="0" indent="0">
              <a:buNone/>
            </a:pPr>
            <a:r>
              <a:rPr lang="fr-CH" sz="3000" dirty="0" smtClean="0"/>
              <a:t>Présentations de ce jour disponible sur le site de l’OFT :</a:t>
            </a:r>
          </a:p>
          <a:p>
            <a:pPr marL="0" indent="0">
              <a:buNone/>
            </a:pPr>
            <a:endParaRPr lang="fr-CH" sz="3000" u="sng" dirty="0" smtClean="0">
              <a:solidFill>
                <a:srgbClr val="0033CC"/>
              </a:solidFill>
            </a:endParaRPr>
          </a:p>
          <a:p>
            <a:pPr marL="0" indent="0" algn="ctr">
              <a:buNone/>
            </a:pPr>
            <a:r>
              <a:rPr lang="fr-CH" sz="3000" u="sng" dirty="0">
                <a:solidFill>
                  <a:srgbClr val="0033CC"/>
                </a:solidFill>
                <a:hlinkClick r:id="rId3"/>
              </a:rPr>
              <a:t>https://</a:t>
            </a:r>
            <a:r>
              <a:rPr lang="fr-CH" sz="3000" u="sng" dirty="0" smtClean="0">
                <a:solidFill>
                  <a:srgbClr val="0033CC"/>
                </a:solidFill>
                <a:hlinkClick r:id="rId3"/>
              </a:rPr>
              <a:t>www.bav.admin.ch/bav/fr/home/modes-de-transport/seilbahn.html</a:t>
            </a:r>
            <a:endParaRPr lang="fr-CH" sz="3000" u="sng" dirty="0" smtClean="0">
              <a:solidFill>
                <a:srgbClr val="0033CC"/>
              </a:solidFill>
            </a:endParaRPr>
          </a:p>
          <a:p>
            <a:pPr marL="0" indent="0" algn="ctr">
              <a:buNone/>
            </a:pPr>
            <a:endParaRPr lang="fr-CH" sz="3000" u="sng" dirty="0">
              <a:solidFill>
                <a:srgbClr val="0033CC"/>
              </a:solidFill>
            </a:endParaRPr>
          </a:p>
          <a:p>
            <a:pPr marL="0" indent="0">
              <a:buNone/>
            </a:pPr>
            <a:r>
              <a:rPr lang="fr-CH" sz="3000" dirty="0"/>
              <a:t>a</a:t>
            </a:r>
            <a:r>
              <a:rPr lang="fr-CH" sz="3000" dirty="0" smtClean="0"/>
              <a:t>insi que tous les documents législatifs, les directives OFT, etc.</a:t>
            </a:r>
            <a:endParaRPr lang="fr-CH" sz="3000" dirty="0"/>
          </a:p>
        </p:txBody>
      </p:sp>
    </p:spTree>
    <p:extLst>
      <p:ext uri="{BB962C8B-B14F-4D97-AF65-F5344CB8AC3E}">
        <p14:creationId xmlns:p14="http://schemas.microsoft.com/office/powerpoint/2010/main" val="1241540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Mots de la fin</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fr-CH" sz="1200" kern="0" dirty="0">
              <a:solidFill>
                <a:schemeClr val="tx1"/>
              </a:solidFill>
            </a:endParaRPr>
          </a:p>
        </p:txBody>
      </p:sp>
    </p:spTree>
    <p:extLst>
      <p:ext uri="{BB962C8B-B14F-4D97-AF65-F5344CB8AC3E}">
        <p14:creationId xmlns:p14="http://schemas.microsoft.com/office/powerpoint/2010/main" val="1194439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6/17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1, Section 3 – Exigences essentielles, prescriptions complémentaires, dérogations techniques aux normes techniques</a:t>
            </a:r>
            <a:endParaRPr lang="en-US" sz="1500" i="1" dirty="0"/>
          </a:p>
        </p:txBody>
      </p:sp>
      <p:sp>
        <p:nvSpPr>
          <p:cNvPr id="4" name="Rectangle 3"/>
          <p:cNvSpPr/>
          <p:nvPr/>
        </p:nvSpPr>
        <p:spPr>
          <a:xfrm>
            <a:off x="1688306" y="2247930"/>
            <a:ext cx="6978616" cy="1869743"/>
          </a:xfrm>
          <a:prstGeom prst="rect">
            <a:avLst/>
          </a:prstGeom>
        </p:spPr>
        <p:txBody>
          <a:bodyPr wrap="square">
            <a:spAutoFit/>
          </a:bodyPr>
          <a:lstStyle/>
          <a:p>
            <a:r>
              <a:rPr lang="fr-CH" sz="1350" b="1" dirty="0" smtClean="0">
                <a:latin typeface="TimesNewRoman,Bold"/>
              </a:rPr>
              <a:t>Art. 5 </a:t>
            </a:r>
            <a:r>
              <a:rPr lang="fr-CH" sz="1350" dirty="0" smtClean="0">
                <a:latin typeface="TimesNewRoman"/>
              </a:rPr>
              <a:t>Exigences essentielles</a:t>
            </a:r>
          </a:p>
          <a:p>
            <a:endParaRPr lang="fr-CH" sz="1350" dirty="0" smtClean="0">
              <a:latin typeface="TimesNewRoman"/>
            </a:endParaRPr>
          </a:p>
          <a:p>
            <a:r>
              <a:rPr lang="fr-CH" sz="1350" baseline="30000" dirty="0">
                <a:latin typeface="TimesNewRoman"/>
              </a:rPr>
              <a:t>1 </a:t>
            </a:r>
            <a:r>
              <a:rPr lang="fr-CH" sz="1400" dirty="0" smtClean="0"/>
              <a:t>Les installations à câbles, de même que leur infrastructure, leurs composants de sécurité et leurs sous-systèmes doivent correspondre aux exigences essentielles mentionnées à l’annexe II du règlement UE relatif aux installations à câbles.</a:t>
            </a:r>
            <a:endParaRPr lang="fr-CH" sz="600" dirty="0" smtClean="0">
              <a:latin typeface="TimesNewRoman"/>
            </a:endParaRPr>
          </a:p>
          <a:p>
            <a:endParaRPr lang="fr-CH" sz="600" dirty="0" smtClean="0">
              <a:latin typeface="TimesNewRoman"/>
            </a:endParaRPr>
          </a:p>
          <a:p>
            <a:r>
              <a:rPr lang="fr-CH" sz="1350" baseline="30000" dirty="0">
                <a:latin typeface="TimesNewRoman"/>
              </a:rPr>
              <a:t>2 </a:t>
            </a:r>
            <a:r>
              <a:rPr lang="fr-CH" sz="1350" dirty="0" smtClean="0">
                <a:latin typeface="TimesNewRoman"/>
              </a:rPr>
              <a:t>L’autorité compétente peut approuver les demandes d’approbation des plans ou d’autorisation de construire et d’exploiter sur la base des prescriptions et normes applicables au moment de la réception du dossier complet de la demande.</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760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7/17</a:t>
            </a:r>
            <a:endParaRPr lang="en-US" dirty="0"/>
          </a:p>
        </p:txBody>
      </p:sp>
      <p:sp>
        <p:nvSpPr>
          <p:cNvPr id="3" name="Espace réservé du contenu 2"/>
          <p:cNvSpPr>
            <a:spLocks noGrp="1"/>
          </p:cNvSpPr>
          <p:nvPr>
            <p:ph idx="1"/>
          </p:nvPr>
        </p:nvSpPr>
        <p:spPr>
          <a:xfrm>
            <a:off x="725636" y="885826"/>
            <a:ext cx="7959724" cy="3309937"/>
          </a:xfrm>
        </p:spPr>
        <p:txBody>
          <a:bodyPr/>
          <a:lstStyle/>
          <a:p>
            <a:pPr marL="0" indent="0">
              <a:lnSpc>
                <a:spcPct val="100000"/>
              </a:lnSpc>
              <a:buNone/>
            </a:pPr>
            <a:r>
              <a:rPr lang="fr-CH" sz="1400" i="1" dirty="0"/>
              <a:t>Exigences essentielles, prescriptions complémentaires, dérogations techniques aux normes </a:t>
            </a:r>
            <a:r>
              <a:rPr lang="fr-CH" sz="1400" i="1" dirty="0" smtClean="0"/>
              <a:t>techniques</a:t>
            </a:r>
          </a:p>
          <a:p>
            <a:pPr marL="0" indent="0">
              <a:lnSpc>
                <a:spcPct val="100000"/>
              </a:lnSpc>
              <a:buNone/>
            </a:pPr>
            <a:endParaRPr lang="fr-CH" sz="1200" i="1" dirty="0" smtClean="0"/>
          </a:p>
          <a:p>
            <a:pPr marL="0" indent="0">
              <a:lnSpc>
                <a:spcPct val="100000"/>
              </a:lnSpc>
              <a:buNone/>
            </a:pPr>
            <a:r>
              <a:rPr lang="fr-CH" sz="1400" i="1" dirty="0" smtClean="0"/>
              <a:t>Art 2 UE   </a:t>
            </a:r>
          </a:p>
          <a:p>
            <a:pPr marL="0" indent="0">
              <a:lnSpc>
                <a:spcPct val="100000"/>
              </a:lnSpc>
              <a:buNone/>
            </a:pPr>
            <a:r>
              <a:rPr lang="fr-CH" sz="1200" i="1" dirty="0" smtClean="0"/>
              <a:t>Le règlement UE ne </a:t>
            </a:r>
            <a:r>
              <a:rPr lang="fr-CH" sz="1200" i="1" dirty="0"/>
              <a:t>s'applique pas:</a:t>
            </a:r>
          </a:p>
          <a:p>
            <a:pPr marL="0" indent="0">
              <a:lnSpc>
                <a:spcPct val="100000"/>
              </a:lnSpc>
              <a:buNone/>
            </a:pPr>
            <a:endParaRPr lang="fr-CH" sz="1200" i="1" dirty="0" smtClean="0"/>
          </a:p>
          <a:p>
            <a:pPr marL="0" indent="0">
              <a:lnSpc>
                <a:spcPct val="100000"/>
              </a:lnSpc>
              <a:buNone/>
            </a:pPr>
            <a:r>
              <a:rPr lang="fr-CH" sz="1200" i="1" dirty="0" smtClean="0"/>
              <a:t>c) aux </a:t>
            </a:r>
            <a:r>
              <a:rPr lang="fr-CH" sz="1200" i="1" dirty="0"/>
              <a:t>installations utilisées à des fins </a:t>
            </a:r>
            <a:r>
              <a:rPr lang="fr-CH" sz="1200" i="1" dirty="0" smtClean="0"/>
              <a:t>agricoles …;</a:t>
            </a:r>
            <a:endParaRPr lang="fr-CH" sz="1200" i="1" dirty="0"/>
          </a:p>
          <a:p>
            <a:pPr marL="0" indent="0">
              <a:lnSpc>
                <a:spcPct val="100000"/>
              </a:lnSpc>
              <a:buNone/>
            </a:pPr>
            <a:r>
              <a:rPr lang="fr-CH" sz="1200" i="1" dirty="0" smtClean="0"/>
              <a:t>d) aux </a:t>
            </a:r>
            <a:r>
              <a:rPr lang="fr-CH" sz="1200" i="1" dirty="0"/>
              <a:t>installations à câbles utilisées pour le service des refuges de montagne uniquement destinées au transport de biens et de personnes spécifiquement désignées;</a:t>
            </a:r>
          </a:p>
          <a:p>
            <a:pPr marL="0" indent="0">
              <a:lnSpc>
                <a:spcPct val="100000"/>
              </a:lnSpc>
              <a:buNone/>
            </a:pPr>
            <a:r>
              <a:rPr lang="fr-CH" sz="1200" i="1" dirty="0" smtClean="0"/>
              <a:t>f) aux </a:t>
            </a:r>
            <a:r>
              <a:rPr lang="fr-CH" sz="1200" i="1" dirty="0"/>
              <a:t>installations minières ou autres installations industrielles implantées et utilisées à des fins industrielles</a:t>
            </a:r>
            <a:r>
              <a:rPr lang="fr-CH" sz="1200" i="1" dirty="0" smtClean="0"/>
              <a:t>;</a:t>
            </a:r>
          </a:p>
          <a:p>
            <a:pPr marL="0" indent="0">
              <a:lnSpc>
                <a:spcPct val="100000"/>
              </a:lnSpc>
              <a:buNone/>
            </a:pPr>
            <a:endParaRPr lang="fr-CH" sz="1200" i="1" dirty="0"/>
          </a:p>
          <a:p>
            <a:pPr marL="0" indent="0">
              <a:lnSpc>
                <a:spcPct val="100000"/>
              </a:lnSpc>
              <a:buNone/>
            </a:pPr>
            <a:r>
              <a:rPr lang="fr-CH" sz="1400" i="1" dirty="0" smtClean="0"/>
              <a:t>Art 1 CITT</a:t>
            </a:r>
          </a:p>
          <a:p>
            <a:pPr marL="0" indent="0">
              <a:lnSpc>
                <a:spcPct val="100000"/>
              </a:lnSpc>
              <a:buNone/>
            </a:pPr>
            <a:r>
              <a:rPr lang="fr-CH" sz="1200" i="1" dirty="0"/>
              <a:t>Les cantons concordataires conviennent</a:t>
            </a:r>
            <a:r>
              <a:rPr lang="fr-CH" sz="1200" i="1" dirty="0" smtClean="0"/>
              <a:t>: … D’établir </a:t>
            </a:r>
            <a:r>
              <a:rPr lang="fr-CH" sz="1200" i="1" dirty="0"/>
              <a:t>des prescriptions uniformes donnant une base </a:t>
            </a:r>
            <a:r>
              <a:rPr lang="fr-CH" sz="1200" i="1" dirty="0" smtClean="0"/>
              <a:t>aussi sûre </a:t>
            </a:r>
            <a:r>
              <a:rPr lang="fr-CH" sz="1200" i="1" dirty="0"/>
              <a:t>que possible à l’exploitation des installations visées par </a:t>
            </a:r>
            <a:r>
              <a:rPr lang="fr-CH" sz="1200" i="1" dirty="0" smtClean="0"/>
              <a:t>le concordat</a:t>
            </a:r>
            <a:r>
              <a:rPr lang="fr-CH" sz="1200" i="1" dirty="0"/>
              <a:t>, sans augmenter par trop les frais d’établissement </a:t>
            </a:r>
            <a:r>
              <a:rPr lang="fr-CH" sz="1200" i="1" dirty="0" smtClean="0"/>
              <a:t>et d’exploitation</a:t>
            </a:r>
            <a:r>
              <a:rPr lang="fr-CH" sz="1200" i="1" dirty="0"/>
              <a:t>;</a:t>
            </a: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704370" y="3024955"/>
            <a:ext cx="7993063" cy="87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spTree>
    <p:extLst>
      <p:ext uri="{BB962C8B-B14F-4D97-AF65-F5344CB8AC3E}">
        <p14:creationId xmlns:p14="http://schemas.microsoft.com/office/powerpoint/2010/main" val="4271949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8/17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a:t>
            </a:r>
            <a:r>
              <a:rPr lang="fr-CH" sz="1500" i="1" dirty="0" smtClean="0"/>
              <a:t>2, </a:t>
            </a:r>
            <a:r>
              <a:rPr lang="fr-CH" sz="1500" i="1" dirty="0"/>
              <a:t>Section </a:t>
            </a:r>
            <a:r>
              <a:rPr lang="fr-CH" sz="1500" i="1" dirty="0" smtClean="0"/>
              <a:t>1 </a:t>
            </a:r>
            <a:r>
              <a:rPr lang="fr-CH" sz="1500" i="1" dirty="0"/>
              <a:t>– Procédure d’approbation des plans</a:t>
            </a:r>
            <a:endParaRPr lang="en-US" sz="1500" i="1" dirty="0"/>
          </a:p>
        </p:txBody>
      </p:sp>
      <p:sp>
        <p:nvSpPr>
          <p:cNvPr id="4" name="Rectangle 3"/>
          <p:cNvSpPr/>
          <p:nvPr/>
        </p:nvSpPr>
        <p:spPr>
          <a:xfrm>
            <a:off x="1688306" y="2247930"/>
            <a:ext cx="6978616" cy="2215991"/>
          </a:xfrm>
          <a:prstGeom prst="rect">
            <a:avLst/>
          </a:prstGeom>
        </p:spPr>
        <p:txBody>
          <a:bodyPr wrap="square">
            <a:spAutoFit/>
          </a:bodyPr>
          <a:lstStyle/>
          <a:p>
            <a:r>
              <a:rPr lang="fr-CH" sz="1350" b="1" dirty="0" smtClean="0">
                <a:latin typeface="TimesNewRoman,Bold"/>
              </a:rPr>
              <a:t>Art. 11 </a:t>
            </a:r>
            <a:r>
              <a:rPr lang="fr-CH" sz="1350" dirty="0" smtClean="0">
                <a:latin typeface="TimesNewRoman"/>
              </a:rPr>
              <a:t>Demande</a:t>
            </a:r>
          </a:p>
          <a:p>
            <a:endParaRPr lang="fr-CH" sz="1350" dirty="0" smtClean="0">
              <a:latin typeface="TimesNewRoman"/>
            </a:endParaRPr>
          </a:p>
          <a:p>
            <a:r>
              <a:rPr lang="fr-CH" sz="1350" baseline="30000" dirty="0">
                <a:latin typeface="TimesNewRoman"/>
              </a:rPr>
              <a:t>1 </a:t>
            </a:r>
            <a:r>
              <a:rPr lang="fr-CH" sz="1350" dirty="0" smtClean="0">
                <a:latin typeface="TimesNewRoman"/>
              </a:rPr>
              <a:t>En même temps que la demande d’approbation des plans, il y a lieu de soumettre à l’Office fédéral des transports (OFT):</a:t>
            </a:r>
          </a:p>
          <a:p>
            <a:r>
              <a:rPr lang="fr-CH" sz="1350" dirty="0" smtClean="0">
                <a:latin typeface="TimesNewRoman"/>
              </a:rPr>
              <a:t>a. s’agissant de la sécurité, les documents prévus par l’annexe 1; …</a:t>
            </a:r>
          </a:p>
          <a:p>
            <a:r>
              <a:rPr lang="fr-CH" sz="1400" dirty="0" smtClean="0"/>
              <a:t>	</a:t>
            </a:r>
          </a:p>
          <a:p>
            <a:r>
              <a:rPr lang="fr-CH" sz="1350" baseline="30000" dirty="0" smtClean="0">
                <a:latin typeface="TimesNewRoman"/>
              </a:rPr>
              <a:t>2 </a:t>
            </a:r>
            <a:r>
              <a:rPr lang="fr-CH" sz="1350" dirty="0">
                <a:latin typeface="TimesNewRoman"/>
              </a:rPr>
              <a:t>Les </a:t>
            </a:r>
            <a:r>
              <a:rPr lang="fr-CH" sz="1400" dirty="0" smtClean="0"/>
              <a:t>documents mentionnés à l’al. 1 doivent permettre à l’OFT de juger si les prescriptions sont respectées et si les conditions de l’autorisation ou de la concession sont remplies. Ils doivent indiquer les éventuelles dérogations aux normes techniques.</a:t>
            </a:r>
          </a:p>
          <a:p>
            <a:endParaRPr lang="fr-CH" sz="1400" dirty="0" smtClean="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0358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9/17</a:t>
            </a:r>
            <a:endParaRPr lang="en-US" dirty="0"/>
          </a:p>
        </p:txBody>
      </p:sp>
      <p:sp>
        <p:nvSpPr>
          <p:cNvPr id="3" name="Espace réservé du contenu 2"/>
          <p:cNvSpPr>
            <a:spLocks noGrp="1"/>
          </p:cNvSpPr>
          <p:nvPr>
            <p:ph idx="1"/>
          </p:nvPr>
        </p:nvSpPr>
        <p:spPr>
          <a:xfrm>
            <a:off x="763588" y="849262"/>
            <a:ext cx="4775975" cy="3309937"/>
          </a:xfrm>
        </p:spPr>
        <p:txBody>
          <a:bodyPr/>
          <a:lstStyle/>
          <a:p>
            <a:pPr marL="0" indent="0">
              <a:lnSpc>
                <a:spcPct val="100000"/>
              </a:lnSpc>
              <a:buNone/>
            </a:pPr>
            <a:r>
              <a:rPr lang="fr-CH" sz="1400" i="1" dirty="0" smtClean="0"/>
              <a:t>Demande : </a:t>
            </a:r>
          </a:p>
          <a:p>
            <a:pPr marL="0" indent="0">
              <a:lnSpc>
                <a:spcPct val="100000"/>
              </a:lnSpc>
              <a:buNone/>
            </a:pPr>
            <a:endParaRPr lang="fr-CH" sz="1400" i="1" dirty="0"/>
          </a:p>
          <a:p>
            <a:pPr marL="0" indent="0">
              <a:lnSpc>
                <a:spcPct val="100000"/>
              </a:lnSpc>
              <a:buNone/>
            </a:pPr>
            <a:endParaRPr lang="fr-CH" sz="1400" i="1" dirty="0" smtClean="0"/>
          </a:p>
          <a:p>
            <a:pPr marL="0" indent="0">
              <a:lnSpc>
                <a:spcPct val="100000"/>
              </a:lnSpc>
              <a:buNone/>
            </a:pPr>
            <a:r>
              <a:rPr lang="fr-CH" sz="1400" i="1" dirty="0" smtClean="0"/>
              <a:t>Art</a:t>
            </a:r>
            <a:r>
              <a:rPr lang="fr-CH" sz="1400" i="1" dirty="0"/>
              <a:t>. 4 </a:t>
            </a:r>
            <a:r>
              <a:rPr lang="fr-CH" sz="1400" i="1" dirty="0" smtClean="0"/>
              <a:t>Règlement 2006 CITT</a:t>
            </a:r>
          </a:p>
          <a:p>
            <a:pPr marL="0" indent="0">
              <a:lnSpc>
                <a:spcPct val="100000"/>
              </a:lnSpc>
              <a:buNone/>
            </a:pPr>
            <a:endParaRPr lang="fr-CH" sz="1400" i="1" dirty="0"/>
          </a:p>
          <a:p>
            <a:pPr marL="0" indent="0">
              <a:lnSpc>
                <a:spcPct val="100000"/>
              </a:lnSpc>
              <a:buNone/>
            </a:pPr>
            <a:r>
              <a:rPr lang="fr-CH" sz="1200" i="1" dirty="0" smtClean="0"/>
              <a:t>a</a:t>
            </a:r>
            <a:r>
              <a:rPr lang="fr-CH" sz="1200" i="1" dirty="0"/>
              <a:t>) pour de nouvelles installations: documents selon Ordonnance fédérale (OICa</a:t>
            </a:r>
            <a:r>
              <a:rPr lang="fr-CH" sz="1200" i="1" dirty="0" smtClean="0"/>
              <a:t>), annexe </a:t>
            </a:r>
            <a:r>
              <a:rPr lang="fr-CH" sz="1200" i="1" dirty="0"/>
              <a:t>1</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8299" y="98247"/>
            <a:ext cx="2970213" cy="445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523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10/17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2, Section 1 – Procédure d’approbation des plans</a:t>
            </a:r>
            <a:endParaRPr lang="en-US" sz="1500" i="1" dirty="0"/>
          </a:p>
        </p:txBody>
      </p:sp>
      <p:sp>
        <p:nvSpPr>
          <p:cNvPr id="4" name="Rectangle 3"/>
          <p:cNvSpPr/>
          <p:nvPr/>
        </p:nvSpPr>
        <p:spPr>
          <a:xfrm>
            <a:off x="1709737" y="1869672"/>
            <a:ext cx="7013575" cy="2169825"/>
          </a:xfrm>
          <a:prstGeom prst="rect">
            <a:avLst/>
          </a:prstGeom>
        </p:spPr>
        <p:txBody>
          <a:bodyPr wrap="square">
            <a:spAutoFit/>
          </a:bodyPr>
          <a:lstStyle/>
          <a:p>
            <a:r>
              <a:rPr lang="fr-FR" sz="1350" b="1" dirty="0">
                <a:latin typeface="TimesNewRoman,Bold"/>
              </a:rPr>
              <a:t>Art. 15 </a:t>
            </a:r>
            <a:r>
              <a:rPr lang="fr-FR" sz="1350" dirty="0">
                <a:latin typeface="TimesNewRoman"/>
              </a:rPr>
              <a:t>Délais de traitement</a:t>
            </a:r>
          </a:p>
          <a:p>
            <a:endParaRPr lang="fr-FR" sz="1350" dirty="0">
              <a:latin typeface="TimesNewRoman"/>
            </a:endParaRPr>
          </a:p>
          <a:p>
            <a:r>
              <a:rPr lang="fr-FR" sz="1350" baseline="30000" dirty="0">
                <a:latin typeface="TimesNewRoman"/>
              </a:rPr>
              <a:t>1 </a:t>
            </a:r>
            <a:r>
              <a:rPr lang="fr-FR" sz="1350" dirty="0">
                <a:latin typeface="TimesNewRoman"/>
              </a:rPr>
              <a:t>En règle générale, l’OFT traite la demande d’approbation des plans et la demande de concession dans les délais suivants:</a:t>
            </a:r>
          </a:p>
          <a:p>
            <a:r>
              <a:rPr lang="fr-FR" sz="1350" dirty="0">
                <a:latin typeface="TimesNewRoman"/>
              </a:rPr>
              <a:t>a. 9 mois pour la procédure d’approbation des plans ordinaire;</a:t>
            </a:r>
          </a:p>
          <a:p>
            <a:r>
              <a:rPr lang="fr-FR" sz="1350" dirty="0">
                <a:latin typeface="TimesNewRoman"/>
              </a:rPr>
              <a:t>b. 18 mois lorsque des expropriations sont nécessaires;</a:t>
            </a:r>
          </a:p>
          <a:p>
            <a:r>
              <a:rPr lang="fr-FR" sz="1350" dirty="0">
                <a:latin typeface="TimesNewRoman"/>
              </a:rPr>
              <a:t>c. 3 mois pour la procédure simplifiée.</a:t>
            </a:r>
          </a:p>
          <a:p>
            <a:endParaRPr lang="fr-FR" sz="1350" dirty="0">
              <a:latin typeface="TimesNewRoman"/>
            </a:endParaRPr>
          </a:p>
          <a:p>
            <a:r>
              <a:rPr lang="fr-FR" sz="1350" b="1" baseline="30000" dirty="0">
                <a:solidFill>
                  <a:srgbClr val="FF0000"/>
                </a:solidFill>
                <a:latin typeface="TimesNewRoman"/>
              </a:rPr>
              <a:t>2 </a:t>
            </a:r>
            <a:r>
              <a:rPr lang="fr-FR" sz="1350" b="1" dirty="0">
                <a:solidFill>
                  <a:srgbClr val="FF0000"/>
                </a:solidFill>
                <a:latin typeface="TimesNewRoman"/>
              </a:rPr>
              <a:t>Le délai de traitement commence dès que l’OFT a obtenu les documents complets à l’appui de la demande.</a:t>
            </a:r>
            <a:endParaRPr lang="en-US" sz="1350" b="1" dirty="0">
              <a:solidFill>
                <a:srgbClr val="FF0000"/>
              </a:solidFill>
            </a:endParaRP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2583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11/17</a:t>
            </a:r>
            <a:endParaRPr lang="en-US" dirty="0"/>
          </a:p>
        </p:txBody>
      </p:sp>
      <p:sp>
        <p:nvSpPr>
          <p:cNvPr id="3" name="Espace réservé du contenu 2"/>
          <p:cNvSpPr>
            <a:spLocks noGrp="1"/>
          </p:cNvSpPr>
          <p:nvPr>
            <p:ph idx="1"/>
          </p:nvPr>
        </p:nvSpPr>
        <p:spPr>
          <a:xfrm>
            <a:off x="763588" y="1051289"/>
            <a:ext cx="7959724" cy="3309937"/>
          </a:xfrm>
        </p:spPr>
        <p:txBody>
          <a:bodyPr/>
          <a:lstStyle/>
          <a:p>
            <a:pPr marL="0" indent="0">
              <a:lnSpc>
                <a:spcPct val="100000"/>
              </a:lnSpc>
              <a:buNone/>
            </a:pPr>
            <a:r>
              <a:rPr lang="fr-CH" sz="1400" i="1" dirty="0"/>
              <a:t>d</a:t>
            </a:r>
            <a:r>
              <a:rPr lang="fr-CH" sz="1400" i="1" dirty="0" smtClean="0"/>
              <a:t>élais … par canton</a:t>
            </a:r>
          </a:p>
          <a:p>
            <a:pPr marL="0" indent="0">
              <a:lnSpc>
                <a:spcPct val="100000"/>
              </a:lnSpc>
              <a:buNone/>
            </a:pPr>
            <a:r>
              <a:rPr lang="en-US" sz="1400" i="1" dirty="0" err="1"/>
              <a:t>o</a:t>
            </a:r>
            <a:r>
              <a:rPr lang="en-US" sz="1400" i="1" dirty="0" err="1" smtClean="0"/>
              <a:t>rdre</a:t>
            </a:r>
            <a:r>
              <a:rPr lang="en-US" sz="1400" i="1" dirty="0" smtClean="0"/>
              <a:t> de grandeur 3 </a:t>
            </a:r>
            <a:r>
              <a:rPr lang="en-US" sz="1400" i="1" dirty="0" err="1" smtClean="0"/>
              <a:t>mois</a:t>
            </a:r>
            <a:r>
              <a:rPr lang="en-US" sz="1400" i="1" dirty="0" smtClean="0"/>
              <a:t> …</a:t>
            </a:r>
          </a:p>
          <a:p>
            <a:pPr marL="0" indent="0">
              <a:lnSpc>
                <a:spcPct val="100000"/>
              </a:lnSpc>
              <a:buNone/>
            </a:pPr>
            <a:endParaRPr lang="en-US" sz="1400" i="1" dirty="0" smtClean="0"/>
          </a:p>
          <a:p>
            <a:pPr marL="0" indent="0">
              <a:lnSpc>
                <a:spcPct val="100000"/>
              </a:lnSpc>
              <a:buNone/>
            </a:pPr>
            <a:r>
              <a:rPr lang="en-US" sz="1400" i="1" dirty="0"/>
              <a:t>i</a:t>
            </a:r>
            <a:r>
              <a:rPr lang="en-US" sz="1400" i="1" dirty="0" smtClean="0"/>
              <a:t>nstallations simples </a:t>
            </a:r>
          </a:p>
          <a:p>
            <a:pPr marL="0" indent="0">
              <a:lnSpc>
                <a:spcPct val="100000"/>
              </a:lnSpc>
              <a:buNone/>
            </a:pPr>
            <a:r>
              <a:rPr lang="en-US" sz="1400" i="1" dirty="0" err="1" smtClean="0"/>
              <a:t>mais</a:t>
            </a:r>
            <a:r>
              <a:rPr lang="en-US" sz="1400" i="1" dirty="0" smtClean="0"/>
              <a:t> </a:t>
            </a:r>
            <a:r>
              <a:rPr lang="en-US" sz="1400" i="1" dirty="0" err="1" smtClean="0"/>
              <a:t>diversifiées</a:t>
            </a:r>
            <a:r>
              <a:rPr lang="en-US" sz="1400" i="1" dirty="0" smtClean="0"/>
              <a:t> </a:t>
            </a:r>
          </a:p>
          <a:p>
            <a:pPr marL="0" indent="0">
              <a:lnSpc>
                <a:spcPct val="100000"/>
              </a:lnSpc>
              <a:buNone/>
            </a:pPr>
            <a:endParaRPr lang="en-US" sz="1400" i="1" dirty="0" smtClean="0"/>
          </a:p>
          <a:p>
            <a:pPr marL="0" indent="0">
              <a:lnSpc>
                <a:spcPct val="100000"/>
              </a:lnSpc>
              <a:buNone/>
            </a:pPr>
            <a:r>
              <a:rPr lang="en-US" sz="1400" i="1" dirty="0" err="1"/>
              <a:t>t</a:t>
            </a:r>
            <a:r>
              <a:rPr lang="en-US" sz="1400" i="1" dirty="0" err="1" smtClean="0"/>
              <a:t>hématiques</a:t>
            </a:r>
            <a:r>
              <a:rPr lang="en-US" sz="1400" i="1" dirty="0" smtClean="0"/>
              <a:t> </a:t>
            </a:r>
            <a:r>
              <a:rPr lang="en-US" sz="1400" i="1" dirty="0" err="1" smtClean="0"/>
              <a:t>parfois</a:t>
            </a:r>
            <a:r>
              <a:rPr lang="en-US" sz="1400" i="1" dirty="0" smtClean="0"/>
              <a:t> </a:t>
            </a:r>
            <a:r>
              <a:rPr lang="en-US" sz="1400" i="1" dirty="0" err="1" smtClean="0"/>
              <a:t>superflues</a:t>
            </a:r>
            <a:endParaRPr lang="en-US" sz="1400" i="1" dirty="0" smtClean="0"/>
          </a:p>
          <a:p>
            <a:pPr marL="0" indent="0">
              <a:lnSpc>
                <a:spcPct val="100000"/>
              </a:lnSpc>
              <a:buNone/>
            </a:pPr>
            <a:r>
              <a:rPr lang="en-US" sz="1400" i="1" dirty="0" smtClean="0"/>
              <a:t>(</a:t>
            </a:r>
            <a:r>
              <a:rPr lang="en-US" sz="1400" i="1" dirty="0" err="1" smtClean="0"/>
              <a:t>incendie</a:t>
            </a:r>
            <a:r>
              <a:rPr lang="en-US" sz="1400" i="1" dirty="0" smtClean="0"/>
              <a:t>, </a:t>
            </a:r>
            <a:r>
              <a:rPr lang="en-US" sz="1400" i="1" dirty="0" err="1" smtClean="0"/>
              <a:t>sauvetage</a:t>
            </a:r>
            <a:r>
              <a:rPr lang="en-US" sz="1400" i="1" dirty="0" smtClean="0"/>
              <a:t>)  </a:t>
            </a:r>
            <a:endParaRPr lang="fr-CH" sz="14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7324" y="321766"/>
            <a:ext cx="3141365" cy="20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Résultat de recherche d'images pour &quot;sun kid&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324" y="2474179"/>
            <a:ext cx="3099867" cy="205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6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12/17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2, Section 1 – Procédure d’approbation des plans</a:t>
            </a:r>
            <a:endParaRPr lang="en-US" sz="1500" i="1" dirty="0"/>
          </a:p>
        </p:txBody>
      </p:sp>
      <p:sp>
        <p:nvSpPr>
          <p:cNvPr id="4" name="Rectangle 3"/>
          <p:cNvSpPr/>
          <p:nvPr/>
        </p:nvSpPr>
        <p:spPr>
          <a:xfrm>
            <a:off x="1709737" y="1916906"/>
            <a:ext cx="7013575" cy="1338828"/>
          </a:xfrm>
          <a:prstGeom prst="rect">
            <a:avLst/>
          </a:prstGeom>
        </p:spPr>
        <p:txBody>
          <a:bodyPr wrap="square">
            <a:spAutoFit/>
          </a:bodyPr>
          <a:lstStyle/>
          <a:p>
            <a:r>
              <a:rPr lang="fr-CH" sz="1350" b="1" dirty="0" smtClean="0"/>
              <a:t>Art. 16 </a:t>
            </a:r>
            <a:r>
              <a:rPr lang="fr-CH" sz="1350" dirty="0" smtClean="0"/>
              <a:t>Evaluation des documents par l’OFT</a:t>
            </a:r>
          </a:p>
          <a:p>
            <a:endParaRPr lang="fr-CH" sz="1350" dirty="0" smtClean="0"/>
          </a:p>
          <a:p>
            <a:r>
              <a:rPr lang="fr-CH" sz="1350" dirty="0" smtClean="0"/>
              <a:t>Dans le cadre de la procédure d’approbation des plans, l’OFT évalue de la manière suivante les documents présentés :</a:t>
            </a:r>
          </a:p>
          <a:p>
            <a:r>
              <a:rPr lang="fr-CH" sz="1350" dirty="0" smtClean="0"/>
              <a:t>a. pour examiner la sécurité, il procède aux contrôles prévus par l’annexe 2.</a:t>
            </a:r>
          </a:p>
          <a:p>
            <a:r>
              <a:rPr lang="fr-CH" sz="1350" dirty="0" smtClean="0"/>
              <a:t>b. il vérifie si les autres prescriptions sont respectées.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57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13/17</a:t>
            </a:r>
            <a:endParaRPr lang="en-US" dirty="0"/>
          </a:p>
        </p:txBody>
      </p:sp>
      <p:sp>
        <p:nvSpPr>
          <p:cNvPr id="3" name="Espace réservé du contenu 2"/>
          <p:cNvSpPr>
            <a:spLocks noGrp="1"/>
          </p:cNvSpPr>
          <p:nvPr>
            <p:ph idx="1"/>
          </p:nvPr>
        </p:nvSpPr>
        <p:spPr/>
        <p:txBody>
          <a:bodyPr/>
          <a:lstStyle/>
          <a:p>
            <a:pPr marL="0" indent="0">
              <a:buNone/>
            </a:pPr>
            <a:r>
              <a:rPr lang="fr-CH" sz="1500" i="1" dirty="0" smtClean="0"/>
              <a:t>Art. 16 Précisions et compléments CITT</a:t>
            </a:r>
          </a:p>
          <a:p>
            <a:pPr marL="0" indent="0">
              <a:buNone/>
            </a:pPr>
            <a:endParaRPr lang="fr-CH" sz="1500" i="1" dirty="0" smtClean="0"/>
          </a:p>
          <a:p>
            <a:pPr marL="0" indent="0">
              <a:buNone/>
            </a:pPr>
            <a:r>
              <a:rPr lang="fr-CH" sz="1500" i="1" dirty="0" smtClean="0"/>
              <a:t>Fera l’objet de la 2ème partie</a:t>
            </a:r>
            <a:endParaRPr lang="fr-CH"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66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14/17</a:t>
            </a:r>
            <a:endParaRPr lang="en-US" dirty="0"/>
          </a:p>
        </p:txBody>
      </p:sp>
      <p:sp>
        <p:nvSpPr>
          <p:cNvPr id="3" name="Espace réservé du contenu 2"/>
          <p:cNvSpPr>
            <a:spLocks noGrp="1"/>
          </p:cNvSpPr>
          <p:nvPr>
            <p:ph idx="1"/>
          </p:nvPr>
        </p:nvSpPr>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r>
              <a:rPr lang="fr-CH" sz="1500" i="1" dirty="0"/>
              <a:t>Chap. </a:t>
            </a:r>
            <a:r>
              <a:rPr lang="fr-CH" sz="1500" i="1" dirty="0" smtClean="0"/>
              <a:t>3, </a:t>
            </a:r>
            <a:r>
              <a:rPr lang="fr-CH" sz="1500" i="1" dirty="0"/>
              <a:t>Section 1 – </a:t>
            </a:r>
            <a:r>
              <a:rPr lang="fr-CH" sz="1500" i="1" dirty="0" smtClean="0"/>
              <a:t>Autorisation d’exploiter</a:t>
            </a:r>
            <a:endParaRPr lang="en-US" sz="1500" i="1" dirty="0"/>
          </a:p>
        </p:txBody>
      </p:sp>
      <p:sp>
        <p:nvSpPr>
          <p:cNvPr id="4" name="Rectangle 3"/>
          <p:cNvSpPr/>
          <p:nvPr/>
        </p:nvSpPr>
        <p:spPr>
          <a:xfrm>
            <a:off x="1709737" y="1916906"/>
            <a:ext cx="7013575" cy="2454518"/>
          </a:xfrm>
          <a:prstGeom prst="rect">
            <a:avLst/>
          </a:prstGeom>
        </p:spPr>
        <p:txBody>
          <a:bodyPr wrap="square">
            <a:spAutoFit/>
          </a:bodyPr>
          <a:lstStyle/>
          <a:p>
            <a:r>
              <a:rPr lang="fr-CH" sz="1400" b="1" dirty="0" smtClean="0"/>
              <a:t>Art</a:t>
            </a:r>
            <a:r>
              <a:rPr lang="fr-CH" sz="1400" b="1" dirty="0"/>
              <a:t>. </a:t>
            </a:r>
            <a:r>
              <a:rPr lang="fr-CH" sz="1400" b="1" dirty="0" smtClean="0"/>
              <a:t>33</a:t>
            </a:r>
            <a:r>
              <a:rPr lang="fr-CH" sz="1400" dirty="0"/>
              <a:t> </a:t>
            </a:r>
            <a:r>
              <a:rPr lang="fr-CH" sz="1400" dirty="0" smtClean="0"/>
              <a:t>Contrôle </a:t>
            </a:r>
            <a:r>
              <a:rPr lang="fr-CH" sz="1400" dirty="0"/>
              <a:t>par l’autorité qui délivre l’autorisation</a:t>
            </a:r>
            <a:endParaRPr lang="en-US" sz="1400" dirty="0"/>
          </a:p>
          <a:p>
            <a:endParaRPr lang="fr-FR" sz="1350" dirty="0"/>
          </a:p>
          <a:p>
            <a:r>
              <a:rPr lang="fr-CH" sz="1400" baseline="30000" dirty="0"/>
              <a:t>1 </a:t>
            </a:r>
            <a:r>
              <a:rPr lang="fr-CH" sz="1400" dirty="0"/>
              <a:t>L’autorité qui délivre l’autorisation contrôle si tous les documents nécessaires pour le dossier de sécurité ont été présentés</a:t>
            </a:r>
            <a:r>
              <a:rPr lang="fr-CH" sz="1400" dirty="0" smtClean="0"/>
              <a:t>.</a:t>
            </a:r>
          </a:p>
          <a:p>
            <a:endParaRPr lang="en-US" sz="1400" dirty="0"/>
          </a:p>
          <a:p>
            <a:r>
              <a:rPr lang="fr-CH" sz="1400" baseline="30000" dirty="0"/>
              <a:t>2 </a:t>
            </a:r>
            <a:r>
              <a:rPr lang="fr-CH" sz="1400" dirty="0"/>
              <a:t>Elle contrôle par sondage en fonction des risques:</a:t>
            </a:r>
            <a:endParaRPr lang="en-US" sz="1400" dirty="0"/>
          </a:p>
          <a:p>
            <a:r>
              <a:rPr lang="fr-CH" sz="1400" dirty="0" smtClean="0"/>
              <a:t>a. les </a:t>
            </a:r>
            <a:r>
              <a:rPr lang="fr-CH" sz="1400" dirty="0"/>
              <a:t>rapports d’experts</a:t>
            </a:r>
            <a:r>
              <a:rPr lang="fr-CH" sz="1400" dirty="0" smtClean="0"/>
              <a:t>;</a:t>
            </a:r>
          </a:p>
          <a:p>
            <a:r>
              <a:rPr lang="fr-CH" sz="1400" dirty="0" smtClean="0"/>
              <a:t>b. si </a:t>
            </a:r>
            <a:r>
              <a:rPr lang="fr-CH" sz="1400" dirty="0"/>
              <a:t>les éléments de construction importants pour la sécurité et les sous-systèmes sont utilisés conformément à leur destination;</a:t>
            </a:r>
            <a:endParaRPr lang="en-US" sz="1400" dirty="0"/>
          </a:p>
          <a:p>
            <a:r>
              <a:rPr lang="fr-CH" sz="1400" dirty="0" smtClean="0"/>
              <a:t>c. si </a:t>
            </a:r>
            <a:r>
              <a:rPr lang="fr-CH" sz="1400" dirty="0"/>
              <a:t>l’installation, telle qu’elle a été exécutée, est conforme aux exigences essentielles.</a:t>
            </a:r>
            <a:endParaRPr lang="en-US" sz="1400" dirty="0"/>
          </a:p>
          <a:p>
            <a:pPr marL="342900" indent="-342900">
              <a:buAutoNum type="alphaLcPeriod"/>
            </a:pP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9631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Mots de bienvenue</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Rudolf </a:t>
            </a:r>
            <a:r>
              <a:rPr lang="fr-CH" sz="1200" kern="0" dirty="0" err="1">
                <a:solidFill>
                  <a:schemeClr val="tx1"/>
                </a:solidFill>
              </a:rPr>
              <a:t>Sperlich</a:t>
            </a:r>
            <a:r>
              <a:rPr lang="fr-CH" sz="1200" kern="0" dirty="0">
                <a:solidFill>
                  <a:schemeClr val="tx1"/>
                </a:solidFill>
              </a:rPr>
              <a:t>, vice-directeur, Chef </a:t>
            </a:r>
            <a:r>
              <a:rPr lang="fr-CH" sz="1200" kern="0" dirty="0" smtClean="0">
                <a:solidFill>
                  <a:schemeClr val="tx1"/>
                </a:solidFill>
              </a:rPr>
              <a:t>de la division </a:t>
            </a:r>
            <a:r>
              <a:rPr lang="fr-CH" sz="1200" kern="0" dirty="0">
                <a:solidFill>
                  <a:schemeClr val="tx1"/>
                </a:solidFill>
              </a:rPr>
              <a:t>Sécurité, OFT</a:t>
            </a:r>
          </a:p>
        </p:txBody>
      </p:sp>
    </p:spTree>
    <p:extLst>
      <p:ext uri="{BB962C8B-B14F-4D97-AF65-F5344CB8AC3E}">
        <p14:creationId xmlns:p14="http://schemas.microsoft.com/office/powerpoint/2010/main" val="2855568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15/17</a:t>
            </a:r>
            <a:endParaRPr lang="en-US" dirty="0"/>
          </a:p>
        </p:txBody>
      </p:sp>
      <p:sp>
        <p:nvSpPr>
          <p:cNvPr id="3" name="Espace réservé du contenu 2"/>
          <p:cNvSpPr>
            <a:spLocks noGrp="1"/>
          </p:cNvSpPr>
          <p:nvPr>
            <p:ph idx="1"/>
          </p:nvPr>
        </p:nvSpPr>
        <p:spPr>
          <a:xfrm>
            <a:off x="763588" y="973434"/>
            <a:ext cx="7959724" cy="1457324"/>
          </a:xfrm>
        </p:spPr>
        <p:txBody>
          <a:bodyPr/>
          <a:lstStyle/>
          <a:p>
            <a:pPr marL="0" indent="0">
              <a:buNone/>
            </a:pPr>
            <a:r>
              <a:rPr lang="fr-CH" sz="1400" i="1" dirty="0"/>
              <a:t>Ordonnance sur les installations à câbles, </a:t>
            </a:r>
            <a:r>
              <a:rPr lang="fr-CH" sz="1400" i="1" dirty="0" err="1"/>
              <a:t>OICa</a:t>
            </a:r>
            <a:r>
              <a:rPr lang="fr-CH" sz="1400" i="1" dirty="0"/>
              <a:t>, RS </a:t>
            </a:r>
            <a:r>
              <a:rPr lang="fr-CH" sz="1400" i="1" dirty="0" smtClean="0"/>
              <a:t>743.011 (01.01.2018)</a:t>
            </a:r>
            <a:endParaRPr lang="fr-CH" sz="1400" i="1" dirty="0"/>
          </a:p>
          <a:p>
            <a:pPr>
              <a:lnSpc>
                <a:spcPct val="100000"/>
              </a:lnSpc>
            </a:pPr>
            <a:r>
              <a:rPr lang="fr-CH" sz="1400" i="1" dirty="0"/>
              <a:t>Annexe 2 – Contrôle que doit effectuer l’autorité qui délivre l’autorisation dans la </a:t>
            </a:r>
            <a:r>
              <a:rPr lang="fr-CH" sz="1400" i="1" dirty="0" smtClean="0"/>
              <a:t>cadre de </a:t>
            </a:r>
            <a:r>
              <a:rPr lang="fr-CH" sz="1400" i="1" dirty="0"/>
              <a:t>la procédure d’approbation des </a:t>
            </a:r>
            <a:r>
              <a:rPr lang="fr-CH" sz="1400" i="1" dirty="0" smtClean="0"/>
              <a:t>plans</a:t>
            </a:r>
          </a:p>
          <a:p>
            <a:pPr marL="720000" lvl="1">
              <a:spcBef>
                <a:spcPts val="0"/>
              </a:spcBef>
            </a:pPr>
            <a:r>
              <a:rPr lang="fr-CH" sz="1400" dirty="0"/>
              <a:t>Sur la base des documents présentés, l’autorité qui délivre l’autorisation peut procéder aux contrôles suivants dans le cadre de la procédure d’approbation des plans concernant la </a:t>
            </a:r>
            <a:r>
              <a:rPr lang="fr-CH" sz="1400" dirty="0" smtClean="0"/>
              <a:t>sécurité. </a:t>
            </a:r>
            <a:r>
              <a:rPr lang="fr-CH" sz="1400" b="1" dirty="0" smtClean="0">
                <a:solidFill>
                  <a:srgbClr val="FF0000"/>
                </a:solidFill>
              </a:rPr>
              <a:t>Elle contrôle, en </a:t>
            </a:r>
            <a:r>
              <a:rPr lang="fr-CH" sz="1400" b="1" dirty="0">
                <a:solidFill>
                  <a:srgbClr val="FF0000"/>
                </a:solidFill>
              </a:rPr>
              <a:t>fonction des risques et par sondages </a:t>
            </a:r>
            <a:r>
              <a:rPr lang="fr-CH" sz="1400" dirty="0" smtClean="0"/>
              <a:t>:</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50094" y="2305839"/>
            <a:ext cx="4986337" cy="1477328"/>
          </a:xfrm>
          <a:prstGeom prst="rect">
            <a:avLst/>
          </a:prstGeom>
        </p:spPr>
        <p:txBody>
          <a:bodyPr wrap="square">
            <a:spAutoFit/>
          </a:bodyPr>
          <a:lstStyle/>
          <a:p>
            <a:pPr marL="720000" lvl="1">
              <a:spcBef>
                <a:spcPts val="0"/>
              </a:spcBef>
            </a:pPr>
            <a:endParaRPr lang="en-US" sz="1000" dirty="0"/>
          </a:p>
          <a:p>
            <a:pPr marL="1257300" lvl="2" indent="-342900">
              <a:spcBef>
                <a:spcPts val="0"/>
              </a:spcBef>
              <a:buFont typeface="+mj-lt"/>
              <a:buAutoNum type="arabicPeriod"/>
              <a:tabLst>
                <a:tab pos="342900" algn="l"/>
              </a:tabLst>
            </a:pPr>
            <a:r>
              <a:rPr lang="fr-CH" sz="1000" dirty="0"/>
              <a:t>le tracé de la ligne sur le terrain;</a:t>
            </a:r>
            <a:endParaRPr lang="en-US" sz="1000" dirty="0"/>
          </a:p>
          <a:p>
            <a:pPr marL="1257300" lvl="2" indent="-342900">
              <a:spcBef>
                <a:spcPts val="0"/>
              </a:spcBef>
              <a:buFont typeface="+mj-lt"/>
              <a:buAutoNum type="arabicPeriod"/>
              <a:tabLst>
                <a:tab pos="440055" algn="l"/>
              </a:tabLst>
            </a:pPr>
            <a:r>
              <a:rPr lang="fr-CH" sz="1000" dirty="0"/>
              <a:t>les constructions portantes des stations et des pylônes; pour les funiculaires, les constructions portantes des stations, de la ligne et des ouvrages d’art;</a:t>
            </a:r>
            <a:endParaRPr lang="en-US" sz="1000" dirty="0"/>
          </a:p>
          <a:p>
            <a:pPr marL="1257300" lvl="2" indent="-342900">
              <a:spcBef>
                <a:spcPts val="0"/>
              </a:spcBef>
              <a:buFont typeface="+mj-lt"/>
              <a:buAutoNum type="arabicPeriod"/>
              <a:tabLst>
                <a:tab pos="440055" algn="l"/>
              </a:tabLst>
            </a:pPr>
            <a:r>
              <a:rPr lang="fr-CH" sz="1000" dirty="0"/>
              <a:t>les véhicules et les constituants mécaniques;</a:t>
            </a:r>
            <a:endParaRPr lang="en-US" sz="1000" dirty="0"/>
          </a:p>
          <a:p>
            <a:pPr marL="1257300" lvl="2" indent="-342900">
              <a:spcBef>
                <a:spcPts val="0"/>
              </a:spcBef>
              <a:buFont typeface="+mj-lt"/>
              <a:buAutoNum type="arabicPeriod"/>
              <a:tabLst>
                <a:tab pos="440055" algn="l"/>
              </a:tabLst>
            </a:pPr>
            <a:r>
              <a:rPr lang="fr-CH" sz="1000" dirty="0"/>
              <a:t>les systèmes des dispositifs électriques de sécurité;</a:t>
            </a:r>
            <a:endParaRPr lang="en-US" sz="1000" dirty="0"/>
          </a:p>
          <a:p>
            <a:pPr marL="1257300" lvl="2" indent="-342900">
              <a:spcBef>
                <a:spcPts val="0"/>
              </a:spcBef>
              <a:buFont typeface="+mj-lt"/>
              <a:buAutoNum type="arabicPeriod"/>
              <a:tabLst>
                <a:tab pos="440055" algn="l"/>
              </a:tabLst>
            </a:pPr>
            <a:r>
              <a:rPr lang="fr-CH" sz="1000" dirty="0"/>
              <a:t>les postes de commande;</a:t>
            </a:r>
            <a:endParaRPr lang="en-US" sz="1000" dirty="0"/>
          </a:p>
          <a:p>
            <a:pPr marL="1257300" lvl="2" indent="-342900">
              <a:spcBef>
                <a:spcPts val="0"/>
              </a:spcBef>
              <a:buFont typeface="+mj-lt"/>
              <a:buAutoNum type="arabicPeriod"/>
              <a:tabLst>
                <a:tab pos="440055" algn="l"/>
              </a:tabLst>
            </a:pPr>
            <a:r>
              <a:rPr lang="fr-CH" sz="1000" dirty="0"/>
              <a:t>la salle des machines;</a:t>
            </a:r>
            <a:endParaRPr lang="en-US" sz="1000" dirty="0"/>
          </a:p>
        </p:txBody>
      </p:sp>
      <p:sp>
        <p:nvSpPr>
          <p:cNvPr id="7" name="Rectangle 6"/>
          <p:cNvSpPr/>
          <p:nvPr/>
        </p:nvSpPr>
        <p:spPr>
          <a:xfrm>
            <a:off x="3249611" y="2305839"/>
            <a:ext cx="5894389" cy="2400657"/>
          </a:xfrm>
          <a:prstGeom prst="rect">
            <a:avLst/>
          </a:prstGeom>
        </p:spPr>
        <p:txBody>
          <a:bodyPr wrap="square">
            <a:spAutoFit/>
          </a:bodyPr>
          <a:lstStyle/>
          <a:p>
            <a:pPr>
              <a:lnSpc>
                <a:spcPct val="100000"/>
              </a:lnSpc>
            </a:pPr>
            <a:endParaRPr lang="fr-CH" sz="1000" i="1" dirty="0"/>
          </a:p>
          <a:p>
            <a:pPr marL="1257300" lvl="2" indent="-342900">
              <a:spcBef>
                <a:spcPts val="0"/>
              </a:spcBef>
              <a:buFont typeface="+mj-lt"/>
              <a:buAutoNum type="arabicPeriod" startAt="7"/>
              <a:tabLst>
                <a:tab pos="440055" algn="l"/>
              </a:tabLst>
            </a:pPr>
            <a:r>
              <a:rPr lang="fr-CH" sz="1000" dirty="0"/>
              <a:t>les espaces réservés aux passagers;</a:t>
            </a:r>
            <a:endParaRPr lang="en-US" sz="1000" dirty="0"/>
          </a:p>
          <a:p>
            <a:pPr marL="1257300" lvl="2" indent="-342900">
              <a:spcBef>
                <a:spcPts val="0"/>
              </a:spcBef>
              <a:buFont typeface="+mj-lt"/>
              <a:buAutoNum type="arabicPeriod" startAt="7"/>
              <a:tabLst>
                <a:tab pos="440055" algn="l"/>
              </a:tabLst>
            </a:pPr>
            <a:r>
              <a:rPr lang="fr-CH" sz="1000" dirty="0"/>
              <a:t>la protection contre les intempéries;</a:t>
            </a:r>
            <a:endParaRPr lang="en-US" sz="1000" dirty="0"/>
          </a:p>
          <a:p>
            <a:pPr marL="1257300" lvl="2" indent="-342900">
              <a:spcBef>
                <a:spcPts val="0"/>
              </a:spcBef>
              <a:buFont typeface="+mj-lt"/>
              <a:buAutoNum type="arabicPeriod" startAt="7"/>
              <a:tabLst>
                <a:tab pos="440055" algn="l"/>
              </a:tabLst>
            </a:pPr>
            <a:r>
              <a:rPr lang="fr-CH" sz="1000" dirty="0"/>
              <a:t>les distances en cas de tracés parallèles et de croisements avec d’autres installations de transport, routes et lignes électriques, les distances par rapport au sol et aux objets fixes n’appartenant pas à l’installation, ainsi que les espaces pour les oscillations longitudinales et transversales des véhicules en ligne et dans les stations;</a:t>
            </a:r>
            <a:endParaRPr lang="en-US" sz="1000" dirty="0"/>
          </a:p>
          <a:p>
            <a:pPr marL="1257300" lvl="2" indent="-342900">
              <a:spcBef>
                <a:spcPts val="0"/>
              </a:spcBef>
              <a:buFont typeface="+mj-lt"/>
              <a:buAutoNum type="arabicPeriod" startAt="7"/>
              <a:tabLst>
                <a:tab pos="440055" algn="l"/>
              </a:tabLst>
            </a:pPr>
            <a:r>
              <a:rPr lang="fr-CH" sz="1000" dirty="0"/>
              <a:t>le respect du temps maximal prévu par le plan de sauvetage;</a:t>
            </a:r>
            <a:endParaRPr lang="en-US" sz="1000" dirty="0"/>
          </a:p>
          <a:p>
            <a:pPr marL="1257300" lvl="2" indent="-342900">
              <a:spcBef>
                <a:spcPts val="0"/>
              </a:spcBef>
              <a:buFont typeface="+mj-lt"/>
              <a:buAutoNum type="arabicPeriod" startAt="7"/>
              <a:tabLst>
                <a:tab pos="440055" algn="l"/>
              </a:tabLst>
            </a:pPr>
            <a:r>
              <a:rPr lang="fr-CH" sz="1000" dirty="0"/>
              <a:t>les expertises relatives aux influences de l’environnement;</a:t>
            </a:r>
            <a:endParaRPr lang="en-US" sz="1000" dirty="0"/>
          </a:p>
          <a:p>
            <a:pPr marL="1257300" lvl="2" indent="-342900">
              <a:spcBef>
                <a:spcPts val="0"/>
              </a:spcBef>
              <a:buFont typeface="+mj-lt"/>
              <a:buAutoNum type="arabicPeriod" startAt="7"/>
              <a:tabLst>
                <a:tab pos="440055" algn="l"/>
              </a:tabLst>
            </a:pPr>
            <a:r>
              <a:rPr lang="fr-CH" sz="1000" dirty="0"/>
              <a:t>les connaissances techniques et l’expérience ainsi que l’indépendance des experts;</a:t>
            </a:r>
            <a:endParaRPr lang="en-US" sz="1000" dirty="0"/>
          </a:p>
          <a:p>
            <a:pPr marL="1257300" lvl="2" indent="-342900">
              <a:spcBef>
                <a:spcPts val="0"/>
              </a:spcBef>
              <a:buFont typeface="+mj-lt"/>
              <a:buAutoNum type="arabicPeriod" startAt="7"/>
              <a:tabLst>
                <a:tab pos="440055" algn="l"/>
              </a:tabLst>
            </a:pPr>
            <a:r>
              <a:rPr lang="fr-CH" sz="1000" dirty="0"/>
              <a:t>les propositions des cantons quant à leur pertinence pour la sécurité;</a:t>
            </a:r>
            <a:endParaRPr lang="en-US" sz="1000" dirty="0"/>
          </a:p>
          <a:p>
            <a:pPr marL="1257300" lvl="2" indent="-342900">
              <a:spcBef>
                <a:spcPts val="0"/>
              </a:spcBef>
              <a:buFont typeface="+mj-lt"/>
              <a:buAutoNum type="arabicPeriod" startAt="7"/>
              <a:tabLst>
                <a:tab pos="440055" algn="l"/>
              </a:tabLst>
            </a:pPr>
            <a:r>
              <a:rPr lang="fr-CH" sz="1000" dirty="0"/>
              <a:t>le rapport de sécurité et ses bases;</a:t>
            </a:r>
            <a:endParaRPr lang="en-US" sz="1000" dirty="0"/>
          </a:p>
          <a:p>
            <a:pPr marL="1257300" lvl="2" indent="-342900">
              <a:spcBef>
                <a:spcPts val="0"/>
              </a:spcBef>
              <a:buFont typeface="+mj-lt"/>
              <a:buAutoNum type="arabicPeriod" startAt="7"/>
              <a:tabLst>
                <a:tab pos="440055" algn="l"/>
              </a:tabLst>
            </a:pPr>
            <a:r>
              <a:rPr lang="fr-CH" sz="1000" dirty="0"/>
              <a:t>le rapport d’expert selon l’annexe 1.</a:t>
            </a:r>
            <a:endParaRPr lang="en-US" sz="1000" dirty="0"/>
          </a:p>
        </p:txBody>
      </p:sp>
    </p:spTree>
    <p:extLst>
      <p:ext uri="{BB962C8B-B14F-4D97-AF65-F5344CB8AC3E}">
        <p14:creationId xmlns:p14="http://schemas.microsoft.com/office/powerpoint/2010/main" val="4258481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16/17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pPr>
              <a:lnSpc>
                <a:spcPct val="100000"/>
              </a:lnSpc>
            </a:pPr>
            <a:r>
              <a:rPr lang="fr-CH" sz="1500" i="1" dirty="0"/>
              <a:t>Annexe </a:t>
            </a:r>
            <a:r>
              <a:rPr lang="fr-CH" sz="1500" i="1" dirty="0" smtClean="0"/>
              <a:t>3 </a:t>
            </a:r>
            <a:r>
              <a:rPr lang="fr-CH" sz="1500" i="1" dirty="0"/>
              <a:t>– </a:t>
            </a:r>
            <a:r>
              <a:rPr lang="fr-CH" sz="1500" i="1" dirty="0" smtClean="0"/>
              <a:t>Documents à présenter à l’autorité qui délivre l’autorisation avec la demande d’autorisation d’exploiter (dossier de sécurité)</a:t>
            </a:r>
            <a:endParaRPr lang="en-US" sz="13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fr-FR" sz="1000" dirty="0"/>
              <a:t>Pour obtenir l’autorisation d’exploiter, l’entreprise de transport à câbles doit </a:t>
            </a:r>
            <a:r>
              <a:rPr lang="fr-FR" sz="1000" dirty="0" smtClean="0"/>
              <a:t>présenter les </a:t>
            </a:r>
            <a:r>
              <a:rPr lang="fr-FR" sz="1000" dirty="0"/>
              <a:t>documents suivants à l’autorité qui délivre l’autorisation</a:t>
            </a:r>
            <a:r>
              <a:rPr lang="fr-FR" sz="1000" dirty="0" smtClean="0"/>
              <a:t>:</a:t>
            </a:r>
          </a:p>
          <a:p>
            <a:pPr lvl="2"/>
            <a:endParaRPr lang="fr-FR" sz="1000" dirty="0"/>
          </a:p>
          <a:p>
            <a:pPr lvl="2"/>
            <a:r>
              <a:rPr lang="fr-FR" sz="1000" dirty="0"/>
              <a:t>1. la demande d’autorisation d’exploiter;</a:t>
            </a:r>
          </a:p>
          <a:p>
            <a:pPr lvl="2"/>
            <a:r>
              <a:rPr lang="fr-FR" sz="1000" dirty="0"/>
              <a:t>2. la base du projet mise à jour, ainsi que la convention sur </a:t>
            </a:r>
            <a:r>
              <a:rPr lang="fr-FR" sz="1000" dirty="0" smtClean="0"/>
              <a:t>l’utilisation;</a:t>
            </a:r>
          </a:p>
          <a:p>
            <a:pPr lvl="2"/>
            <a:r>
              <a:rPr lang="fr-FR" sz="1000" dirty="0" smtClean="0"/>
              <a:t>3. le concept d’exploitation et d’évacuation, le plan d’évacuation avec la preuve </a:t>
            </a:r>
            <a:r>
              <a:rPr lang="fr-FR" sz="1000" dirty="0"/>
              <a:t>du respect du temps d’évacuation maximal admissible;</a:t>
            </a:r>
          </a:p>
          <a:p>
            <a:pPr lvl="2"/>
            <a:r>
              <a:rPr lang="fr-FR" sz="1000" dirty="0"/>
              <a:t>4. la documentation attestant que les mesures prévues dans le rapport de </a:t>
            </a:r>
            <a:r>
              <a:rPr lang="fr-FR" sz="1000" dirty="0" smtClean="0"/>
              <a:t>sécurité ont </a:t>
            </a:r>
            <a:r>
              <a:rPr lang="fr-FR" sz="1000" dirty="0"/>
              <a:t>été mises en </a:t>
            </a:r>
            <a:r>
              <a:rPr lang="fr-FR" sz="1000" dirty="0" err="1"/>
              <a:t>oeuvre</a:t>
            </a:r>
            <a:r>
              <a:rPr lang="fr-FR" sz="1000" dirty="0"/>
              <a:t>;</a:t>
            </a:r>
          </a:p>
          <a:p>
            <a:pPr lvl="2"/>
            <a:r>
              <a:rPr lang="fr-FR" sz="1000" dirty="0" smtClean="0"/>
              <a:t>5. la </a:t>
            </a:r>
            <a:r>
              <a:rPr lang="fr-FR" sz="1000" dirty="0"/>
              <a:t>documentation attestant que les charges résultant de la décision </a:t>
            </a:r>
            <a:r>
              <a:rPr lang="fr-FR" sz="1000" dirty="0" smtClean="0"/>
              <a:t>d’approbation des </a:t>
            </a:r>
            <a:r>
              <a:rPr lang="fr-FR" sz="1000" dirty="0"/>
              <a:t>plans ou de l’autorisation cantonale ont été </a:t>
            </a:r>
            <a:r>
              <a:rPr lang="fr-FR" sz="1000" dirty="0" smtClean="0"/>
              <a:t>observées</a:t>
            </a:r>
            <a:r>
              <a:rPr lang="fr-FR" sz="1000" dirty="0"/>
              <a:t>;</a:t>
            </a:r>
          </a:p>
          <a:p>
            <a:pPr lvl="2"/>
            <a:r>
              <a:rPr lang="fr-FR" sz="1000" dirty="0"/>
              <a:t>6. les plans d’exécution, ainsi que les justifications de la sécurité structurale, </a:t>
            </a:r>
            <a:r>
              <a:rPr lang="fr-FR" sz="1000" dirty="0" smtClean="0"/>
              <a:t>de la </a:t>
            </a:r>
            <a:r>
              <a:rPr lang="fr-FR" sz="1000" dirty="0"/>
              <a:t>résistance à la fatigue et de l’aptitude au service concernant les </a:t>
            </a:r>
            <a:r>
              <a:rPr lang="fr-FR" sz="1000" dirty="0" smtClean="0"/>
              <a:t>éléments de </a:t>
            </a:r>
            <a:r>
              <a:rPr lang="fr-FR" sz="1000" dirty="0"/>
              <a:t>construction de l’infrastructure importants pour la sécurité;</a:t>
            </a:r>
          </a:p>
          <a:p>
            <a:pPr lvl="2"/>
            <a:r>
              <a:rPr lang="fr-FR" sz="1000" dirty="0"/>
              <a:t>7. la comparaison des paramètres des sous-systèmes avec les exigences et </a:t>
            </a:r>
            <a:r>
              <a:rPr lang="fr-FR" sz="1000" dirty="0" smtClean="0"/>
              <a:t>les caractéristiques </a:t>
            </a:r>
            <a:r>
              <a:rPr lang="fr-FR" sz="1000" dirty="0"/>
              <a:t>spécifiques de l’installation concrète;</a:t>
            </a:r>
            <a:endParaRPr lang="en-US" sz="1000" dirty="0"/>
          </a:p>
        </p:txBody>
      </p:sp>
    </p:spTree>
    <p:extLst>
      <p:ext uri="{BB962C8B-B14F-4D97-AF65-F5344CB8AC3E}">
        <p14:creationId xmlns:p14="http://schemas.microsoft.com/office/powerpoint/2010/main" val="132942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17/17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500" i="1" dirty="0"/>
              <a:t>Ordonnance sur les installations à câbles, </a:t>
            </a:r>
            <a:r>
              <a:rPr lang="fr-CH" sz="1500" i="1" dirty="0" err="1"/>
              <a:t>OICa</a:t>
            </a:r>
            <a:r>
              <a:rPr lang="fr-CH" sz="1500" i="1" dirty="0"/>
              <a:t>, RS </a:t>
            </a:r>
            <a:r>
              <a:rPr lang="fr-CH" sz="1500" i="1" dirty="0" smtClean="0"/>
              <a:t>743.011 (01.01.2018)</a:t>
            </a:r>
            <a:endParaRPr lang="fr-CH" sz="1500" i="1" dirty="0"/>
          </a:p>
          <a:p>
            <a:pPr>
              <a:lnSpc>
                <a:spcPct val="100000"/>
              </a:lnSpc>
            </a:pPr>
            <a:r>
              <a:rPr lang="fr-CH" sz="1500" i="1" dirty="0"/>
              <a:t>Annexe </a:t>
            </a:r>
            <a:r>
              <a:rPr lang="fr-CH" sz="1500" i="1" dirty="0" smtClean="0"/>
              <a:t>3 </a:t>
            </a:r>
            <a:r>
              <a:rPr lang="fr-CH" sz="1500" i="1" dirty="0"/>
              <a:t>– </a:t>
            </a:r>
            <a:r>
              <a:rPr lang="fr-CH" sz="1500" i="1" dirty="0" smtClean="0"/>
              <a:t>Documents à présenter à l’autorité qui délivre l’autorisation avec la demande d’autorisation d’exploiter (dossier de sécurité)</a:t>
            </a:r>
            <a:endParaRPr lang="en-US" sz="13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fr-FR" sz="1000" dirty="0"/>
              <a:t>Pour obtenir l’autorisation d’exploiter, l’entreprise de transport à câbles doit </a:t>
            </a:r>
            <a:r>
              <a:rPr lang="fr-FR" sz="1000" dirty="0" smtClean="0"/>
              <a:t>présenter les </a:t>
            </a:r>
            <a:r>
              <a:rPr lang="fr-FR" sz="1000" dirty="0"/>
              <a:t>documents suivants à l’autorité qui délivre l’autorisation</a:t>
            </a:r>
            <a:r>
              <a:rPr lang="fr-FR" sz="1000" dirty="0" smtClean="0"/>
              <a:t>:</a:t>
            </a:r>
          </a:p>
          <a:p>
            <a:pPr lvl="2"/>
            <a:endParaRPr lang="fr-FR" sz="1000" dirty="0"/>
          </a:p>
          <a:p>
            <a:pPr lvl="2"/>
            <a:r>
              <a:rPr lang="fr-CH" sz="1000" dirty="0" smtClean="0"/>
              <a:t>8.   les </a:t>
            </a:r>
            <a:r>
              <a:rPr lang="fr-CH" sz="1000" dirty="0"/>
              <a:t>documents qui permettent de vérifier les interfaces entre les sous-systèmes ainsi qu’entre les sous-systèmes et l’infrastructure;</a:t>
            </a:r>
            <a:endParaRPr lang="en-US" sz="1000" dirty="0"/>
          </a:p>
          <a:p>
            <a:pPr lvl="2"/>
            <a:r>
              <a:rPr lang="fr-CH" sz="1000" dirty="0" smtClean="0"/>
              <a:t>9.   le </a:t>
            </a:r>
            <a:r>
              <a:rPr lang="fr-CH" sz="1000" dirty="0"/>
              <a:t>rapport d’examen probatoire;</a:t>
            </a:r>
            <a:endParaRPr lang="en-US" sz="1000" dirty="0"/>
          </a:p>
          <a:p>
            <a:pPr lvl="2"/>
            <a:r>
              <a:rPr lang="fr-CH" sz="1000" dirty="0" smtClean="0"/>
              <a:t>10. la </a:t>
            </a:r>
            <a:r>
              <a:rPr lang="fr-CH" sz="1000" dirty="0"/>
              <a:t>désignation du chef technique et de son remplaçant, ainsi que la preuve que le chef et son remplaçant ont reçu une instruction </a:t>
            </a:r>
            <a:endParaRPr lang="fr-CH" sz="1000" dirty="0" smtClean="0"/>
          </a:p>
          <a:p>
            <a:pPr lvl="2"/>
            <a:r>
              <a:rPr lang="fr-CH" sz="1000" dirty="0"/>
              <a:t> </a:t>
            </a:r>
            <a:r>
              <a:rPr lang="fr-CH" sz="1000" dirty="0" smtClean="0"/>
              <a:t>     suffisante </a:t>
            </a:r>
            <a:r>
              <a:rPr lang="fr-CH" sz="1000" dirty="0"/>
              <a:t>de la part d’une personne appropriée;</a:t>
            </a:r>
            <a:endParaRPr lang="en-US" sz="1000" dirty="0"/>
          </a:p>
          <a:p>
            <a:pPr lvl="2"/>
            <a:r>
              <a:rPr lang="fr-CH" sz="1000" dirty="0" smtClean="0"/>
              <a:t>11. une </a:t>
            </a:r>
            <a:r>
              <a:rPr lang="fr-CH" sz="1000" dirty="0"/>
              <a:t>instruction de service complète et utilisable (art. 52a, al. 2, let. d) ainsi qu’un modèle en vue de la documentation des travaux </a:t>
            </a:r>
            <a:endParaRPr lang="fr-CH" sz="1000" dirty="0" smtClean="0"/>
          </a:p>
          <a:p>
            <a:pPr lvl="2"/>
            <a:r>
              <a:rPr lang="fr-CH" sz="1000" dirty="0"/>
              <a:t> </a:t>
            </a:r>
            <a:r>
              <a:rPr lang="fr-CH" sz="1000" dirty="0" smtClean="0"/>
              <a:t>     périodiques </a:t>
            </a:r>
            <a:r>
              <a:rPr lang="fr-CH" sz="1000" dirty="0"/>
              <a:t>de maintenance, de contrôle et de surveillance dans les langues exigées par l’entre­prise de transport à câbles;</a:t>
            </a:r>
            <a:endParaRPr lang="en-US" sz="1000" dirty="0"/>
          </a:p>
          <a:p>
            <a:pPr lvl="2"/>
            <a:r>
              <a:rPr lang="fr-CH" sz="1000" dirty="0" smtClean="0"/>
              <a:t>12. les </a:t>
            </a:r>
            <a:r>
              <a:rPr lang="fr-CH" sz="1000" dirty="0"/>
              <a:t>attestations de conformité (art. 28);</a:t>
            </a:r>
            <a:endParaRPr lang="en-US" sz="1000" dirty="0"/>
          </a:p>
          <a:p>
            <a:pPr lvl="2"/>
            <a:r>
              <a:rPr lang="fr-CH" sz="1000" dirty="0" smtClean="0"/>
              <a:t>13. les </a:t>
            </a:r>
            <a:r>
              <a:rPr lang="fr-CH" sz="1000" dirty="0"/>
              <a:t>rapports d’experts (art. 29);</a:t>
            </a:r>
            <a:endParaRPr lang="en-US" sz="1000" dirty="0"/>
          </a:p>
          <a:p>
            <a:pPr lvl="2"/>
            <a:r>
              <a:rPr lang="fr-CH" sz="1000" dirty="0" smtClean="0"/>
              <a:t>14. la </a:t>
            </a:r>
            <a:r>
              <a:rPr lang="fr-CH" sz="1000" dirty="0"/>
              <a:t>preuve que l’installation est construite selon les prescriptions (art. 30).</a:t>
            </a:r>
            <a:endParaRPr lang="en-US" sz="1000" dirty="0"/>
          </a:p>
        </p:txBody>
      </p:sp>
    </p:spTree>
    <p:extLst>
      <p:ext uri="{BB962C8B-B14F-4D97-AF65-F5344CB8AC3E}">
        <p14:creationId xmlns:p14="http://schemas.microsoft.com/office/powerpoint/2010/main" val="2967712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Partie I : examen technique par l’OFT</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Niklaus Imthurn, suppléant du chef de section, section </a:t>
            </a:r>
            <a:r>
              <a:rPr lang="fr-CH" sz="1200" kern="0" dirty="0" err="1" smtClean="0">
                <a:solidFill>
                  <a:schemeClr val="tx1"/>
                </a:solidFill>
              </a:rPr>
              <a:t>sb</a:t>
            </a:r>
            <a:r>
              <a:rPr lang="fr-CH" sz="1200" kern="0" dirty="0" smtClean="0">
                <a:solidFill>
                  <a:schemeClr val="tx1"/>
                </a:solidFill>
              </a:rPr>
              <a:t>, OFT</a:t>
            </a:r>
          </a:p>
          <a:p>
            <a:pPr algn="l"/>
            <a:r>
              <a:rPr lang="fr-CH" sz="1200" kern="0" dirty="0" smtClean="0">
                <a:solidFill>
                  <a:schemeClr val="tx1"/>
                </a:solidFill>
              </a:rPr>
              <a:t>Alain </a:t>
            </a:r>
            <a:r>
              <a:rPr lang="fr-CH" sz="1200" kern="0" dirty="0" err="1" smtClean="0">
                <a:solidFill>
                  <a:schemeClr val="tx1"/>
                </a:solidFill>
              </a:rPr>
              <a:t>Gilliand</a:t>
            </a:r>
            <a:r>
              <a:rPr lang="fr-CH" sz="1200" kern="0" dirty="0" smtClean="0">
                <a:solidFill>
                  <a:schemeClr val="tx1"/>
                </a:solidFill>
              </a:rPr>
              <a:t>, spécialiste responsable pour le domaine Génie civil, section </a:t>
            </a:r>
            <a:r>
              <a:rPr lang="fr-CH" sz="1200" kern="0" dirty="0" err="1" smtClean="0">
                <a:solidFill>
                  <a:schemeClr val="tx1"/>
                </a:solidFill>
              </a:rPr>
              <a:t>sb</a:t>
            </a:r>
            <a:r>
              <a:rPr lang="fr-CH" sz="1200" kern="0" dirty="0" smtClean="0">
                <a:solidFill>
                  <a:schemeClr val="tx1"/>
                </a:solidFill>
              </a:rPr>
              <a:t>, OFT</a:t>
            </a:r>
          </a:p>
          <a:p>
            <a:pPr algn="l"/>
            <a:r>
              <a:rPr lang="fr-CH" sz="1200" kern="0" dirty="0" smtClean="0">
                <a:solidFill>
                  <a:schemeClr val="tx1"/>
                </a:solidFill>
              </a:rPr>
              <a:t>Claude Monney, collaborateur spécialisé pour le domaine électrotechnique, section </a:t>
            </a:r>
            <a:r>
              <a:rPr lang="fr-CH" sz="1200" kern="0" dirty="0" err="1" smtClean="0">
                <a:solidFill>
                  <a:schemeClr val="tx1"/>
                </a:solidFill>
              </a:rPr>
              <a:t>sb</a:t>
            </a:r>
            <a:r>
              <a:rPr lang="fr-CH" sz="1200" kern="0" dirty="0" smtClean="0">
                <a:solidFill>
                  <a:schemeClr val="tx1"/>
                </a:solidFill>
              </a:rPr>
              <a:t>, OFT</a:t>
            </a:r>
          </a:p>
          <a:p>
            <a:pPr algn="l"/>
            <a:endParaRPr lang="fr-CH" sz="1200" kern="0" dirty="0">
              <a:solidFill>
                <a:schemeClr val="tx1"/>
              </a:solidFill>
            </a:endParaRPr>
          </a:p>
        </p:txBody>
      </p:sp>
      <p:sp>
        <p:nvSpPr>
          <p:cNvPr id="2" name="Rectangle 1"/>
          <p:cNvSpPr/>
          <p:nvPr/>
        </p:nvSpPr>
        <p:spPr>
          <a:xfrm>
            <a:off x="6400800" y="99892"/>
            <a:ext cx="2236054" cy="124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29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3100" dirty="0" smtClean="0"/>
              <a:t>Les principes de base pour l’examen 1/11</a:t>
            </a:r>
            <a:br>
              <a:rPr lang="fr-CH" sz="3100" dirty="0" smtClean="0"/>
            </a:br>
            <a:r>
              <a:rPr lang="fr-CH" sz="3100" dirty="0" smtClean="0"/>
              <a:t>Sur la base de la loi et de l’ordonnance</a:t>
            </a:r>
            <a:r>
              <a:rPr lang="fr-CH" sz="4050" dirty="0" smtClean="0"/>
              <a:t/>
            </a:r>
            <a:br>
              <a:rPr lang="fr-CH" sz="4050" dirty="0" smtClean="0"/>
            </a:br>
            <a:endParaRPr lang="fr-CH" sz="2100" dirty="0"/>
          </a:p>
        </p:txBody>
      </p:sp>
      <p:sp>
        <p:nvSpPr>
          <p:cNvPr id="2" name="Espace réservé du contenu 1"/>
          <p:cNvSpPr>
            <a:spLocks noGrp="1"/>
          </p:cNvSpPr>
          <p:nvPr>
            <p:ph idx="1"/>
          </p:nvPr>
        </p:nvSpPr>
        <p:spPr/>
        <p:txBody>
          <a:bodyPr/>
          <a:lstStyle/>
          <a:p>
            <a:pPr>
              <a:lnSpc>
                <a:spcPct val="100000"/>
              </a:lnSpc>
            </a:pPr>
            <a:r>
              <a:rPr lang="fr-CH" sz="1600" dirty="0" smtClean="0"/>
              <a:t>Basés sur la loi et l’ordonnance</a:t>
            </a:r>
          </a:p>
          <a:p>
            <a:pPr>
              <a:lnSpc>
                <a:spcPct val="100000"/>
              </a:lnSpc>
            </a:pPr>
            <a:endParaRPr lang="fr-CH" sz="1600" dirty="0" smtClean="0"/>
          </a:p>
          <a:p>
            <a:pPr>
              <a:lnSpc>
                <a:spcPct val="100000"/>
              </a:lnSpc>
            </a:pPr>
            <a:r>
              <a:rPr lang="fr-CH" sz="1600" b="1" dirty="0" smtClean="0"/>
              <a:t>Principe de l’égalité de traitement :</a:t>
            </a:r>
            <a:endParaRPr lang="fr-CH" sz="1600" dirty="0" smtClean="0"/>
          </a:p>
          <a:p>
            <a:pPr marL="400050" lvl="1" indent="0">
              <a:buNone/>
            </a:pPr>
            <a:r>
              <a:rPr lang="fr-CH" sz="1600" dirty="0" smtClean="0"/>
              <a:t>Une décision dans un projet est aussi valable </a:t>
            </a:r>
            <a:r>
              <a:rPr lang="fr-CH" sz="1600" smtClean="0"/>
              <a:t>pour un </a:t>
            </a:r>
            <a:r>
              <a:rPr lang="fr-CH" sz="1600" dirty="0" smtClean="0"/>
              <a:t>autre projet, si les conditions sont identiques</a:t>
            </a:r>
          </a:p>
          <a:p>
            <a:pPr marL="400050" lvl="1" indent="0">
              <a:buNone/>
            </a:pPr>
            <a:endParaRPr lang="fr-CH" sz="1600" dirty="0" smtClean="0"/>
          </a:p>
          <a:p>
            <a:pPr>
              <a:lnSpc>
                <a:spcPct val="100000"/>
              </a:lnSpc>
            </a:pPr>
            <a:r>
              <a:rPr lang="fr-CH" sz="1600" dirty="0" smtClean="0"/>
              <a:t>Concrétisation et mise en œuvre de ce principe : </a:t>
            </a:r>
          </a:p>
          <a:p>
            <a:pPr lvl="1"/>
            <a:r>
              <a:rPr lang="fr-CH" sz="1600" dirty="0" smtClean="0"/>
              <a:t>Stratégie OFT*</a:t>
            </a:r>
          </a:p>
          <a:p>
            <a:pPr lvl="1"/>
            <a:r>
              <a:rPr lang="fr-CH" sz="1600" dirty="0" smtClean="0"/>
              <a:t>Gestion de la sécurité OFT*</a:t>
            </a:r>
          </a:p>
          <a:p>
            <a:pPr lvl="1"/>
            <a:endParaRPr lang="fr-CH" sz="1600" dirty="0" smtClean="0"/>
          </a:p>
          <a:p>
            <a:pPr marL="0" indent="0">
              <a:buNone/>
            </a:pPr>
            <a:r>
              <a:rPr lang="fr-CH" sz="1600" dirty="0" smtClean="0"/>
              <a:t>*Disponibles sur la page d’accueil de l’OFT</a:t>
            </a:r>
          </a:p>
        </p:txBody>
      </p:sp>
    </p:spTree>
    <p:extLst>
      <p:ext uri="{BB962C8B-B14F-4D97-AF65-F5344CB8AC3E}">
        <p14:creationId xmlns:p14="http://schemas.microsoft.com/office/powerpoint/2010/main" val="3345311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CH" sz="2000" b="1" dirty="0" smtClean="0"/>
              <a:t>Tâche prioritaire stratégique</a:t>
            </a:r>
            <a:r>
              <a:rPr lang="fr-CH" sz="2000" dirty="0" smtClean="0"/>
              <a:t>: Perfectionnement de la réglementation / Surveillance préventive de la sécurité / surveillance de l’exploitation</a:t>
            </a:r>
          </a:p>
          <a:p>
            <a:pPr lvl="1"/>
            <a:r>
              <a:rPr lang="fr-CH" sz="2000" dirty="0" smtClean="0"/>
              <a:t>Objectifs jusqu’en </a:t>
            </a:r>
            <a:r>
              <a:rPr lang="de-CH" sz="2000" dirty="0" smtClean="0"/>
              <a:t>2030</a:t>
            </a:r>
          </a:p>
          <a:p>
            <a:pPr lvl="2"/>
            <a:r>
              <a:rPr lang="de-CH" sz="1400" dirty="0" smtClean="0"/>
              <a:t>Niveau de </a:t>
            </a:r>
            <a:r>
              <a:rPr lang="fr-CH" sz="1400" dirty="0" smtClean="0"/>
              <a:t>sécurité des TP au moins égal à aujourd’hui</a:t>
            </a:r>
          </a:p>
          <a:p>
            <a:pPr lvl="2"/>
            <a:r>
              <a:rPr lang="fr-CH" sz="1400" dirty="0" smtClean="0"/>
              <a:t>Les entreprises de TP assument leurs responsabilités en matière de sécurité</a:t>
            </a:r>
          </a:p>
          <a:p>
            <a:pPr lvl="2"/>
            <a:r>
              <a:rPr lang="fr-CH" sz="1400" dirty="0" smtClean="0"/>
              <a:t>La sécurité de procédure est élevée grâce à des prescriptions officielles claires</a:t>
            </a:r>
          </a:p>
          <a:p>
            <a:pPr lvl="1"/>
            <a:r>
              <a:rPr lang="fr-CH" sz="2000" dirty="0" smtClean="0"/>
              <a:t>Mesures</a:t>
            </a:r>
          </a:p>
          <a:p>
            <a:pPr lvl="2"/>
            <a:r>
              <a:rPr lang="fr-CH" sz="1400" dirty="0" smtClean="0"/>
              <a:t>Examen des demandes d’autorisation en fonction des risques (surveillance préventive)</a:t>
            </a:r>
          </a:p>
          <a:p>
            <a:pPr lvl="2"/>
            <a:r>
              <a:rPr lang="fr-CH" sz="1400" dirty="0" smtClean="0"/>
              <a:t>Surveillance des entreprises de TP en phase d’exploitation</a:t>
            </a:r>
          </a:p>
          <a:p>
            <a:pPr lvl="2"/>
            <a:endParaRPr lang="de-CH" dirty="0"/>
          </a:p>
        </p:txBody>
      </p:sp>
      <p:sp>
        <p:nvSpPr>
          <p:cNvPr id="6" name="Rectangle 5"/>
          <p:cNvSpPr txBox="1">
            <a:spLocks noChangeArrowheads="1"/>
          </p:cNvSpPr>
          <p:nvPr/>
        </p:nvSpPr>
        <p:spPr>
          <a:xfrm>
            <a:off x="763588" y="175117"/>
            <a:ext cx="7954997" cy="934015"/>
          </a:xfrm>
          <a:prstGeom prst="rect">
            <a:avLst/>
          </a:prstGeom>
        </p:spPr>
        <p:txBody>
          <a:bodyPr vert="horz" lIns="0" tIns="0" rIns="0" bIns="0" rtlCol="0" anchor="t" anchorCtr="0">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dirty="0" smtClean="0"/>
              <a:t>Les principes de base pour l’examen 2/11</a:t>
            </a:r>
          </a:p>
          <a:p>
            <a:r>
              <a:rPr lang="fr-CH" dirty="0" smtClean="0"/>
              <a:t>Stratégie BAV</a:t>
            </a:r>
            <a:endParaRPr lang="fr-CH" dirty="0"/>
          </a:p>
        </p:txBody>
      </p:sp>
    </p:spTree>
    <p:extLst>
      <p:ext uri="{BB962C8B-B14F-4D97-AF65-F5344CB8AC3E}">
        <p14:creationId xmlns:p14="http://schemas.microsoft.com/office/powerpoint/2010/main" val="3185114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lnSpc>
                <a:spcPct val="100000"/>
              </a:lnSpc>
              <a:buNone/>
            </a:pPr>
            <a:r>
              <a:rPr lang="fr-CH" sz="1600" dirty="0" smtClean="0"/>
              <a:t>Principes de gestion de la sécurité de l’OFT dans l’exercice de la surveillance de la sécurité en transport publics</a:t>
            </a:r>
          </a:p>
          <a:p>
            <a:pPr marL="0" indent="0">
              <a:lnSpc>
                <a:spcPct val="100000"/>
              </a:lnSpc>
              <a:buNone/>
            </a:pPr>
            <a:endParaRPr lang="fr-CH" sz="1600" dirty="0" smtClean="0"/>
          </a:p>
          <a:p>
            <a:pPr marL="0" indent="0">
              <a:lnSpc>
                <a:spcPct val="100000"/>
              </a:lnSpc>
              <a:buNone/>
            </a:pPr>
            <a:r>
              <a:rPr lang="fr-CH" sz="1600" dirty="0" smtClean="0"/>
              <a:t>Déclarations essentielles des différents chapitres:</a:t>
            </a:r>
          </a:p>
          <a:p>
            <a:pPr marL="0" indent="0">
              <a:lnSpc>
                <a:spcPct val="100000"/>
              </a:lnSpc>
              <a:buNone/>
            </a:pPr>
            <a:endParaRPr lang="fr-CH" sz="1600" dirty="0" smtClean="0"/>
          </a:p>
          <a:p>
            <a:pPr marL="0" indent="0">
              <a:lnSpc>
                <a:spcPct val="100000"/>
              </a:lnSpc>
              <a:buNone/>
            </a:pPr>
            <a:endParaRPr lang="fr-CH" sz="1600" dirty="0" smtClean="0"/>
          </a:p>
          <a:p>
            <a:r>
              <a:rPr lang="fr-CH" dirty="0" smtClean="0"/>
              <a:t>But</a:t>
            </a:r>
          </a:p>
          <a:p>
            <a:pPr marL="0" indent="0">
              <a:lnSpc>
                <a:spcPct val="100000"/>
              </a:lnSpc>
              <a:buNone/>
            </a:pPr>
            <a:r>
              <a:rPr lang="fr-FR" sz="1600" dirty="0"/>
              <a:t>Au sein de l’OFT, la présente conception est la ligne directrice de toutes les activités et décisions déterminantes</a:t>
            </a:r>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3/11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2151901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07666" y="1109132"/>
            <a:ext cx="8221649" cy="3386668"/>
          </a:xfrm>
        </p:spPr>
        <p:txBody>
          <a:bodyPr/>
          <a:lstStyle/>
          <a:p>
            <a:r>
              <a:rPr lang="fr-CH" sz="2000" dirty="0"/>
              <a:t>Principes de sécurité</a:t>
            </a:r>
            <a:endParaRPr lang="fr-CH" sz="2000" dirty="0" smtClean="0"/>
          </a:p>
          <a:p>
            <a:pPr lvl="1"/>
            <a:r>
              <a:rPr lang="fr-FR" sz="1200" dirty="0"/>
              <a:t>Nous nous engageons pour que la sécurité des TP reste au moins constante par rapport à la </a:t>
            </a:r>
            <a:r>
              <a:rPr lang="fr-FR" sz="1200" dirty="0" smtClean="0"/>
              <a:t>situation actuelle …</a:t>
            </a:r>
          </a:p>
          <a:p>
            <a:pPr lvl="1"/>
            <a:r>
              <a:rPr lang="fr-FR" sz="1200" dirty="0"/>
              <a:t>Nous évaluons, par sondages aléatoires en fonction des risques qui nous sont connus, les </a:t>
            </a:r>
            <a:r>
              <a:rPr lang="fr-FR" sz="1200" dirty="0" smtClean="0"/>
              <a:t>aspects déterminants </a:t>
            </a:r>
            <a:r>
              <a:rPr lang="fr-FR" sz="1200" dirty="0"/>
              <a:t>pour la sécurité lors des procédures d’autorisation </a:t>
            </a:r>
            <a:r>
              <a:rPr lang="fr-FR" sz="1200" dirty="0" smtClean="0"/>
              <a:t>…</a:t>
            </a:r>
            <a:endParaRPr lang="fr-CH" sz="1200" dirty="0" smtClean="0"/>
          </a:p>
          <a:p>
            <a:pPr lvl="1"/>
            <a:r>
              <a:rPr lang="fr-FR" sz="1200" dirty="0"/>
              <a:t>Nous n’acceptons les risques que lorsqu’ils sont supportables selon les meilleures </a:t>
            </a:r>
            <a:r>
              <a:rPr lang="fr-FR" sz="1200" dirty="0" smtClean="0"/>
              <a:t>connaissances disponibles </a:t>
            </a:r>
            <a:r>
              <a:rPr lang="fr-FR" sz="1200" dirty="0"/>
              <a:t>et qu’ils ne peuvent pas être réduits moyennant des dépenses proportionnées. En </a:t>
            </a:r>
            <a:r>
              <a:rPr lang="fr-FR" sz="1200" dirty="0" smtClean="0"/>
              <a:t>cas de </a:t>
            </a:r>
            <a:r>
              <a:rPr lang="fr-FR" sz="1200" dirty="0"/>
              <a:t>conflits d’objectifs, nous accordons une grande importance à la sécurité</a:t>
            </a:r>
          </a:p>
          <a:p>
            <a:pPr lvl="1"/>
            <a:endParaRPr lang="fr-CH" sz="1400" dirty="0" smtClean="0"/>
          </a:p>
          <a:p>
            <a:r>
              <a:rPr lang="fr-FR" sz="2000" dirty="0"/>
              <a:t>Responsabilité en matière de </a:t>
            </a:r>
            <a:r>
              <a:rPr lang="fr-FR" sz="2000" dirty="0" smtClean="0"/>
              <a:t>sécurité</a:t>
            </a:r>
            <a:endParaRPr lang="fr-CH" sz="1200" dirty="0" smtClean="0"/>
          </a:p>
          <a:p>
            <a:pPr lvl="1"/>
            <a:r>
              <a:rPr lang="fr-FR" sz="1200" dirty="0"/>
              <a:t>Les entreprises </a:t>
            </a:r>
            <a:r>
              <a:rPr lang="fr-FR" sz="1200" dirty="0" smtClean="0"/>
              <a:t>que </a:t>
            </a:r>
            <a:r>
              <a:rPr lang="fr-FR" sz="1200" dirty="0"/>
              <a:t>leurs installations </a:t>
            </a:r>
            <a:r>
              <a:rPr lang="fr-FR" sz="1200" dirty="0" smtClean="0"/>
              <a:t>soient construites </a:t>
            </a:r>
            <a:r>
              <a:rPr lang="fr-FR" sz="1200" dirty="0"/>
              <a:t>selon </a:t>
            </a:r>
            <a:r>
              <a:rPr lang="fr-FR" sz="1200" dirty="0" smtClean="0"/>
              <a:t>les prescriptions et qu’elles </a:t>
            </a:r>
            <a:r>
              <a:rPr lang="fr-FR" sz="1200" dirty="0"/>
              <a:t>soient </a:t>
            </a:r>
            <a:r>
              <a:rPr lang="fr-FR" sz="1200" dirty="0" smtClean="0"/>
              <a:t>exploitées </a:t>
            </a:r>
            <a:r>
              <a:rPr lang="fr-FR" sz="1200" dirty="0"/>
              <a:t>et </a:t>
            </a:r>
            <a:r>
              <a:rPr lang="fr-FR" sz="1200" dirty="0" smtClean="0"/>
              <a:t>entretenues </a:t>
            </a:r>
            <a:r>
              <a:rPr lang="fr-FR" sz="1200" dirty="0"/>
              <a:t>de manière </a:t>
            </a:r>
            <a:r>
              <a:rPr lang="fr-FR" sz="1200" dirty="0" smtClean="0"/>
              <a:t>sûre; prescriptions </a:t>
            </a:r>
            <a:r>
              <a:rPr lang="fr-FR" sz="1200" dirty="0"/>
              <a:t>d’exploitation </a:t>
            </a:r>
            <a:r>
              <a:rPr lang="fr-FR" sz="1200" dirty="0" smtClean="0"/>
              <a:t>et de </a:t>
            </a:r>
            <a:r>
              <a:rPr lang="fr-FR" sz="1200" dirty="0"/>
              <a:t>sécurité.</a:t>
            </a:r>
          </a:p>
          <a:p>
            <a:pPr lvl="1"/>
            <a:r>
              <a:rPr lang="fr-FR" sz="1200" dirty="0"/>
              <a:t>Le fabricant </a:t>
            </a:r>
            <a:r>
              <a:rPr lang="fr-FR" sz="1200" dirty="0" smtClean="0"/>
              <a:t>est responsable de </a:t>
            </a:r>
            <a:r>
              <a:rPr lang="fr-FR" sz="1200" dirty="0"/>
              <a:t>la </a:t>
            </a:r>
            <a:r>
              <a:rPr lang="fr-FR" sz="1200" dirty="0" smtClean="0"/>
              <a:t>sécurité de son </a:t>
            </a:r>
            <a:r>
              <a:rPr lang="fr-FR" sz="1200" dirty="0"/>
              <a:t>produit</a:t>
            </a:r>
          </a:p>
          <a:p>
            <a:pPr lvl="1"/>
            <a:r>
              <a:rPr lang="fr-FR" sz="1200" dirty="0"/>
              <a:t>L’autorité de surveillance OFT surveille et fait respecter l’obligation faite aux parties impliquées </a:t>
            </a:r>
            <a:r>
              <a:rPr lang="fr-FR" sz="1200" dirty="0" smtClean="0"/>
              <a:t>d’assumer</a:t>
            </a:r>
            <a:r>
              <a:rPr lang="fr-CH" sz="1200" dirty="0" smtClean="0"/>
              <a:t>.</a:t>
            </a:r>
          </a:p>
          <a:p>
            <a:pPr lvl="1"/>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4/11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669821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Organisation de la surveillance de la sécurité</a:t>
            </a:r>
            <a:endParaRPr lang="fr-CH" dirty="0" smtClean="0"/>
          </a:p>
          <a:p>
            <a:pPr lvl="1"/>
            <a:r>
              <a:rPr lang="fr-FR" sz="1400" dirty="0"/>
              <a:t>La Division Sécurité est compétente pour l’évaluation de toutes les questions de sécurité </a:t>
            </a:r>
            <a:r>
              <a:rPr lang="fr-FR" sz="1400" dirty="0" smtClean="0"/>
              <a:t>technique d’exploitation et </a:t>
            </a:r>
            <a:r>
              <a:rPr lang="fr-FR" sz="1400" dirty="0"/>
              <a:t>pour les décisions qui en </a:t>
            </a:r>
            <a:r>
              <a:rPr lang="fr-FR" sz="1400" dirty="0" smtClean="0"/>
              <a:t>découlent</a:t>
            </a:r>
            <a:r>
              <a:rPr lang="fr-CH" sz="1400" dirty="0" smtClean="0"/>
              <a:t>.</a:t>
            </a:r>
          </a:p>
          <a:p>
            <a:pPr lvl="1"/>
            <a:endParaRPr lang="fr-CH" sz="1400" dirty="0" smtClean="0"/>
          </a:p>
          <a:p>
            <a:r>
              <a:rPr lang="fr-FR" dirty="0"/>
              <a:t>Tâches de l’autorité de surveillance de la sécurité</a:t>
            </a:r>
            <a:endParaRPr lang="fr-CH" dirty="0" smtClean="0"/>
          </a:p>
          <a:p>
            <a:pPr lvl="1"/>
            <a:r>
              <a:rPr lang="fr-FR" sz="1400" dirty="0"/>
              <a:t>L’OFT répond des prescriptions de sécurité </a:t>
            </a:r>
            <a:r>
              <a:rPr lang="fr-FR" sz="1400" dirty="0" smtClean="0"/>
              <a:t>officielles</a:t>
            </a:r>
            <a:r>
              <a:rPr lang="fr-CH" sz="1400" dirty="0" smtClean="0"/>
              <a:t>.</a:t>
            </a:r>
          </a:p>
          <a:p>
            <a:pPr lvl="1"/>
            <a:r>
              <a:rPr lang="fr-FR" sz="1400" dirty="0"/>
              <a:t>L’OFT est responsable des décisions </a:t>
            </a:r>
            <a:r>
              <a:rPr lang="fr-FR" sz="1400" dirty="0" smtClean="0"/>
              <a:t>déterminantes pour </a:t>
            </a:r>
            <a:r>
              <a:rPr lang="fr-FR" sz="1400" dirty="0"/>
              <a:t>la sécurité dans le cadre des </a:t>
            </a:r>
            <a:r>
              <a:rPr lang="fr-FR" sz="1400" dirty="0" smtClean="0"/>
              <a:t>autorisations</a:t>
            </a:r>
            <a:r>
              <a:rPr lang="fr-CH" sz="1400" dirty="0" smtClean="0"/>
              <a:t>.</a:t>
            </a:r>
          </a:p>
          <a:p>
            <a:pPr lvl="1"/>
            <a:r>
              <a:rPr lang="fr-FR" sz="1400" dirty="0"/>
              <a:t>Tous les collaborateurs de l’OFT qui traitent des questions de </a:t>
            </a:r>
            <a:r>
              <a:rPr lang="fr-FR" sz="1400" dirty="0" smtClean="0"/>
              <a:t>sécurité ... </a:t>
            </a:r>
            <a:r>
              <a:rPr lang="fr-FR" sz="1400" dirty="0"/>
              <a:t>sont coresponsables de la sécurité dans le cadre de leur </a:t>
            </a:r>
            <a:r>
              <a:rPr lang="fr-FR" sz="1400" dirty="0" smtClean="0"/>
              <a:t>tâche.</a:t>
            </a:r>
            <a:endParaRPr lang="fr-FR"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5/11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749226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Prescriptions en matière de </a:t>
            </a:r>
            <a:r>
              <a:rPr lang="fr-FR" dirty="0" smtClean="0"/>
              <a:t>sécurité</a:t>
            </a:r>
            <a:endParaRPr lang="fr-CH" dirty="0" smtClean="0"/>
          </a:p>
          <a:p>
            <a:pPr lvl="1"/>
            <a:r>
              <a:rPr lang="fr-FR" sz="1400" dirty="0"/>
              <a:t>L’OFT peut préciser par voie de directives comment les prescriptions de sécurité </a:t>
            </a:r>
            <a:r>
              <a:rPr lang="fr-FR" sz="1400" dirty="0" smtClean="0"/>
              <a:t>doivent être </a:t>
            </a:r>
            <a:r>
              <a:rPr lang="fr-FR" sz="1400" dirty="0"/>
              <a:t>respectées</a:t>
            </a:r>
          </a:p>
          <a:p>
            <a:pPr lvl="1"/>
            <a:r>
              <a:rPr lang="fr-FR" sz="1400" dirty="0"/>
              <a:t>Dans des cas particuliers, l’OFT peut autoriser des dérogations aux prescriptions de </a:t>
            </a:r>
            <a:r>
              <a:rPr lang="fr-FR" sz="1400" dirty="0" smtClean="0"/>
              <a:t>sécurité</a:t>
            </a:r>
            <a:r>
              <a:rPr lang="fr-CH" sz="1400" dirty="0" smtClean="0"/>
              <a:t>.</a:t>
            </a:r>
          </a:p>
          <a:p>
            <a:pPr lvl="1"/>
            <a:endParaRPr lang="fr-CH" sz="1400" dirty="0" smtClean="0"/>
          </a:p>
          <a:p>
            <a:r>
              <a:rPr lang="fr-FR" dirty="0"/>
              <a:t>Examen en fonction des risques</a:t>
            </a:r>
            <a:endParaRPr lang="fr-CH" dirty="0" smtClean="0"/>
          </a:p>
          <a:p>
            <a:pPr lvl="1"/>
            <a:r>
              <a:rPr lang="fr-FR" sz="1400" dirty="0"/>
              <a:t>Les spécialistes de la division Sécurité déterminent en fonction des risques les éléments à contrôler</a:t>
            </a:r>
            <a:r>
              <a:rPr lang="fr-FR" sz="1400" dirty="0" smtClean="0"/>
              <a:t>, l’ampleur </a:t>
            </a:r>
            <a:r>
              <a:rPr lang="fr-FR" sz="1400" dirty="0"/>
              <a:t>de l’examen, son degré de détail, etc. tout en veillant à l’uniformité technique des </a:t>
            </a:r>
            <a:r>
              <a:rPr lang="fr-FR" sz="1400" dirty="0" smtClean="0"/>
              <a:t>examens</a:t>
            </a:r>
            <a:r>
              <a:rPr lang="fr-CH" sz="1400" dirty="0" smtClean="0"/>
              <a:t>.</a:t>
            </a:r>
          </a:p>
          <a:p>
            <a:pPr lvl="1"/>
            <a:r>
              <a:rPr lang="fr-FR" sz="1400" dirty="0"/>
              <a:t>La surveillance préventive comprend toutes les procédures d’autorisation, d’homologation et </a:t>
            </a:r>
            <a:r>
              <a:rPr lang="fr-FR" sz="1400" dirty="0" smtClean="0"/>
              <a:t>d’approbation de dérogations.</a:t>
            </a:r>
            <a:endParaRPr lang="fr-CH" sz="1400" dirty="0" smtClean="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dirty="0" smtClean="0"/>
              <a:t>Les principes de base pour l’examen 6/11</a:t>
            </a:r>
            <a:br>
              <a:rPr lang="fr-CH" dirty="0" smtClean="0"/>
            </a:br>
            <a:r>
              <a:rPr lang="fr-CH" dirty="0" smtClean="0"/>
              <a:t>Gestion de la sécurité OFT</a:t>
            </a:r>
            <a:endParaRPr lang="fr-CH" dirty="0"/>
          </a:p>
        </p:txBody>
      </p:sp>
    </p:spTree>
    <p:extLst>
      <p:ext uri="{BB962C8B-B14F-4D97-AF65-F5344CB8AC3E}">
        <p14:creationId xmlns:p14="http://schemas.microsoft.com/office/powerpoint/2010/main" val="195764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Ordre du jour</a:t>
            </a:r>
            <a:r>
              <a:rPr lang="fr-CH" sz="4050" dirty="0"/>
              <a:t/>
            </a:r>
            <a:br>
              <a:rPr lang="fr-CH" sz="4050" dirty="0"/>
            </a:br>
            <a:endParaRPr lang="fr-CH" sz="2100" dirty="0"/>
          </a:p>
        </p:txBody>
      </p:sp>
      <p:sp>
        <p:nvSpPr>
          <p:cNvPr id="5"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chef de la section </a:t>
            </a:r>
            <a:r>
              <a:rPr lang="fr-CH" sz="1200" kern="0" dirty="0" smtClean="0">
                <a:solidFill>
                  <a:schemeClr val="tx1"/>
                </a:solidFill>
              </a:rPr>
              <a:t>Technique </a:t>
            </a:r>
            <a:r>
              <a:rPr lang="fr-CH" sz="1200" kern="0" dirty="0">
                <a:solidFill>
                  <a:schemeClr val="tx1"/>
                </a:solidFill>
              </a:rPr>
              <a:t>des installations à câbles, OFT</a:t>
            </a:r>
          </a:p>
        </p:txBody>
      </p:sp>
    </p:spTree>
    <p:extLst>
      <p:ext uri="{BB962C8B-B14F-4D97-AF65-F5344CB8AC3E}">
        <p14:creationId xmlns:p14="http://schemas.microsoft.com/office/powerpoint/2010/main" val="4032686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63588" y="1109132"/>
            <a:ext cx="7959724" cy="3412862"/>
          </a:xfrm>
        </p:spPr>
        <p:txBody>
          <a:bodyPr/>
          <a:lstStyle/>
          <a:p>
            <a:r>
              <a:rPr lang="fr-CH" sz="1600" b="1" dirty="0" smtClean="0"/>
              <a:t>Responsable du processus: Section </a:t>
            </a:r>
            <a:r>
              <a:rPr lang="fr-CH" sz="1600" b="1" dirty="0" err="1" smtClean="0"/>
              <a:t>bwI</a:t>
            </a:r>
            <a:r>
              <a:rPr lang="fr-CH" sz="1600" b="1" dirty="0" smtClean="0"/>
              <a:t>, Division Infrastructure (IN)</a:t>
            </a:r>
          </a:p>
          <a:p>
            <a:pPr lvl="1"/>
            <a:r>
              <a:rPr lang="fr-CH" sz="1400" dirty="0" smtClean="0"/>
              <a:t>Est l’interlocuteur du demandeur pour toutes les questions de procédures</a:t>
            </a:r>
          </a:p>
          <a:p>
            <a:pPr lvl="1"/>
            <a:r>
              <a:rPr lang="fr-CH" sz="1400" dirty="0" smtClean="0"/>
              <a:t>Est le coordinateur avec les autres intervenants : Offices fédéraux (</a:t>
            </a:r>
            <a:r>
              <a:rPr lang="fr-CH" sz="1400" dirty="0" err="1" smtClean="0"/>
              <a:t>OFEV</a:t>
            </a:r>
            <a:r>
              <a:rPr lang="fr-CH" sz="1400" dirty="0" smtClean="0"/>
              <a:t>, ARE, etc.), les cantons, les communes, les tiers, …</a:t>
            </a:r>
          </a:p>
          <a:p>
            <a:pPr lvl="1"/>
            <a:r>
              <a:rPr lang="fr-CH" sz="1400" dirty="0" smtClean="0"/>
              <a:t>Également en interne avec les spécialistes (section spécialisée)</a:t>
            </a:r>
          </a:p>
          <a:p>
            <a:pPr lvl="1"/>
            <a:r>
              <a:rPr lang="fr-CH" sz="1400" dirty="0" smtClean="0"/>
              <a:t>Direction par Mme Franziska </a:t>
            </a:r>
            <a:r>
              <a:rPr lang="fr-CH" sz="1400" dirty="0" err="1" smtClean="0"/>
              <a:t>Sarrot</a:t>
            </a:r>
            <a:endParaRPr lang="fr-CH" sz="1400" dirty="0" smtClean="0"/>
          </a:p>
          <a:p>
            <a:pPr lvl="1"/>
            <a:endParaRPr lang="fr-CH" sz="1400" dirty="0" smtClean="0"/>
          </a:p>
          <a:p>
            <a:pPr>
              <a:lnSpc>
                <a:spcPct val="100000"/>
              </a:lnSpc>
            </a:pPr>
            <a:r>
              <a:rPr lang="fr-CH" sz="1600" b="1" dirty="0" smtClean="0"/>
              <a:t>Section spécialisée: Section Technique des installations à câbles, Division Sécurité</a:t>
            </a:r>
          </a:p>
          <a:p>
            <a:pPr lvl="1"/>
            <a:r>
              <a:rPr lang="fr-CH" sz="1400" dirty="0" smtClean="0"/>
              <a:t>Conduit les examens technico-sécuritaires de la demande sur mandat de la section </a:t>
            </a:r>
            <a:r>
              <a:rPr lang="fr-CH" sz="1400" dirty="0" err="1" smtClean="0"/>
              <a:t>bwI</a:t>
            </a:r>
            <a:endParaRPr lang="fr-CH" sz="1400" dirty="0" smtClean="0"/>
          </a:p>
          <a:p>
            <a:pPr lvl="1"/>
            <a:r>
              <a:rPr lang="fr-CH" sz="1400" dirty="0" smtClean="0"/>
              <a:t>Trois domaines spécialisés : Mécanique (4 coll.), Electrotechnique (2 coll.), GC (3 coll.)</a:t>
            </a:r>
          </a:p>
          <a:p>
            <a:pPr lvl="1"/>
            <a:r>
              <a:rPr lang="fr-CH" sz="1400" dirty="0" smtClean="0"/>
              <a:t>Séances des domaines et séance de section</a:t>
            </a:r>
          </a:p>
          <a:p>
            <a:pPr lvl="1"/>
            <a:r>
              <a:rPr lang="fr-CH" sz="1400" dirty="0" smtClean="0"/>
              <a:t>Direction par M. Laurent Queloz</a:t>
            </a:r>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fr-CH" sz="3100" dirty="0" smtClean="0"/>
              <a:t>Les principes de base pour l’examen 7/11</a:t>
            </a:r>
            <a:br>
              <a:rPr lang="fr-CH" sz="3100" dirty="0" smtClean="0"/>
            </a:br>
            <a:r>
              <a:rPr lang="fr-CH" sz="2700" dirty="0" smtClean="0"/>
              <a:t>Organisation OFT, Surveillance préventive </a:t>
            </a:r>
            <a:r>
              <a:rPr lang="fr-CH" sz="2700" dirty="0" err="1" smtClean="0"/>
              <a:t>TàC</a:t>
            </a:r>
            <a:endParaRPr lang="fr-CH" sz="2700" dirty="0"/>
          </a:p>
        </p:txBody>
      </p:sp>
    </p:spTree>
    <p:extLst>
      <p:ext uri="{BB962C8B-B14F-4D97-AF65-F5344CB8AC3E}">
        <p14:creationId xmlns:p14="http://schemas.microsoft.com/office/powerpoint/2010/main" val="2420807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8/11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a:lnSpc>
                <a:spcPct val="100000"/>
              </a:lnSpc>
            </a:pPr>
            <a:r>
              <a:rPr lang="fr-CH" sz="1600" dirty="0" smtClean="0"/>
              <a:t>Organisation par projet dans la section Technique des installations à câbles (</a:t>
            </a:r>
            <a:r>
              <a:rPr lang="fr-CH" sz="1600" dirty="0" err="1" smtClean="0"/>
              <a:t>sb</a:t>
            </a:r>
            <a:r>
              <a:rPr lang="fr-CH" sz="1600" dirty="0" smtClean="0"/>
              <a:t>): Demande d’autorisation évaluée par le Team constitué d’un collaborateur de chaque domaine (Mécanique avec si nécessaire la partie Câble, Electrotechnique et GC)</a:t>
            </a:r>
          </a:p>
          <a:p>
            <a:pPr>
              <a:lnSpc>
                <a:spcPct val="100000"/>
              </a:lnSpc>
            </a:pPr>
            <a:endParaRPr lang="fr-CH" sz="1600" dirty="0" smtClean="0"/>
          </a:p>
          <a:p>
            <a:pPr>
              <a:lnSpc>
                <a:spcPct val="100000"/>
              </a:lnSpc>
            </a:pPr>
            <a:r>
              <a:rPr lang="fr-CH" sz="1600" dirty="0" smtClean="0"/>
              <a:t>Les aspects importants pour la sécurité sont évalués à travers :</a:t>
            </a:r>
          </a:p>
          <a:p>
            <a:pPr lvl="1"/>
            <a:r>
              <a:rPr lang="fr-CH" sz="1600" dirty="0" smtClean="0"/>
              <a:t>FBM (FBS) : Sous-systèmes TS1 à TS4 et  TS6, le rapport d’expert du calcul du câble</a:t>
            </a:r>
          </a:p>
          <a:p>
            <a:pPr lvl="1"/>
            <a:r>
              <a:rPr lang="fr-CH" sz="1600" dirty="0" err="1" smtClean="0"/>
              <a:t>FBE</a:t>
            </a:r>
            <a:r>
              <a:rPr lang="fr-CH" sz="1600" dirty="0" smtClean="0"/>
              <a:t> : Sous-système </a:t>
            </a:r>
            <a:r>
              <a:rPr lang="fr-CH" sz="1600" dirty="0" err="1" smtClean="0"/>
              <a:t>TS5</a:t>
            </a:r>
            <a:r>
              <a:rPr lang="fr-CH" sz="1600" dirty="0" smtClean="0"/>
              <a:t> (Equipement électrique)</a:t>
            </a:r>
          </a:p>
          <a:p>
            <a:pPr lvl="1"/>
            <a:r>
              <a:rPr lang="fr-CH" sz="1600" dirty="0" smtClean="0"/>
              <a:t>FBB : Rapports d’expertises, ouvrages de </a:t>
            </a:r>
            <a:r>
              <a:rPr lang="fr-CH" sz="1600" dirty="0"/>
              <a:t>GC et ces </a:t>
            </a:r>
            <a:r>
              <a:rPr lang="fr-CH" sz="1600" dirty="0" smtClean="0"/>
              <a:t>rapports </a:t>
            </a:r>
            <a:r>
              <a:rPr lang="fr-CH" sz="1600" dirty="0"/>
              <a:t>d’expert </a:t>
            </a:r>
            <a:endParaRPr lang="fr-CH" sz="1600" dirty="0" smtClean="0"/>
          </a:p>
          <a:p>
            <a:pPr lvl="1"/>
            <a:r>
              <a:rPr lang="fr-CH" sz="1600" dirty="0" smtClean="0"/>
              <a:t>Par l’ensemble du Team: l’exploitation, l’évacuation, l’examen des interfaces, le profil en long, les données </a:t>
            </a:r>
            <a:r>
              <a:rPr lang="fr-CH" sz="1600" dirty="0"/>
              <a:t>du système</a:t>
            </a:r>
          </a:p>
          <a:p>
            <a:pPr lvl="1"/>
            <a:endParaRPr lang="fr-CH" sz="1600" dirty="0" smtClean="0">
              <a:solidFill>
                <a:srgbClr val="FFC000"/>
              </a:solidFill>
            </a:endParaRPr>
          </a:p>
          <a:p>
            <a:pPr lvl="1"/>
            <a:endParaRPr lang="fr-CH" sz="1600" dirty="0" smtClean="0"/>
          </a:p>
          <a:p>
            <a:pPr marL="0" indent="0">
              <a:buNone/>
            </a:pPr>
            <a:endParaRPr lang="fr-CH" dirty="0" smtClean="0"/>
          </a:p>
          <a:p>
            <a:pPr marL="0" indent="0">
              <a:buNone/>
            </a:pPr>
            <a:endParaRPr lang="fr-CH" dirty="0" smtClean="0"/>
          </a:p>
          <a:p>
            <a:endParaRPr lang="fr-CH" dirty="0"/>
          </a:p>
        </p:txBody>
      </p:sp>
    </p:spTree>
    <p:extLst>
      <p:ext uri="{BB962C8B-B14F-4D97-AF65-F5344CB8AC3E}">
        <p14:creationId xmlns:p14="http://schemas.microsoft.com/office/powerpoint/2010/main" val="2926580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9/11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fr-CH" sz="2000" b="1" dirty="0" smtClean="0"/>
              <a:t>Déroulement processus d’approbation de plan (PAP)</a:t>
            </a:r>
          </a:p>
          <a:p>
            <a:pPr>
              <a:lnSpc>
                <a:spcPct val="100000"/>
              </a:lnSpc>
            </a:pPr>
            <a:r>
              <a:rPr lang="fr-CH" sz="1600" dirty="0" smtClean="0"/>
              <a:t>Pré-dossier</a:t>
            </a:r>
          </a:p>
          <a:p>
            <a:pPr lvl="1">
              <a:buFont typeface="Wingdings" panose="05000000000000000000" pitchFamily="2" charset="2"/>
              <a:buChar char="à"/>
            </a:pPr>
            <a:r>
              <a:rPr lang="fr-CH" sz="1600" dirty="0" smtClean="0">
                <a:sym typeface="Wingdings" panose="05000000000000000000" pitchFamily="2" charset="2"/>
              </a:rPr>
              <a:t>Team de la section spécialisée</a:t>
            </a:r>
          </a:p>
          <a:p>
            <a:pPr lvl="1">
              <a:buFont typeface="Wingdings" panose="05000000000000000000" pitchFamily="2" charset="2"/>
              <a:buChar char="à"/>
            </a:pPr>
            <a:r>
              <a:rPr lang="fr-CH" sz="1600" dirty="0" smtClean="0">
                <a:sym typeface="Wingdings" panose="05000000000000000000" pitchFamily="2" charset="2"/>
              </a:rPr>
              <a:t>Revue en Team des données do base du projet (directive 1)</a:t>
            </a:r>
          </a:p>
          <a:p>
            <a:pPr lvl="1">
              <a:buFont typeface="Wingdings" panose="05000000000000000000" pitchFamily="2" charset="2"/>
              <a:buChar char="à"/>
            </a:pPr>
            <a:r>
              <a:rPr lang="fr-CH" sz="1600" dirty="0" smtClean="0">
                <a:sym typeface="Wingdings" panose="05000000000000000000" pitchFamily="2" charset="2"/>
              </a:rPr>
              <a:t>Exhaustivité du pré-dossier</a:t>
            </a:r>
          </a:p>
          <a:p>
            <a:pPr marL="457200" lvl="1" indent="0">
              <a:buNone/>
            </a:pPr>
            <a:endParaRPr lang="fr-CH" sz="1600" dirty="0" smtClean="0"/>
          </a:p>
          <a:p>
            <a:pPr>
              <a:lnSpc>
                <a:spcPct val="100000"/>
              </a:lnSpc>
            </a:pPr>
            <a:r>
              <a:rPr lang="fr-CH" sz="1600" dirty="0" smtClean="0"/>
              <a:t>Dossier principal, Partie 1 (Les documents sont en circulation auprès de tous les intervenants)</a:t>
            </a:r>
          </a:p>
          <a:p>
            <a:pPr marL="685800" lvl="1">
              <a:buFont typeface="Wingdings" panose="05000000000000000000" pitchFamily="2" charset="2"/>
              <a:buChar char="à"/>
            </a:pPr>
            <a:r>
              <a:rPr lang="fr-CH" sz="1600" dirty="0" smtClean="0">
                <a:sym typeface="Wingdings" panose="05000000000000000000" pitchFamily="2" charset="2"/>
              </a:rPr>
              <a:t>Exhaustivité par le Team</a:t>
            </a:r>
          </a:p>
          <a:p>
            <a:pPr marL="685800" lvl="1">
              <a:buFont typeface="Wingdings" panose="05000000000000000000" pitchFamily="2" charset="2"/>
              <a:buChar char="à"/>
            </a:pPr>
            <a:r>
              <a:rPr lang="fr-CH" sz="1600" dirty="0" smtClean="0">
                <a:sym typeface="Wingdings" panose="05000000000000000000" pitchFamily="2" charset="2"/>
              </a:rPr>
              <a:t>Informations du demandeur sur la Partie I</a:t>
            </a:r>
          </a:p>
          <a:p>
            <a:pPr marL="685800" lvl="1">
              <a:buFont typeface="Wingdings" panose="05000000000000000000" pitchFamily="2" charset="2"/>
              <a:buChar char="à"/>
            </a:pPr>
            <a:r>
              <a:rPr lang="fr-CH" sz="1600" dirty="0" smtClean="0">
                <a:sym typeface="Wingdings" panose="05000000000000000000" pitchFamily="2" charset="2"/>
              </a:rPr>
              <a:t>Finalisation/conformité du dossier</a:t>
            </a:r>
          </a:p>
          <a:p>
            <a:pPr lvl="1">
              <a:buFont typeface="Wingdings" panose="05000000000000000000" pitchFamily="2" charset="2"/>
              <a:buChar char="à"/>
            </a:pPr>
            <a:endParaRPr lang="fr-CH" sz="16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2747624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10/11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a:xfrm>
            <a:off x="768315" y="1109132"/>
            <a:ext cx="7959724" cy="3309937"/>
          </a:xfrm>
        </p:spPr>
        <p:txBody>
          <a:bodyPr/>
          <a:lstStyle/>
          <a:p>
            <a:pPr marL="0" indent="0">
              <a:lnSpc>
                <a:spcPct val="100000"/>
              </a:lnSpc>
              <a:buNone/>
            </a:pPr>
            <a:r>
              <a:rPr lang="fr-CH" sz="2000" b="1" dirty="0" smtClean="0"/>
              <a:t>Déroulement </a:t>
            </a:r>
            <a:r>
              <a:rPr lang="fr-CH" sz="2000" b="1" dirty="0" err="1" smtClean="0"/>
              <a:t>PAP</a:t>
            </a:r>
            <a:endParaRPr lang="fr-CH" sz="2000" b="1" dirty="0" smtClean="0"/>
          </a:p>
          <a:p>
            <a:pPr>
              <a:lnSpc>
                <a:spcPct val="100000"/>
              </a:lnSpc>
            </a:pPr>
            <a:r>
              <a:rPr lang="fr-CH" sz="1400" dirty="0" smtClean="0"/>
              <a:t>Dossier principal, Partie 2 (partie technique)</a:t>
            </a:r>
          </a:p>
          <a:p>
            <a:pPr lvl="1">
              <a:buFont typeface="Wingdings" panose="05000000000000000000" pitchFamily="2" charset="2"/>
              <a:buChar char="à"/>
            </a:pPr>
            <a:r>
              <a:rPr lang="fr-CH" sz="1400" dirty="0" smtClean="0">
                <a:sym typeface="Wingdings" panose="05000000000000000000" pitchFamily="2" charset="2"/>
              </a:rPr>
              <a:t>Vue d’ensemble du projet</a:t>
            </a:r>
          </a:p>
          <a:p>
            <a:pPr lvl="1">
              <a:buFont typeface="Wingdings" panose="05000000000000000000" pitchFamily="2" charset="2"/>
              <a:buChar char="à"/>
            </a:pPr>
            <a:r>
              <a:rPr lang="fr-CH" sz="1400" dirty="0" smtClean="0">
                <a:sym typeface="Wingdings" panose="05000000000000000000" pitchFamily="2" charset="2"/>
              </a:rPr>
              <a:t>Exhaustivité approfondie</a:t>
            </a:r>
          </a:p>
          <a:p>
            <a:pPr lvl="1">
              <a:buFont typeface="Wingdings" panose="05000000000000000000" pitchFamily="2" charset="2"/>
              <a:buChar char="à"/>
            </a:pPr>
            <a:r>
              <a:rPr lang="fr-CH" sz="1400" dirty="0" smtClean="0">
                <a:sym typeface="Wingdings" panose="05000000000000000000" pitchFamily="2" charset="2"/>
              </a:rPr>
              <a:t>Finalisation/conformité du dossier</a:t>
            </a:r>
          </a:p>
          <a:p>
            <a:pPr lvl="1">
              <a:buFont typeface="Wingdings" panose="05000000000000000000" pitchFamily="2" charset="2"/>
              <a:buChar char="à"/>
            </a:pPr>
            <a:r>
              <a:rPr lang="fr-CH" sz="1400" dirty="0" smtClean="0">
                <a:sym typeface="Wingdings" panose="05000000000000000000" pitchFamily="2" charset="2"/>
              </a:rPr>
              <a:t>Examen détaillé pour chacun des domaines</a:t>
            </a:r>
          </a:p>
          <a:p>
            <a:pPr lvl="2">
              <a:buFont typeface="Symbol" panose="05050102010706020507" pitchFamily="18" charset="2"/>
              <a:buChar char="-"/>
            </a:pPr>
            <a:r>
              <a:rPr lang="fr-CH" sz="1200" dirty="0" smtClean="0">
                <a:sym typeface="Wingdings" panose="05000000000000000000" pitchFamily="2" charset="2"/>
              </a:rPr>
              <a:t>Examen pour son domaine</a:t>
            </a:r>
          </a:p>
          <a:p>
            <a:pPr lvl="2">
              <a:buFont typeface="Symbol" panose="05050102010706020507" pitchFamily="18" charset="2"/>
              <a:buChar char="-"/>
            </a:pPr>
            <a:r>
              <a:rPr lang="fr-CH" sz="1200" dirty="0" smtClean="0">
                <a:sym typeface="Wingdings" panose="05000000000000000000" pitchFamily="2" charset="2"/>
              </a:rPr>
              <a:t>Eventuellement, évaluation des divergences</a:t>
            </a:r>
          </a:p>
          <a:p>
            <a:pPr lvl="2">
              <a:buFont typeface="Symbol" panose="05050102010706020507" pitchFamily="18" charset="2"/>
              <a:buChar char="-"/>
            </a:pPr>
            <a:r>
              <a:rPr lang="fr-CH" sz="1200" dirty="0" smtClean="0">
                <a:sym typeface="Wingdings" panose="05000000000000000000" pitchFamily="2" charset="2"/>
              </a:rPr>
              <a:t>Questions au demandeur / au constructeur (via responsable du processus)</a:t>
            </a:r>
          </a:p>
          <a:p>
            <a:pPr lvl="2">
              <a:buFont typeface="Symbol" panose="05050102010706020507" pitchFamily="18" charset="2"/>
              <a:buChar char="-"/>
            </a:pPr>
            <a:r>
              <a:rPr lang="fr-CH" sz="1200" dirty="0" smtClean="0">
                <a:sym typeface="Wingdings" panose="05000000000000000000" pitchFamily="2" charset="2"/>
              </a:rPr>
              <a:t>Discussion au sein du domaine pour des questions particulières, des divergences particulières</a:t>
            </a:r>
          </a:p>
          <a:p>
            <a:pPr lvl="2">
              <a:buFont typeface="Symbol" panose="05050102010706020507" pitchFamily="18" charset="2"/>
              <a:buChar char="-"/>
            </a:pPr>
            <a:r>
              <a:rPr lang="fr-CH" sz="1200" dirty="0" smtClean="0">
                <a:sym typeface="Wingdings" panose="05000000000000000000" pitchFamily="2" charset="2"/>
              </a:rPr>
              <a:t>Examen et discussion en Team</a:t>
            </a:r>
          </a:p>
          <a:p>
            <a:pPr lvl="2">
              <a:buFont typeface="Symbol" panose="05050102010706020507" pitchFamily="18" charset="2"/>
              <a:buChar char="-"/>
            </a:pPr>
            <a:r>
              <a:rPr lang="fr-CH" sz="1200" dirty="0" smtClean="0">
                <a:sym typeface="Wingdings" panose="05000000000000000000" pitchFamily="2" charset="2"/>
              </a:rPr>
              <a:t>Finalisation de la prise de position (PP) de la section spécialisée</a:t>
            </a:r>
          </a:p>
          <a:p>
            <a:pPr lvl="1">
              <a:buFont typeface="Wingdings" panose="05000000000000000000" pitchFamily="2" charset="2"/>
              <a:buChar char="à"/>
            </a:pPr>
            <a:r>
              <a:rPr lang="fr-CH" sz="1400" dirty="0" smtClean="0">
                <a:sym typeface="Wingdings" panose="05000000000000000000" pitchFamily="2" charset="2"/>
              </a:rPr>
              <a:t>Transmission de la PP </a:t>
            </a:r>
            <a:r>
              <a:rPr lang="fr-CH" sz="1400" dirty="0" err="1" smtClean="0">
                <a:sym typeface="Wingdings" panose="05000000000000000000" pitchFamily="2" charset="2"/>
              </a:rPr>
              <a:t>PAP</a:t>
            </a:r>
            <a:r>
              <a:rPr lang="fr-CH" sz="1400" dirty="0" smtClean="0">
                <a:sym typeface="Wingdings" panose="05000000000000000000" pitchFamily="2" charset="2"/>
              </a:rPr>
              <a:t> à la section responsable du processus (</a:t>
            </a:r>
            <a:r>
              <a:rPr lang="fr-CH" sz="1400" dirty="0" err="1" smtClean="0">
                <a:sym typeface="Wingdings" panose="05000000000000000000" pitchFamily="2" charset="2"/>
              </a:rPr>
              <a:t>bwI</a:t>
            </a:r>
            <a:r>
              <a:rPr lang="fr-CH" sz="1400" dirty="0" smtClean="0">
                <a:sym typeface="Wingdings" panose="05000000000000000000" pitchFamily="2" charset="2"/>
              </a:rPr>
              <a:t>)</a:t>
            </a:r>
          </a:p>
          <a:p>
            <a:pPr lvl="1">
              <a:buFont typeface="Wingdings" panose="05000000000000000000" pitchFamily="2" charset="2"/>
              <a:buChar char="à"/>
            </a:pPr>
            <a:r>
              <a:rPr lang="fr-CH" sz="1400" dirty="0" smtClean="0">
                <a:sym typeface="Wingdings" panose="05000000000000000000" pitchFamily="2" charset="2"/>
              </a:rPr>
              <a:t>Décision pour l’entreprise de </a:t>
            </a:r>
            <a:r>
              <a:rPr lang="fr-CH" sz="1400" dirty="0" err="1" smtClean="0">
                <a:sym typeface="Wingdings" panose="05000000000000000000" pitchFamily="2" charset="2"/>
              </a:rPr>
              <a:t>TàC</a:t>
            </a:r>
            <a:r>
              <a:rPr lang="fr-CH" sz="1400" dirty="0" smtClean="0">
                <a:sym typeface="Wingdings" panose="05000000000000000000" pitchFamily="2" charset="2"/>
              </a:rPr>
              <a:t>, construction de l’installation</a:t>
            </a:r>
          </a:p>
          <a:p>
            <a:pPr lvl="1">
              <a:buFont typeface="Wingdings" panose="05000000000000000000" pitchFamily="2" charset="2"/>
              <a:buChar char="à"/>
            </a:pPr>
            <a:endParaRPr lang="fr-CH" sz="14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3586505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dirty="0" smtClean="0"/>
              <a:t>Les principes de base pour l’examen 11/11</a:t>
            </a:r>
            <a:br>
              <a:rPr lang="fr-CH" dirty="0" smtClean="0"/>
            </a:br>
            <a:r>
              <a:rPr lang="fr-CH" sz="2400" dirty="0" smtClean="0"/>
              <a:t>Organisation OFT, Surveillance préventive </a:t>
            </a:r>
            <a:r>
              <a:rPr lang="fr-CH" sz="2400" dirty="0" err="1" smtClean="0"/>
              <a:t>TàC</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fr-CH" sz="2000" b="1" dirty="0" smtClean="0"/>
              <a:t>Déroulement </a:t>
            </a:r>
            <a:r>
              <a:rPr lang="fr-CH" sz="2000" b="1" dirty="0"/>
              <a:t>processus d’approbation </a:t>
            </a:r>
            <a:r>
              <a:rPr lang="fr-CH" sz="2000" b="1" dirty="0" smtClean="0"/>
              <a:t>d’exploitation (PAEX)</a:t>
            </a:r>
          </a:p>
          <a:p>
            <a:pPr>
              <a:lnSpc>
                <a:spcPct val="100000"/>
              </a:lnSpc>
            </a:pPr>
            <a:r>
              <a:rPr lang="fr-CH" sz="1400" dirty="0" smtClean="0"/>
              <a:t>Dossier de sécurité</a:t>
            </a:r>
          </a:p>
          <a:p>
            <a:pPr lvl="1">
              <a:buFont typeface="Wingdings" panose="05000000000000000000" pitchFamily="2" charset="2"/>
              <a:buChar char="à"/>
            </a:pPr>
            <a:r>
              <a:rPr lang="fr-CH" sz="1400" dirty="0" smtClean="0">
                <a:sym typeface="Wingdings" panose="05000000000000000000" pitchFamily="2" charset="2"/>
              </a:rPr>
              <a:t>Exhaustivité du dossier</a:t>
            </a:r>
          </a:p>
          <a:p>
            <a:pPr lvl="1">
              <a:buFont typeface="Wingdings" panose="05000000000000000000" pitchFamily="2" charset="2"/>
              <a:buChar char="à"/>
            </a:pPr>
            <a:r>
              <a:rPr lang="fr-CH" sz="1400" dirty="0" smtClean="0">
                <a:sym typeface="Wingdings" panose="05000000000000000000" pitchFamily="2" charset="2"/>
              </a:rPr>
              <a:t>Finalisation/conformité du dossier (au fur et à mesure de l’avancement)</a:t>
            </a:r>
          </a:p>
          <a:p>
            <a:pPr lvl="1">
              <a:buFont typeface="Wingdings" panose="05000000000000000000" pitchFamily="2" charset="2"/>
              <a:buChar char="à"/>
            </a:pPr>
            <a:r>
              <a:rPr lang="fr-CH" sz="1400" dirty="0" smtClean="0">
                <a:sym typeface="Wingdings" panose="05000000000000000000" pitchFamily="2" charset="2"/>
              </a:rPr>
              <a:t>Examen détaillé pour chacun des domaines</a:t>
            </a:r>
          </a:p>
          <a:p>
            <a:pPr lvl="2">
              <a:buFont typeface="Symbol" panose="05050102010706020507" pitchFamily="18" charset="2"/>
              <a:buChar char="-"/>
            </a:pPr>
            <a:r>
              <a:rPr lang="fr-CH" sz="1200" dirty="0" smtClean="0">
                <a:sym typeface="Wingdings" panose="05000000000000000000" pitchFamily="2" charset="2"/>
              </a:rPr>
              <a:t>Examen pour son domaine</a:t>
            </a:r>
          </a:p>
          <a:p>
            <a:pPr lvl="2">
              <a:buFont typeface="Symbol" panose="05050102010706020507" pitchFamily="18" charset="2"/>
              <a:buChar char="-"/>
            </a:pPr>
            <a:r>
              <a:rPr lang="fr-CH" sz="1200" dirty="0" smtClean="0">
                <a:sym typeface="Wingdings" panose="05000000000000000000" pitchFamily="2" charset="2"/>
              </a:rPr>
              <a:t>Evaluation des charges de la </a:t>
            </a:r>
            <a:r>
              <a:rPr lang="fr-CH" sz="1200" dirty="0" err="1" smtClean="0">
                <a:sym typeface="Wingdings" panose="05000000000000000000" pitchFamily="2" charset="2"/>
              </a:rPr>
              <a:t>PAP</a:t>
            </a:r>
            <a:endParaRPr lang="fr-CH" sz="1200" dirty="0" smtClean="0">
              <a:sym typeface="Wingdings" panose="05000000000000000000" pitchFamily="2" charset="2"/>
            </a:endParaRPr>
          </a:p>
          <a:p>
            <a:pPr lvl="2">
              <a:buFont typeface="Symbol" panose="05050102010706020507" pitchFamily="18" charset="2"/>
              <a:buChar char="-"/>
            </a:pPr>
            <a:r>
              <a:rPr lang="fr-CH" sz="1200" dirty="0" smtClean="0">
                <a:sym typeface="Wingdings" panose="05000000000000000000" pitchFamily="2" charset="2"/>
              </a:rPr>
              <a:t>Discussion au sein du domaine pour des questions particulières</a:t>
            </a:r>
          </a:p>
          <a:p>
            <a:pPr lvl="2">
              <a:buFont typeface="Symbol" panose="05050102010706020507" pitchFamily="18" charset="2"/>
              <a:buChar char="-"/>
            </a:pPr>
            <a:r>
              <a:rPr lang="fr-CH" sz="1200" dirty="0" smtClean="0">
                <a:sym typeface="Wingdings" panose="05000000000000000000" pitchFamily="2" charset="2"/>
              </a:rPr>
              <a:t>Examen et discussion en Team</a:t>
            </a:r>
          </a:p>
          <a:p>
            <a:pPr lvl="2">
              <a:buFont typeface="Symbol" panose="05050102010706020507" pitchFamily="18" charset="2"/>
              <a:buChar char="-"/>
            </a:pPr>
            <a:r>
              <a:rPr lang="fr-CH" sz="1200" dirty="0" smtClean="0">
                <a:sym typeface="Wingdings" panose="05000000000000000000" pitchFamily="2" charset="2"/>
              </a:rPr>
              <a:t>Finalisation de la prise de position (PP) de la section spécialisée</a:t>
            </a:r>
          </a:p>
          <a:p>
            <a:pPr lvl="1">
              <a:buFont typeface="Wingdings" panose="05000000000000000000" pitchFamily="2" charset="2"/>
              <a:buChar char="à"/>
            </a:pPr>
            <a:r>
              <a:rPr lang="fr-CH" sz="1400" dirty="0" smtClean="0">
                <a:sym typeface="Wingdings" panose="05000000000000000000" pitchFamily="2" charset="2"/>
              </a:rPr>
              <a:t>Contrôle de l’installation sur son site : vérification du rapport de sécurité, examen des exigences essentielles</a:t>
            </a:r>
          </a:p>
          <a:p>
            <a:pPr lvl="1">
              <a:buFont typeface="Wingdings" panose="05000000000000000000" pitchFamily="2" charset="2"/>
              <a:buChar char="à"/>
            </a:pPr>
            <a:r>
              <a:rPr lang="fr-CH" sz="1400" dirty="0" smtClean="0">
                <a:sym typeface="Wingdings" panose="05000000000000000000" pitchFamily="2" charset="2"/>
              </a:rPr>
              <a:t>Transmission de la PP à la section responsable du processus (</a:t>
            </a:r>
            <a:r>
              <a:rPr lang="fr-CH" sz="1400" dirty="0" err="1" smtClean="0">
                <a:sym typeface="Wingdings" panose="05000000000000000000" pitchFamily="2" charset="2"/>
              </a:rPr>
              <a:t>bwI</a:t>
            </a:r>
            <a:r>
              <a:rPr lang="fr-CH" sz="1400" dirty="0">
                <a:sym typeface="Wingdings" panose="05000000000000000000" pitchFamily="2" charset="2"/>
              </a:rPr>
              <a:t>)</a:t>
            </a:r>
            <a:endParaRPr lang="fr-CH" sz="1400" dirty="0" smtClean="0">
              <a:sym typeface="Wingdings" panose="05000000000000000000" pitchFamily="2" charset="2"/>
            </a:endParaRPr>
          </a:p>
          <a:p>
            <a:pPr lvl="1">
              <a:buFont typeface="Wingdings" panose="05000000000000000000" pitchFamily="2" charset="2"/>
              <a:buChar char="à"/>
            </a:pPr>
            <a:r>
              <a:rPr lang="fr-CH" sz="1400" dirty="0" smtClean="0">
                <a:sym typeface="Wingdings" panose="05000000000000000000" pitchFamily="2" charset="2"/>
              </a:rPr>
              <a:t>Décision pour l’entreprise de </a:t>
            </a:r>
            <a:r>
              <a:rPr lang="fr-CH" sz="1400" dirty="0" err="1" smtClean="0">
                <a:sym typeface="Wingdings" panose="05000000000000000000" pitchFamily="2" charset="2"/>
              </a:rPr>
              <a:t>TàC</a:t>
            </a:r>
            <a:endParaRPr lang="fr-CH" sz="1400" dirty="0" smtClean="0">
              <a:sym typeface="Wingdings" panose="05000000000000000000" pitchFamily="2" charset="2"/>
            </a:endParaRPr>
          </a:p>
          <a:p>
            <a:pPr>
              <a:lnSpc>
                <a:spcPct val="100000"/>
              </a:lnSpc>
            </a:pPr>
            <a:endParaRPr lang="fr-CH" sz="1400" dirty="0" smtClean="0"/>
          </a:p>
          <a:p>
            <a:pPr>
              <a:lnSpc>
                <a:spcPct val="100000"/>
              </a:lnSpc>
            </a:pPr>
            <a:endParaRPr lang="fr-CH" sz="1400" dirty="0" smtClean="0"/>
          </a:p>
          <a:p>
            <a:pPr>
              <a:lnSpc>
                <a:spcPct val="100000"/>
              </a:lnSpc>
            </a:pPr>
            <a:endParaRPr lang="fr-CH" sz="1400" dirty="0"/>
          </a:p>
        </p:txBody>
      </p:sp>
    </p:spTree>
    <p:extLst>
      <p:ext uri="{BB962C8B-B14F-4D97-AF65-F5344CB8AC3E}">
        <p14:creationId xmlns:p14="http://schemas.microsoft.com/office/powerpoint/2010/main" val="2878804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Partie I : examen technique par l’OFT</a:t>
            </a:r>
            <a:r>
              <a:rPr lang="fr-CH" sz="4050" dirty="0" smtClean="0"/>
              <a:t/>
            </a:r>
            <a:br>
              <a:rPr lang="fr-CH" sz="4050" dirty="0" smtClean="0"/>
            </a:br>
            <a:r>
              <a:rPr lang="fr-CH" sz="4050" dirty="0" smtClean="0"/>
              <a:t>M</a:t>
            </a:r>
            <a:r>
              <a:rPr lang="fr-CH" sz="3600" dirty="0" smtClean="0"/>
              <a:t>éthodologie de l’examen</a:t>
            </a:r>
            <a:br>
              <a:rPr lang="fr-CH" sz="3600" dirty="0" smtClean="0"/>
            </a:br>
            <a:endParaRPr lang="fr-CH" sz="3600" dirty="0"/>
          </a:p>
        </p:txBody>
      </p:sp>
      <p:sp>
        <p:nvSpPr>
          <p:cNvPr id="2" name="Espace réservé du contenu 1"/>
          <p:cNvSpPr>
            <a:spLocks noGrp="1"/>
          </p:cNvSpPr>
          <p:nvPr>
            <p:ph idx="1"/>
          </p:nvPr>
        </p:nvSpPr>
        <p:spPr>
          <a:xfrm>
            <a:off x="763587" y="1200151"/>
            <a:ext cx="8249783" cy="3309937"/>
          </a:xfrm>
        </p:spPr>
        <p:txBody>
          <a:bodyPr/>
          <a:lstStyle/>
          <a:p>
            <a:pPr marL="3586163" indent="0">
              <a:lnSpc>
                <a:spcPct val="100000"/>
              </a:lnSpc>
              <a:buNone/>
            </a:pPr>
            <a:r>
              <a:rPr lang="fr-CH" sz="2800" b="1" dirty="0" smtClean="0"/>
              <a:t>Instruction pour l’examen dans les processus d’autorisation</a:t>
            </a:r>
          </a:p>
          <a:p>
            <a:pPr marL="3586163" indent="0">
              <a:lnSpc>
                <a:spcPct val="100000"/>
              </a:lnSpc>
              <a:buNone/>
            </a:pPr>
            <a:endParaRPr lang="fr-CH" sz="1600" dirty="0" smtClean="0"/>
          </a:p>
          <a:p>
            <a:pPr marL="3586163" indent="0">
              <a:lnSpc>
                <a:spcPct val="100000"/>
              </a:lnSpc>
              <a:buNone/>
            </a:pPr>
            <a:r>
              <a:rPr lang="fr-CH" sz="1600" dirty="0" smtClean="0"/>
              <a:t>Précise les méthodes de travail dans l’OFT</a:t>
            </a:r>
          </a:p>
          <a:p>
            <a:pPr marL="3586163" indent="0">
              <a:lnSpc>
                <a:spcPct val="100000"/>
              </a:lnSpc>
              <a:buNone/>
            </a:pPr>
            <a:endParaRPr lang="fr-CH" sz="1600" dirty="0" smtClean="0"/>
          </a:p>
          <a:p>
            <a:pPr marL="3586163" indent="0">
              <a:lnSpc>
                <a:spcPct val="100000"/>
              </a:lnSpc>
              <a:buNone/>
            </a:pPr>
            <a:r>
              <a:rPr lang="fr-CH" sz="2000" b="1" dirty="0" smtClean="0"/>
              <a:t>Contenu</a:t>
            </a:r>
          </a:p>
          <a:p>
            <a:pPr marL="3871913" indent="-285750">
              <a:lnSpc>
                <a:spcPct val="100000"/>
              </a:lnSpc>
            </a:pPr>
            <a:r>
              <a:rPr lang="fr-CH" sz="1600" dirty="0" smtClean="0"/>
              <a:t>Partie 1: Partie générale</a:t>
            </a:r>
          </a:p>
          <a:p>
            <a:pPr marL="3871913" indent="-285750">
              <a:lnSpc>
                <a:spcPct val="100000"/>
              </a:lnSpc>
            </a:pPr>
            <a:r>
              <a:rPr lang="fr-CH" sz="1600" dirty="0" smtClean="0"/>
              <a:t>Partie 2 : Instruction détaillée par domaine sous forme de tabelle</a:t>
            </a:r>
          </a:p>
          <a:p>
            <a:pPr marL="3586163" indent="0">
              <a:lnSpc>
                <a:spcPct val="100000"/>
              </a:lnSpc>
            </a:pPr>
            <a:endParaRPr lang="de-CH" sz="1600" dirty="0" smtClean="0"/>
          </a:p>
        </p:txBody>
      </p:sp>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73" y="1200151"/>
            <a:ext cx="3541107" cy="3093244"/>
          </a:xfrm>
          <a:prstGeom prst="rect">
            <a:avLst/>
          </a:prstGeom>
        </p:spPr>
      </p:pic>
    </p:spTree>
    <p:extLst>
      <p:ext uri="{BB962C8B-B14F-4D97-AF65-F5344CB8AC3E}">
        <p14:creationId xmlns:p14="http://schemas.microsoft.com/office/powerpoint/2010/main" val="4049483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smtClean="0"/>
              <a:t>Partie 1: Partie générale</a:t>
            </a:r>
          </a:p>
          <a:p>
            <a:pPr marL="198438" indent="0">
              <a:lnSpc>
                <a:spcPct val="100000"/>
              </a:lnSpc>
              <a:buNone/>
            </a:pPr>
            <a:endParaRPr lang="fr-CH" sz="2000" b="1" dirty="0" smtClean="0"/>
          </a:p>
          <a:p>
            <a:pPr marL="198438" indent="0">
              <a:lnSpc>
                <a:spcPct val="100000"/>
              </a:lnSpc>
              <a:buNone/>
            </a:pPr>
            <a:r>
              <a:rPr lang="fr-CH" sz="2000" b="1" dirty="0" smtClean="0"/>
              <a:t>But </a:t>
            </a:r>
          </a:p>
          <a:p>
            <a:pPr marL="198438" indent="0">
              <a:lnSpc>
                <a:spcPct val="100000"/>
              </a:lnSpc>
              <a:buNone/>
            </a:pPr>
            <a:r>
              <a:rPr lang="fr-FR" sz="1600" dirty="0"/>
              <a:t>La présente instruction a pour but de préciser et d'unifier la méthode de travail des ingénieur(e)s impliqué(e)s dans le cadre des examens de la sécurité concernant la technique et l'exploitation dans les processus </a:t>
            </a:r>
            <a:r>
              <a:rPr lang="fr-FR" sz="1600" dirty="0" smtClean="0"/>
              <a:t>d’autorisations</a:t>
            </a:r>
            <a:r>
              <a:rPr lang="fr-CH" sz="1600" dirty="0" smtClean="0"/>
              <a:t>.</a:t>
            </a:r>
          </a:p>
          <a:p>
            <a:pPr marL="198438" indent="0">
              <a:lnSpc>
                <a:spcPct val="100000"/>
              </a:lnSpc>
              <a:buNone/>
            </a:pPr>
            <a:endParaRPr lang="de-CH" sz="1600" dirty="0" smtClean="0"/>
          </a:p>
        </p:txBody>
      </p:sp>
    </p:spTree>
    <p:extLst>
      <p:ext uri="{BB962C8B-B14F-4D97-AF65-F5344CB8AC3E}">
        <p14:creationId xmlns:p14="http://schemas.microsoft.com/office/powerpoint/2010/main" val="1676315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smtClean="0"/>
          </a:p>
          <a:p>
            <a:pPr marL="198438" indent="0">
              <a:lnSpc>
                <a:spcPct val="100000"/>
              </a:lnSpc>
              <a:buNone/>
            </a:pPr>
            <a:r>
              <a:rPr lang="fr-CH" sz="2000" b="1" dirty="0" smtClean="0"/>
              <a:t>Principes</a:t>
            </a:r>
          </a:p>
          <a:p>
            <a:pPr marL="484188" indent="-285750">
              <a:lnSpc>
                <a:spcPct val="100000"/>
              </a:lnSpc>
            </a:pPr>
            <a:r>
              <a:rPr lang="fr-FR" sz="1600" dirty="0" smtClean="0"/>
              <a:t>L’OFT </a:t>
            </a:r>
            <a:r>
              <a:rPr lang="fr-FR" sz="1600" dirty="0"/>
              <a:t>évalue les projets présentés afin de s'assurer que les installations et/ou ses éléments satisfont aux lois, aux ordonnances, aux dispositions d’exécution, aux normes et aux autres règles reconnues de la technique </a:t>
            </a:r>
            <a:r>
              <a:rPr lang="fr-FR" sz="1600" dirty="0" smtClean="0"/>
              <a:t>déterminantes</a:t>
            </a:r>
            <a:endParaRPr lang="de-CH" sz="1600" dirty="0" smtClean="0"/>
          </a:p>
          <a:p>
            <a:pPr marL="484188" indent="-285750">
              <a:lnSpc>
                <a:spcPct val="100000"/>
              </a:lnSpc>
            </a:pPr>
            <a:endParaRPr lang="de-CH" sz="1600" dirty="0" smtClean="0"/>
          </a:p>
          <a:p>
            <a:pPr marL="484188" indent="-285750">
              <a:lnSpc>
                <a:spcPct val="100000"/>
              </a:lnSpc>
            </a:pPr>
            <a:r>
              <a:rPr lang="fr-FR" sz="1600" dirty="0" smtClean="0"/>
              <a:t>L’OFT </a:t>
            </a:r>
            <a:r>
              <a:rPr lang="fr-FR" sz="1600" dirty="0"/>
              <a:t>examine les dossiers présentés en fonction de l’importance pour la sécurité de l’installation et/ou de ses éléments selon différentes variantes </a:t>
            </a:r>
            <a:r>
              <a:rPr lang="fr-FR" sz="1600" dirty="0" smtClean="0"/>
              <a:t>d’examen</a:t>
            </a:r>
            <a:r>
              <a:rPr lang="de-CH" sz="1600" dirty="0" smtClean="0"/>
              <a:t>.</a:t>
            </a:r>
          </a:p>
          <a:p>
            <a:pPr marL="484188" indent="-285750">
              <a:lnSpc>
                <a:spcPct val="100000"/>
              </a:lnSpc>
            </a:pPr>
            <a:endParaRPr lang="de-CH" sz="1600" dirty="0"/>
          </a:p>
          <a:p>
            <a:pPr marL="484188" indent="-285750">
              <a:lnSpc>
                <a:spcPct val="100000"/>
              </a:lnSpc>
            </a:pPr>
            <a:r>
              <a:rPr lang="fr-FR" sz="1600" dirty="0" smtClean="0"/>
              <a:t>L’OFT </a:t>
            </a:r>
            <a:r>
              <a:rPr lang="fr-FR" sz="1600" dirty="0"/>
              <a:t>évalue l’importance pour la sécurité d’une installation et/ou de ses éléments et fixe la variante d’examen dans l’optique de la protection de la vie et de l’intégrité </a:t>
            </a:r>
            <a:r>
              <a:rPr lang="fr-FR" sz="1600" dirty="0" smtClean="0"/>
              <a:t>corporelle</a:t>
            </a:r>
            <a:endParaRPr lang="de-CH" sz="1600" dirty="0" smtClean="0"/>
          </a:p>
        </p:txBody>
      </p:sp>
    </p:spTree>
    <p:extLst>
      <p:ext uri="{BB962C8B-B14F-4D97-AF65-F5344CB8AC3E}">
        <p14:creationId xmlns:p14="http://schemas.microsoft.com/office/powerpoint/2010/main" val="116954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198438" indent="0">
              <a:lnSpc>
                <a:spcPct val="100000"/>
              </a:lnSpc>
              <a:buNone/>
            </a:pPr>
            <a:r>
              <a:rPr lang="fr-CH" sz="2000" b="1" dirty="0"/>
              <a:t>Principes</a:t>
            </a:r>
          </a:p>
          <a:p>
            <a:pPr marL="484188" indent="-285750">
              <a:lnSpc>
                <a:spcPct val="100000"/>
              </a:lnSpc>
            </a:pPr>
            <a:r>
              <a:rPr lang="fr-FR" sz="1600" dirty="0" smtClean="0"/>
              <a:t>L’OFT </a:t>
            </a:r>
            <a:r>
              <a:rPr lang="fr-FR" sz="1600" dirty="0"/>
              <a:t>effectue ses examens par sondages et en fonction des risques; c’est pourquoi le requérant ne doit pas se fier à ce que l’OFT décèle d’éventuelles erreurs de planification ou </a:t>
            </a:r>
            <a:r>
              <a:rPr lang="fr-FR" sz="1600" dirty="0" smtClean="0"/>
              <a:t>d'exécution</a:t>
            </a:r>
            <a:r>
              <a:rPr lang="de-CH" sz="1600" dirty="0" smtClean="0"/>
              <a:t>.</a:t>
            </a:r>
          </a:p>
          <a:p>
            <a:pPr marL="484188" indent="-285750">
              <a:lnSpc>
                <a:spcPct val="100000"/>
              </a:lnSpc>
            </a:pPr>
            <a:endParaRPr lang="de-CH" sz="1600" dirty="0"/>
          </a:p>
          <a:p>
            <a:pPr marL="484188" indent="-285750">
              <a:lnSpc>
                <a:spcPct val="100000"/>
              </a:lnSpc>
            </a:pPr>
            <a:r>
              <a:rPr lang="fr-FR" sz="1600" dirty="0" smtClean="0"/>
              <a:t>L’examen </a:t>
            </a:r>
            <a:r>
              <a:rPr lang="fr-FR" sz="1600" dirty="0"/>
              <a:t>par sondage en fonction des risques vise d’abord à s’assurer du soin avec lequel le requérant ou son mandataire travaille</a:t>
            </a:r>
            <a:r>
              <a:rPr lang="de-CH" sz="1600" dirty="0" smtClean="0"/>
              <a:t>.</a:t>
            </a:r>
          </a:p>
        </p:txBody>
      </p:sp>
    </p:spTree>
    <p:extLst>
      <p:ext uri="{BB962C8B-B14F-4D97-AF65-F5344CB8AC3E}">
        <p14:creationId xmlns:p14="http://schemas.microsoft.com/office/powerpoint/2010/main" val="1569430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smtClean="0"/>
              <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198438" indent="0">
              <a:lnSpc>
                <a:spcPct val="100000"/>
              </a:lnSpc>
              <a:buNone/>
            </a:pPr>
            <a:r>
              <a:rPr lang="fr-CH" sz="2000" b="1" dirty="0"/>
              <a:t>Principes</a:t>
            </a:r>
          </a:p>
          <a:p>
            <a:pPr marL="484188" indent="-285750">
              <a:lnSpc>
                <a:spcPct val="100000"/>
              </a:lnSpc>
            </a:pPr>
            <a:r>
              <a:rPr lang="fr-FR" sz="1600" dirty="0" smtClean="0"/>
              <a:t>L’OFT </a:t>
            </a:r>
            <a:r>
              <a:rPr lang="fr-FR" sz="1600" dirty="0"/>
              <a:t>vérifie dans le cadre des processus d'autorisation la plausibilité conceptuelle des installations projetées</a:t>
            </a:r>
            <a:r>
              <a:rPr lang="de-CH" sz="1600" dirty="0" smtClean="0"/>
              <a:t>.</a:t>
            </a:r>
          </a:p>
          <a:p>
            <a:pPr marL="484188" indent="-285750">
              <a:lnSpc>
                <a:spcPct val="100000"/>
              </a:lnSpc>
            </a:pPr>
            <a:endParaRPr lang="de-CH" sz="1600" dirty="0"/>
          </a:p>
          <a:p>
            <a:pPr marL="484188" indent="-285750">
              <a:lnSpc>
                <a:spcPct val="100000"/>
              </a:lnSpc>
            </a:pPr>
            <a:r>
              <a:rPr lang="fr-FR" sz="1600" dirty="0" smtClean="0"/>
              <a:t>L’OFT </a:t>
            </a:r>
            <a:r>
              <a:rPr lang="fr-FR" sz="1600" dirty="0"/>
              <a:t>n’effectue généralement pas d’examen concernant la technique et l'exploitation </a:t>
            </a:r>
            <a:r>
              <a:rPr lang="fr-FR" sz="1600" dirty="0" smtClean="0"/>
              <a:t>d’installations </a:t>
            </a:r>
            <a:r>
              <a:rPr lang="fr-FR" sz="1600" dirty="0"/>
              <a:t>sans importance pour la sécurité</a:t>
            </a:r>
            <a:r>
              <a:rPr lang="de-CH" sz="1600" dirty="0" smtClean="0"/>
              <a:t>.</a:t>
            </a:r>
          </a:p>
        </p:txBody>
      </p:sp>
    </p:spTree>
    <p:extLst>
      <p:ext uri="{BB962C8B-B14F-4D97-AF65-F5344CB8AC3E}">
        <p14:creationId xmlns:p14="http://schemas.microsoft.com/office/powerpoint/2010/main" val="827222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r>
              <a:rPr lang="fr-CH" b="1" dirty="0" smtClean="0"/>
              <a:t>Ordre du jour</a:t>
            </a:r>
            <a:endParaRPr lang="fr-CH" b="1" dirty="0"/>
          </a:p>
        </p:txBody>
      </p:sp>
      <p:sp>
        <p:nvSpPr>
          <p:cNvPr id="95235" name="Rectangle 3"/>
          <p:cNvSpPr>
            <a:spLocks noGrp="1" noChangeArrowheads="1"/>
          </p:cNvSpPr>
          <p:nvPr>
            <p:ph idx="1"/>
          </p:nvPr>
        </p:nvSpPr>
        <p:spPr>
          <a:xfrm>
            <a:off x="768315" y="754166"/>
            <a:ext cx="7959724" cy="3796403"/>
          </a:xfrm>
        </p:spPr>
        <p:txBody>
          <a:bodyPr/>
          <a:lstStyle/>
          <a:p>
            <a:pPr marL="0" indent="0">
              <a:lnSpc>
                <a:spcPct val="100000"/>
              </a:lnSpc>
              <a:buNone/>
            </a:pPr>
            <a:r>
              <a:rPr lang="fr-CH" sz="1600" dirty="0" smtClean="0"/>
              <a:t>Programme du séminaire :</a:t>
            </a:r>
          </a:p>
          <a:p>
            <a:pPr marL="0" indent="0">
              <a:lnSpc>
                <a:spcPct val="100000"/>
              </a:lnSpc>
              <a:buNone/>
            </a:pPr>
            <a:endParaRPr lang="fr-CH" sz="1600" dirty="0" smtClean="0"/>
          </a:p>
          <a:p>
            <a:pPr>
              <a:lnSpc>
                <a:spcPct val="100000"/>
              </a:lnSpc>
              <a:buFont typeface="Wingdings" panose="05000000000000000000" pitchFamily="2" charset="2"/>
              <a:buChar char="v"/>
            </a:pPr>
            <a:r>
              <a:rPr lang="fr-CH" sz="1600" dirty="0" smtClean="0"/>
              <a:t>Cadre légal OFT/</a:t>
            </a:r>
            <a:r>
              <a:rPr lang="fr-CH" sz="1600" dirty="0" err="1" smtClean="0"/>
              <a:t>CITT</a:t>
            </a:r>
            <a:r>
              <a:rPr lang="fr-CH" sz="1600" dirty="0" smtClean="0"/>
              <a:t> : Rappel</a:t>
            </a:r>
          </a:p>
          <a:p>
            <a:pPr marL="0" indent="0">
              <a:lnSpc>
                <a:spcPct val="100000"/>
              </a:lnSpc>
              <a:buNone/>
            </a:pPr>
            <a:endParaRPr lang="fr-CH" sz="1600" dirty="0" smtClean="0"/>
          </a:p>
          <a:p>
            <a:pPr>
              <a:lnSpc>
                <a:spcPct val="100000"/>
              </a:lnSpc>
              <a:buFont typeface="Wingdings" panose="05000000000000000000" pitchFamily="2" charset="2"/>
              <a:buChar char="v"/>
            </a:pPr>
            <a:r>
              <a:rPr lang="fr-CH" sz="1600" i="1" dirty="0" smtClean="0"/>
              <a:t>Partie I : examen technique par l’OFT</a:t>
            </a:r>
          </a:p>
          <a:p>
            <a:pPr marL="0" indent="0">
              <a:lnSpc>
                <a:spcPct val="100000"/>
              </a:lnSpc>
              <a:buNone/>
            </a:pPr>
            <a:r>
              <a:rPr lang="fr-CH" sz="1600" dirty="0" smtClean="0"/>
              <a:t>	- Principe de base pour l’évaluation OFT</a:t>
            </a:r>
          </a:p>
          <a:p>
            <a:pPr marL="0" indent="0">
              <a:lnSpc>
                <a:spcPct val="100000"/>
              </a:lnSpc>
              <a:buNone/>
            </a:pPr>
            <a:r>
              <a:rPr lang="fr-CH" sz="1600" dirty="0" smtClean="0"/>
              <a:t>	- Méthodologie de base pour l’évaluation</a:t>
            </a:r>
          </a:p>
          <a:p>
            <a:pPr marL="0" indent="0">
              <a:lnSpc>
                <a:spcPct val="100000"/>
              </a:lnSpc>
              <a:buNone/>
            </a:pPr>
            <a:r>
              <a:rPr lang="fr-CH" sz="1600" dirty="0" smtClean="0"/>
              <a:t>	- Examen technique</a:t>
            </a:r>
          </a:p>
          <a:p>
            <a:pPr marL="0" indent="0">
              <a:lnSpc>
                <a:spcPct val="100000"/>
              </a:lnSpc>
              <a:buNone/>
            </a:pPr>
            <a:r>
              <a:rPr lang="fr-CH" sz="1600" dirty="0" smtClean="0"/>
              <a:t>	- Questions des participants</a:t>
            </a:r>
          </a:p>
          <a:p>
            <a:pPr marL="0" indent="0">
              <a:lnSpc>
                <a:spcPct val="100000"/>
              </a:lnSpc>
              <a:buNone/>
            </a:pPr>
            <a:endParaRPr lang="fr-CH" sz="1600" i="1" dirty="0" smtClean="0"/>
          </a:p>
          <a:p>
            <a:pPr>
              <a:lnSpc>
                <a:spcPct val="100000"/>
              </a:lnSpc>
              <a:buFont typeface="Wingdings" panose="05000000000000000000" pitchFamily="2" charset="2"/>
              <a:buChar char="v"/>
            </a:pPr>
            <a:r>
              <a:rPr lang="fr-CH" sz="1600" i="1" dirty="0" smtClean="0"/>
              <a:t>Pause</a:t>
            </a:r>
          </a:p>
          <a:p>
            <a:pPr>
              <a:lnSpc>
                <a:spcPct val="100000"/>
              </a:lnSpc>
              <a:buFont typeface="Wingdings" panose="05000000000000000000" pitchFamily="2" charset="2"/>
              <a:buChar char="v"/>
            </a:pPr>
            <a:endParaRPr lang="fr-CH" sz="1600" i="1" dirty="0" smtClean="0"/>
          </a:p>
          <a:p>
            <a:pPr>
              <a:lnSpc>
                <a:spcPct val="100000"/>
              </a:lnSpc>
              <a:buFont typeface="Wingdings" panose="05000000000000000000" pitchFamily="2" charset="2"/>
              <a:buChar char="v"/>
            </a:pPr>
            <a:r>
              <a:rPr lang="fr-CH" sz="1600" i="1" dirty="0" smtClean="0"/>
              <a:t>Partie II : évaluation technique par le CITT</a:t>
            </a:r>
          </a:p>
          <a:p>
            <a:pPr marL="0" indent="0">
              <a:lnSpc>
                <a:spcPct val="100000"/>
              </a:lnSpc>
              <a:buNone/>
            </a:pPr>
            <a:r>
              <a:rPr lang="fr-CH" sz="1600" dirty="0" smtClean="0"/>
              <a:t>	</a:t>
            </a:r>
          </a:p>
          <a:p>
            <a:pPr>
              <a:lnSpc>
                <a:spcPct val="100000"/>
              </a:lnSpc>
              <a:buFont typeface="Wingdings" panose="05000000000000000000" pitchFamily="2" charset="2"/>
              <a:buChar char="v"/>
            </a:pPr>
            <a:r>
              <a:rPr lang="fr-CH" sz="1600" i="1" dirty="0" smtClean="0"/>
              <a:t>Divers</a:t>
            </a:r>
            <a:endParaRPr lang="fr-CH" sz="16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2969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54830" y="1200151"/>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2000" b="1" dirty="0"/>
          </a:p>
          <a:p>
            <a:pPr marL="534988" indent="-285750">
              <a:lnSpc>
                <a:spcPct val="100000"/>
              </a:lnSpc>
              <a:buNone/>
            </a:pPr>
            <a:r>
              <a:rPr lang="fr-CH" sz="2000" b="1" dirty="0" smtClean="0"/>
              <a:t>Variantes d’examen</a:t>
            </a:r>
          </a:p>
          <a:p>
            <a:pPr marL="534988" indent="-285750">
              <a:lnSpc>
                <a:spcPct val="100000"/>
              </a:lnSpc>
            </a:pPr>
            <a:r>
              <a:rPr lang="fr-FR" sz="1600" dirty="0" smtClean="0"/>
              <a:t>Type </a:t>
            </a:r>
            <a:r>
              <a:rPr lang="fr-FR" sz="1600" dirty="0"/>
              <a:t>1: examen approfondi par l'OFT à l'aide de sondages </a:t>
            </a:r>
            <a:endParaRPr lang="fr-CH" sz="1600" dirty="0" smtClean="0"/>
          </a:p>
          <a:p>
            <a:pPr marL="534988" lvl="1"/>
            <a:r>
              <a:rPr lang="fr-FR" sz="1600" dirty="0"/>
              <a:t>Tous les éléments, respectivement tous les thèmes, listés dans les tabelles </a:t>
            </a:r>
            <a:r>
              <a:rPr lang="fr-FR" sz="1600" dirty="0" smtClean="0"/>
              <a:t>sont </a:t>
            </a:r>
            <a:r>
              <a:rPr lang="fr-FR" sz="1600" dirty="0"/>
              <a:t>à </a:t>
            </a:r>
            <a:r>
              <a:rPr lang="fr-FR" sz="1600" dirty="0" smtClean="0"/>
              <a:t>contrôler</a:t>
            </a:r>
            <a:r>
              <a:rPr lang="de-CH" sz="1600" dirty="0" smtClean="0"/>
              <a:t>.</a:t>
            </a:r>
            <a:endParaRPr lang="fr-CH" sz="1600" dirty="0" smtClean="0"/>
          </a:p>
          <a:p>
            <a:pPr marL="534988" lvl="1"/>
            <a:r>
              <a:rPr lang="fr-FR" sz="1600" dirty="0"/>
              <a:t>Les aspects des éléments/thèmes qui doivent être contrôlés sont définis selon les spécifications de chaque domaine </a:t>
            </a:r>
            <a:r>
              <a:rPr lang="fr-FR" sz="1600" dirty="0" smtClean="0"/>
              <a:t>spécialisé</a:t>
            </a:r>
            <a:r>
              <a:rPr lang="fr-CH" sz="1600" dirty="0" smtClean="0"/>
              <a:t>.</a:t>
            </a:r>
          </a:p>
          <a:p>
            <a:pPr marL="534988" lvl="1"/>
            <a:r>
              <a:rPr lang="fr-FR" sz="1600" dirty="0"/>
              <a:t>Les points de contrôle </a:t>
            </a:r>
            <a:r>
              <a:rPr lang="fr-FR" sz="1600" dirty="0" smtClean="0"/>
              <a:t>sont </a:t>
            </a:r>
            <a:r>
              <a:rPr lang="fr-FR" sz="1600" dirty="0"/>
              <a:t>choisis par sondage</a:t>
            </a:r>
            <a:r>
              <a:rPr lang="fr-FR" sz="1600" dirty="0" smtClean="0"/>
              <a:t>.</a:t>
            </a:r>
            <a:endParaRPr lang="fr-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515526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1079" y="1216009"/>
            <a:ext cx="7959724" cy="3309937"/>
          </a:xfrm>
        </p:spPr>
        <p:txBody>
          <a:bodyPr/>
          <a:lstStyle/>
          <a:p>
            <a:pPr marL="198438" indent="0">
              <a:lnSpc>
                <a:spcPct val="100000"/>
              </a:lnSpc>
              <a:buNone/>
            </a:pPr>
            <a:r>
              <a:rPr lang="fr-CH" sz="2000" b="1" dirty="0"/>
              <a:t>Partie 1: Partie général</a:t>
            </a:r>
          </a:p>
          <a:p>
            <a:pPr marL="198438" indent="0">
              <a:lnSpc>
                <a:spcPct val="100000"/>
              </a:lnSpc>
              <a:buNone/>
            </a:pPr>
            <a:endParaRPr lang="de-CH" sz="2000" b="1" dirty="0"/>
          </a:p>
          <a:p>
            <a:pPr marL="534988" indent="-285750">
              <a:lnSpc>
                <a:spcPct val="100000"/>
              </a:lnSpc>
              <a:buNone/>
            </a:pPr>
            <a:r>
              <a:rPr lang="fr-CH" sz="2000" b="1" dirty="0"/>
              <a:t>Variantes d’examen</a:t>
            </a:r>
          </a:p>
          <a:p>
            <a:pPr>
              <a:lnSpc>
                <a:spcPct val="100000"/>
              </a:lnSpc>
            </a:pPr>
            <a:r>
              <a:rPr lang="de-CH" sz="1600" dirty="0" smtClean="0"/>
              <a:t>Type 2 : </a:t>
            </a:r>
            <a:r>
              <a:rPr lang="fr-FR" sz="1600" dirty="0"/>
              <a:t>examen par l'OFT des rapports d'expert</a:t>
            </a:r>
            <a:endParaRPr lang="de-CH" sz="1600" dirty="0" smtClean="0"/>
          </a:p>
          <a:p>
            <a:pPr lvl="1"/>
            <a:r>
              <a:rPr lang="fr-FR" sz="1600" dirty="0"/>
              <a:t>Certains éléments d'importance élevée pour la sécurité doivent être vérifiés par des experts indépendants (art. 29 et annexe 1 al. 2 chiffre 3 </a:t>
            </a:r>
            <a:r>
              <a:rPr lang="fr-FR" sz="1600" dirty="0" err="1"/>
              <a:t>OICa</a:t>
            </a:r>
            <a:r>
              <a:rPr lang="fr-FR" sz="1600" dirty="0" smtClean="0"/>
              <a:t>)</a:t>
            </a:r>
          </a:p>
          <a:p>
            <a:pPr lvl="1"/>
            <a:r>
              <a:rPr lang="fr-FR" sz="1600" dirty="0" smtClean="0"/>
              <a:t>Examen de la traçabilité et de l’exhaustivité</a:t>
            </a:r>
          </a:p>
          <a:p>
            <a:pPr lvl="1"/>
            <a:r>
              <a:rPr lang="fr-FR" sz="1600" u="sng" dirty="0" smtClean="0"/>
              <a:t>Pas d’examen </a:t>
            </a:r>
            <a:r>
              <a:rPr lang="fr-FR" sz="1600" dirty="0" smtClean="0"/>
              <a:t>de l’exactitude</a:t>
            </a:r>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6935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07329" y="1223902"/>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2000" b="1" dirty="0"/>
          </a:p>
          <a:p>
            <a:pPr marL="534988" indent="-285750">
              <a:lnSpc>
                <a:spcPct val="100000"/>
              </a:lnSpc>
              <a:buNone/>
            </a:pPr>
            <a:r>
              <a:rPr lang="fr-CH" sz="2000" b="1" dirty="0"/>
              <a:t>Variantes d’examen</a:t>
            </a:r>
          </a:p>
          <a:p>
            <a:pPr>
              <a:lnSpc>
                <a:spcPct val="100000"/>
              </a:lnSpc>
            </a:pPr>
            <a:r>
              <a:rPr lang="de-CH" sz="1600" dirty="0" smtClean="0"/>
              <a:t>Type 3 : </a:t>
            </a:r>
            <a:r>
              <a:rPr lang="fr-FR" sz="1600" dirty="0"/>
              <a:t>examen par l'OFT à l'aide de sondages</a:t>
            </a:r>
            <a:endParaRPr lang="de-CH" sz="1600" dirty="0"/>
          </a:p>
          <a:p>
            <a:pPr lvl="1"/>
            <a:r>
              <a:rPr lang="fr-FR" sz="1600" dirty="0"/>
              <a:t>éléments </a:t>
            </a:r>
            <a:r>
              <a:rPr lang="fr-FR" sz="1600" dirty="0" smtClean="0"/>
              <a:t>d'installation dont </a:t>
            </a:r>
            <a:r>
              <a:rPr lang="fr-FR" sz="1600" dirty="0"/>
              <a:t>l'importance pour la sécurité est faible à </a:t>
            </a:r>
            <a:r>
              <a:rPr lang="fr-FR" sz="1600" dirty="0" smtClean="0"/>
              <a:t>moyenne</a:t>
            </a: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3576474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0885" y="1109132"/>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198438" indent="0">
              <a:lnSpc>
                <a:spcPct val="100000"/>
              </a:lnSpc>
              <a:buNone/>
            </a:pPr>
            <a:endParaRPr lang="de-CH" sz="1000" b="1" dirty="0"/>
          </a:p>
          <a:p>
            <a:pPr marL="534988" indent="-285750">
              <a:lnSpc>
                <a:spcPct val="100000"/>
              </a:lnSpc>
              <a:buNone/>
            </a:pPr>
            <a:r>
              <a:rPr lang="fr-CH" sz="2000" b="1" dirty="0" smtClean="0"/>
              <a:t>Définitions</a:t>
            </a:r>
            <a:endParaRPr lang="fr-CH" sz="2000" b="1" dirty="0"/>
          </a:p>
          <a:p>
            <a:pPr>
              <a:lnSpc>
                <a:spcPct val="100000"/>
              </a:lnSpc>
            </a:pPr>
            <a:r>
              <a:rPr lang="fr-CH" sz="1600" dirty="0" smtClean="0"/>
              <a:t>Sondage</a:t>
            </a:r>
          </a:p>
          <a:p>
            <a:pPr marL="457200" lvl="1" indent="0">
              <a:buNone/>
            </a:pPr>
            <a:r>
              <a:rPr lang="fr-FR" sz="1600" i="1" dirty="0" smtClean="0"/>
              <a:t>On </a:t>
            </a:r>
            <a:r>
              <a:rPr lang="fr-FR" sz="1600" i="1" dirty="0"/>
              <a:t>entend en général par sondage la partie d’une entité qui est sélectionnée sur la base de différents </a:t>
            </a:r>
            <a:r>
              <a:rPr lang="fr-FR" sz="1600" i="1" dirty="0" smtClean="0"/>
              <a:t>critères</a:t>
            </a:r>
            <a:r>
              <a:rPr lang="de-CH" sz="1600" i="1" dirty="0" smtClean="0"/>
              <a:t>.</a:t>
            </a:r>
            <a:endParaRPr lang="de-CH" sz="1600" dirty="0" smtClean="0"/>
          </a:p>
          <a:p>
            <a:pPr>
              <a:lnSpc>
                <a:spcPct val="100000"/>
              </a:lnSpc>
            </a:pPr>
            <a:endParaRPr lang="de-CH" sz="1600" dirty="0" smtClean="0"/>
          </a:p>
          <a:p>
            <a:pPr>
              <a:lnSpc>
                <a:spcPct val="100000"/>
              </a:lnSpc>
            </a:pPr>
            <a:r>
              <a:rPr lang="fr-CH" sz="1600" dirty="0" smtClean="0"/>
              <a:t>Orientation sur les risques</a:t>
            </a:r>
          </a:p>
          <a:p>
            <a:pPr marL="457200" lvl="1" indent="0">
              <a:lnSpc>
                <a:spcPct val="100000"/>
              </a:lnSpc>
              <a:buNone/>
            </a:pPr>
            <a:r>
              <a:rPr lang="fr-FR" sz="1600" i="1" dirty="0" smtClean="0"/>
              <a:t>Effectuer </a:t>
            </a:r>
            <a:r>
              <a:rPr lang="fr-FR" sz="1600" i="1" dirty="0"/>
              <a:t>un examen orienté sur les risques veut donc dire que les éléments/thèmes, les aspects et les points à examiner, liés à une grande mise en danger de l'installation à câbles et de son exploitation du fait de leur importance pour la sécurité, doivent subir un examen plus approfondi que ceux pour lesquels la mise en danger est plus </a:t>
            </a:r>
            <a:r>
              <a:rPr lang="fr-FR" sz="1600" i="1" dirty="0" smtClean="0"/>
              <a:t>faible</a:t>
            </a:r>
            <a:r>
              <a:rPr lang="de-CH" sz="1600" i="1" dirty="0" smtClean="0"/>
              <a:t>. </a:t>
            </a:r>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29558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a:xfrm>
            <a:off x="430885" y="1213907"/>
            <a:ext cx="7959724" cy="3309937"/>
          </a:xfrm>
        </p:spPr>
        <p:txBody>
          <a:bodyPr/>
          <a:lstStyle/>
          <a:p>
            <a:pPr marL="198438" indent="0">
              <a:lnSpc>
                <a:spcPct val="100000"/>
              </a:lnSpc>
              <a:buNone/>
            </a:pPr>
            <a:r>
              <a:rPr lang="fr-CH" sz="2000" b="1" dirty="0"/>
              <a:t>Partie 1: Partie </a:t>
            </a:r>
            <a:r>
              <a:rPr lang="fr-CH" sz="2000" b="1" dirty="0" smtClean="0"/>
              <a:t>générale</a:t>
            </a:r>
            <a:endParaRPr lang="fr-CH" sz="2000" b="1" dirty="0"/>
          </a:p>
          <a:p>
            <a:pPr marL="534988" indent="-285750">
              <a:lnSpc>
                <a:spcPct val="100000"/>
              </a:lnSpc>
              <a:buNone/>
            </a:pPr>
            <a:endParaRPr lang="de-CH" sz="1000" b="1" dirty="0"/>
          </a:p>
          <a:p>
            <a:pPr marL="534988" indent="-285750">
              <a:lnSpc>
                <a:spcPct val="100000"/>
              </a:lnSpc>
              <a:buNone/>
            </a:pPr>
            <a:endParaRPr lang="de-CH" sz="1000" b="1" dirty="0"/>
          </a:p>
          <a:p>
            <a:pPr marL="534988" indent="-285750">
              <a:lnSpc>
                <a:spcPct val="100000"/>
              </a:lnSpc>
              <a:buNone/>
            </a:pPr>
            <a:r>
              <a:rPr lang="fr-CH" sz="2000" b="1" dirty="0" smtClean="0"/>
              <a:t>Définitions</a:t>
            </a:r>
            <a:endParaRPr lang="fr-CH" sz="2000" b="1" dirty="0"/>
          </a:p>
          <a:p>
            <a:pPr>
              <a:lnSpc>
                <a:spcPct val="100000"/>
              </a:lnSpc>
            </a:pPr>
            <a:r>
              <a:rPr lang="fr-CH" sz="1600" dirty="0" smtClean="0"/>
              <a:t>Principe du 2</a:t>
            </a:r>
            <a:r>
              <a:rPr lang="fr-CH" sz="1600" baseline="30000" dirty="0" smtClean="0"/>
              <a:t>ème</a:t>
            </a:r>
            <a:r>
              <a:rPr lang="fr-CH" sz="1600" dirty="0" smtClean="0"/>
              <a:t> regard, </a:t>
            </a:r>
            <a:r>
              <a:rPr lang="fr-CH" sz="1600" dirty="0"/>
              <a:t>c</a:t>
            </a:r>
            <a:r>
              <a:rPr lang="fr-CH" sz="1600" dirty="0" smtClean="0"/>
              <a:t>ontrôles par des organismes indépendants</a:t>
            </a:r>
          </a:p>
          <a:p>
            <a:pPr marL="457200" lvl="1" indent="0">
              <a:buNone/>
            </a:pPr>
            <a:r>
              <a:rPr lang="fr-FR" sz="1600" i="1" dirty="0" smtClean="0"/>
              <a:t>Un organisme indépendant doit contrôler si les éléments de construction importants sont conformes aux exigence essentielles (art 26 </a:t>
            </a:r>
            <a:r>
              <a:rPr lang="fr-FR" sz="1600" i="1" dirty="0" err="1" smtClean="0"/>
              <a:t>OICa</a:t>
            </a:r>
            <a:r>
              <a:rPr lang="fr-FR" sz="1600" i="1" dirty="0" smtClean="0"/>
              <a:t>).</a:t>
            </a:r>
            <a:endParaRPr lang="de-CH" sz="1600" dirty="0" smtClean="0"/>
          </a:p>
          <a:p>
            <a:pPr>
              <a:lnSpc>
                <a:spcPct val="100000"/>
              </a:lnSpc>
            </a:pPr>
            <a:endParaRPr lang="de-CH" sz="1600" dirty="0" smtClean="0"/>
          </a:p>
          <a:p>
            <a:pPr marL="400050" lvl="1" indent="0">
              <a:buNone/>
            </a:pPr>
            <a:r>
              <a:rPr lang="fr-CH" sz="1600" dirty="0" smtClean="0"/>
              <a:t>Les </a:t>
            </a:r>
            <a:r>
              <a:rPr lang="fr-CH" sz="1600" dirty="0"/>
              <a:t>contrôles par des organismes indépendants </a:t>
            </a:r>
            <a:r>
              <a:rPr lang="fr-CH" sz="1600" dirty="0" smtClean="0"/>
              <a:t>sont faites </a:t>
            </a:r>
            <a:r>
              <a:rPr lang="fr-CH" sz="1600" dirty="0"/>
              <a:t>par le demandeur avant </a:t>
            </a:r>
            <a:r>
              <a:rPr lang="fr-CH" sz="1600" dirty="0" smtClean="0"/>
              <a:t>que le dossier est transmis à l’OFT</a:t>
            </a:r>
          </a:p>
          <a:p>
            <a:pPr marL="400050" lvl="1" indent="0">
              <a:buNone/>
            </a:pPr>
            <a:r>
              <a:rPr lang="fr-CH" sz="1600" dirty="0" smtClean="0"/>
              <a:t>L’OFT contrôle les documents selon l’annexe 2 et l’art. 33 </a:t>
            </a:r>
            <a:r>
              <a:rPr lang="fr-CH" sz="1600" dirty="0" err="1" smtClean="0"/>
              <a:t>OICa</a:t>
            </a:r>
            <a:endParaRPr lang="fr-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804243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r>
              <a:rPr lang="fr-CH" dirty="0" smtClean="0"/>
              <a:t>Différence entre Organisme indépendant et Experts</a:t>
            </a:r>
          </a:p>
          <a:p>
            <a:pPr marL="0" indent="0">
              <a:buNone/>
            </a:pPr>
            <a:endParaRPr lang="fr-CH" dirty="0"/>
          </a:p>
        </p:txBody>
      </p:sp>
      <p:graphicFrame>
        <p:nvGraphicFramePr>
          <p:cNvPr id="5" name="Inhaltsplatzhalter 4"/>
          <p:cNvGraphicFramePr>
            <a:graphicFrameLocks/>
          </p:cNvGraphicFramePr>
          <p:nvPr>
            <p:extLst>
              <p:ext uri="{D42A27DB-BD31-4B8C-83A1-F6EECF244321}">
                <p14:modId xmlns:p14="http://schemas.microsoft.com/office/powerpoint/2010/main" val="2331239824"/>
              </p:ext>
            </p:extLst>
          </p:nvPr>
        </p:nvGraphicFramePr>
        <p:xfrm>
          <a:off x="763588" y="1976193"/>
          <a:ext cx="7690130" cy="1554480"/>
        </p:xfrm>
        <a:graphic>
          <a:graphicData uri="http://schemas.openxmlformats.org/drawingml/2006/table">
            <a:tbl>
              <a:tblPr firstRow="1" bandRow="1">
                <a:tableStyleId>{5C22544A-7EE6-4342-B048-85BDC9FD1C3A}</a:tableStyleId>
              </a:tblPr>
              <a:tblGrid>
                <a:gridCol w="1678339">
                  <a:extLst>
                    <a:ext uri="{9D8B030D-6E8A-4147-A177-3AD203B41FA5}">
                      <a16:colId xmlns:a16="http://schemas.microsoft.com/office/drawing/2014/main" val="20000"/>
                    </a:ext>
                  </a:extLst>
                </a:gridCol>
                <a:gridCol w="1416456">
                  <a:extLst>
                    <a:ext uri="{9D8B030D-6E8A-4147-A177-3AD203B41FA5}">
                      <a16:colId xmlns:a16="http://schemas.microsoft.com/office/drawing/2014/main" val="20001"/>
                    </a:ext>
                  </a:extLst>
                </a:gridCol>
                <a:gridCol w="1674515">
                  <a:extLst>
                    <a:ext uri="{9D8B030D-6E8A-4147-A177-3AD203B41FA5}">
                      <a16:colId xmlns:a16="http://schemas.microsoft.com/office/drawing/2014/main" val="20002"/>
                    </a:ext>
                  </a:extLst>
                </a:gridCol>
                <a:gridCol w="1714238">
                  <a:extLst>
                    <a:ext uri="{9D8B030D-6E8A-4147-A177-3AD203B41FA5}">
                      <a16:colId xmlns:a16="http://schemas.microsoft.com/office/drawing/2014/main" val="20003"/>
                    </a:ext>
                  </a:extLst>
                </a:gridCol>
                <a:gridCol w="1206582">
                  <a:extLst>
                    <a:ext uri="{9D8B030D-6E8A-4147-A177-3AD203B41FA5}">
                      <a16:colId xmlns:a16="http://schemas.microsoft.com/office/drawing/2014/main" val="20004"/>
                    </a:ext>
                  </a:extLst>
                </a:gridCol>
              </a:tblGrid>
              <a:tr h="0">
                <a:tc>
                  <a:txBody>
                    <a:bodyPr/>
                    <a:lstStyle/>
                    <a:p>
                      <a:r>
                        <a:rPr lang="fr-CH" sz="1200" noProof="0" dirty="0" smtClean="0"/>
                        <a:t>Organisme</a:t>
                      </a:r>
                      <a:r>
                        <a:rPr lang="fr-CH" sz="1200" baseline="0" noProof="0" dirty="0" smtClean="0"/>
                        <a:t> indépendant</a:t>
                      </a:r>
                      <a:endParaRPr lang="fr-CH" sz="1200" noProof="0" dirty="0"/>
                    </a:p>
                  </a:txBody>
                  <a:tcPr/>
                </a:tc>
                <a:tc>
                  <a:txBody>
                    <a:bodyPr/>
                    <a:lstStyle/>
                    <a:p>
                      <a:pPr algn="ctr"/>
                      <a:r>
                        <a:rPr lang="fr-CH" sz="1200" noProof="0" dirty="0" smtClean="0"/>
                        <a:t>Accréditation (</a:t>
                      </a:r>
                      <a:r>
                        <a:rPr lang="fr-CH" sz="1200" noProof="0" dirty="0" err="1" smtClean="0"/>
                        <a:t>SECO</a:t>
                      </a:r>
                      <a:r>
                        <a:rPr lang="fr-CH" sz="1200" noProof="0" dirty="0" smtClean="0"/>
                        <a:t>)</a:t>
                      </a:r>
                      <a:endParaRPr lang="fr-CH" sz="1200" noProof="0" dirty="0"/>
                    </a:p>
                  </a:txBody>
                  <a:tcPr anchor="ctr"/>
                </a:tc>
                <a:tc>
                  <a:txBody>
                    <a:bodyPr/>
                    <a:lstStyle/>
                    <a:p>
                      <a:pPr algn="ctr"/>
                      <a:r>
                        <a:rPr lang="fr-CH" sz="1200" noProof="0" dirty="0" smtClean="0"/>
                        <a:t>Reconnaissance</a:t>
                      </a:r>
                      <a:endParaRPr lang="fr-CH" sz="1200" noProof="0" dirty="0"/>
                    </a:p>
                  </a:txBody>
                  <a:tcPr anchor="ctr"/>
                </a:tc>
                <a:tc>
                  <a:txBody>
                    <a:bodyPr/>
                    <a:lstStyle/>
                    <a:p>
                      <a:pPr algn="ctr"/>
                      <a:r>
                        <a:rPr lang="fr-CH" sz="1200" noProof="0" dirty="0" smtClean="0"/>
                        <a:t>Résultats</a:t>
                      </a:r>
                      <a:r>
                        <a:rPr lang="fr-CH" sz="1200" baseline="0" noProof="0" dirty="0" smtClean="0"/>
                        <a:t> de l’examen du projet</a:t>
                      </a:r>
                      <a:endParaRPr lang="fr-CH" sz="1200" noProof="0" dirty="0"/>
                    </a:p>
                  </a:txBody>
                  <a:tcPr anchor="ctr"/>
                </a:tc>
                <a:tc>
                  <a:txBody>
                    <a:bodyPr/>
                    <a:lstStyle/>
                    <a:p>
                      <a:pPr algn="ctr"/>
                      <a:r>
                        <a:rPr lang="fr-CH" sz="1200" noProof="0" dirty="0" smtClean="0"/>
                        <a:t>Examen OFT</a:t>
                      </a:r>
                      <a:endParaRPr lang="fr-CH" sz="1200" noProof="0" dirty="0"/>
                    </a:p>
                  </a:txBody>
                  <a:tcPr anchor="ctr"/>
                </a:tc>
                <a:extLst>
                  <a:ext uri="{0D108BD9-81ED-4DB2-BD59-A6C34878D82A}">
                    <a16:rowId xmlns:a16="http://schemas.microsoft.com/office/drawing/2014/main" val="10000"/>
                  </a:ext>
                </a:extLst>
              </a:tr>
              <a:tr h="370840">
                <a:tc>
                  <a:txBody>
                    <a:bodyPr/>
                    <a:lstStyle/>
                    <a:p>
                      <a:r>
                        <a:rPr lang="fr-CH" sz="1200" noProof="0" dirty="0" smtClean="0"/>
                        <a:t>Organisme notifié</a:t>
                      </a:r>
                      <a:r>
                        <a:rPr lang="fr-CH" sz="1200" baseline="0" noProof="0" dirty="0" smtClean="0"/>
                        <a:t> (</a:t>
                      </a:r>
                      <a:r>
                        <a:rPr lang="fr-CH" sz="1200" baseline="0" noProof="0" dirty="0" err="1" smtClean="0"/>
                        <a:t>NoBo</a:t>
                      </a:r>
                      <a:r>
                        <a:rPr lang="fr-CH" sz="1200" baseline="0" noProof="0" dirty="0" smtClean="0"/>
                        <a:t>) selon le droit UE (repris par la </a:t>
                      </a:r>
                      <a:r>
                        <a:rPr lang="fr-CH" sz="1200" baseline="0" noProof="0" dirty="0" err="1" smtClean="0"/>
                        <a:t>CH</a:t>
                      </a:r>
                      <a:r>
                        <a:rPr lang="fr-CH" sz="1200" baseline="0" noProof="0" dirty="0" smtClean="0"/>
                        <a:t>)</a:t>
                      </a:r>
                      <a:endParaRPr lang="fr-CH" sz="1200" noProof="0" dirty="0"/>
                    </a:p>
                  </a:txBody>
                  <a:tcPr/>
                </a:tc>
                <a:tc>
                  <a:txBody>
                    <a:bodyPr/>
                    <a:lstStyle/>
                    <a:p>
                      <a:pPr algn="ctr"/>
                      <a:r>
                        <a:rPr lang="fr-CH" sz="1200" noProof="0" dirty="0" smtClean="0"/>
                        <a:t>Oui, examen</a:t>
                      </a:r>
                      <a:r>
                        <a:rPr lang="fr-CH" sz="1200" baseline="0" noProof="0" dirty="0" smtClean="0"/>
                        <a:t> </a:t>
                      </a:r>
                      <a:r>
                        <a:rPr lang="fr-CH" sz="1200" baseline="0" noProof="0" dirty="0" err="1" smtClean="0"/>
                        <a:t>approndi</a:t>
                      </a:r>
                      <a:r>
                        <a:rPr lang="fr-CH" sz="1200" baseline="0" noProof="0" dirty="0" smtClean="0"/>
                        <a:t>, même avec </a:t>
                      </a:r>
                      <a:r>
                        <a:rPr lang="fr-CH" sz="1200" baseline="0" noProof="0" dirty="0" err="1" smtClean="0"/>
                        <a:t>MQ</a:t>
                      </a:r>
                      <a:endParaRPr lang="fr-CH" sz="1200" noProof="0" dirty="0"/>
                    </a:p>
                  </a:txBody>
                  <a:tcPr anchor="ctr"/>
                </a:tc>
                <a:tc>
                  <a:txBody>
                    <a:bodyPr/>
                    <a:lstStyle/>
                    <a:p>
                      <a:pPr algn="ctr"/>
                      <a:r>
                        <a:rPr lang="fr-CH" sz="1200" noProof="0" dirty="0" smtClean="0"/>
                        <a:t>Oui, s’applique</a:t>
                      </a:r>
                      <a:r>
                        <a:rPr lang="fr-CH" sz="1200" baseline="0" noProof="0" dirty="0" smtClean="0"/>
                        <a:t> dans toute l’UE</a:t>
                      </a:r>
                      <a:endParaRPr lang="fr-CH" sz="1200" noProof="0" dirty="0"/>
                    </a:p>
                  </a:txBody>
                  <a:tcPr anchor="ctr"/>
                </a:tc>
                <a:tc>
                  <a:txBody>
                    <a:bodyPr/>
                    <a:lstStyle/>
                    <a:p>
                      <a:pPr algn="ctr"/>
                      <a:r>
                        <a:rPr lang="fr-CH" sz="1200" noProof="0" dirty="0" smtClean="0"/>
                        <a:t>Attestation de conformité (certificat)</a:t>
                      </a:r>
                      <a:endParaRPr lang="fr-CH" sz="1200" noProof="0" dirty="0"/>
                    </a:p>
                  </a:txBody>
                  <a:tcPr anchor="ctr"/>
                </a:tc>
                <a:tc>
                  <a:txBody>
                    <a:bodyPr/>
                    <a:lstStyle/>
                    <a:p>
                      <a:pPr algn="ctr"/>
                      <a:r>
                        <a:rPr lang="fr-CH" sz="1200" noProof="0" dirty="0" smtClean="0"/>
                        <a:t>Rien (formel)</a:t>
                      </a:r>
                      <a:endParaRPr lang="fr-CH" sz="1200" noProof="0" dirty="0"/>
                    </a:p>
                  </a:txBody>
                  <a:tcPr anchor="ctr"/>
                </a:tc>
                <a:extLst>
                  <a:ext uri="{0D108BD9-81ED-4DB2-BD59-A6C34878D82A}">
                    <a16:rowId xmlns:a16="http://schemas.microsoft.com/office/drawing/2014/main" val="10001"/>
                  </a:ext>
                </a:extLst>
              </a:tr>
              <a:tr h="370840">
                <a:tc>
                  <a:txBody>
                    <a:bodyPr/>
                    <a:lstStyle/>
                    <a:p>
                      <a:r>
                        <a:rPr lang="fr-CH" sz="1200" noProof="0" dirty="0" smtClean="0"/>
                        <a:t>Expert</a:t>
                      </a:r>
                      <a:r>
                        <a:rPr lang="fr-CH" sz="1200" baseline="0" noProof="0" dirty="0" smtClean="0"/>
                        <a:t> (SV) selon le droit </a:t>
                      </a:r>
                      <a:r>
                        <a:rPr lang="fr-CH" sz="1200" baseline="0" noProof="0" dirty="0" err="1" smtClean="0"/>
                        <a:t>CH</a:t>
                      </a:r>
                      <a:endParaRPr lang="fr-CH" sz="1200" noProof="0" dirty="0"/>
                    </a:p>
                  </a:txBody>
                  <a:tcPr/>
                </a:tc>
                <a:tc>
                  <a:txBody>
                    <a:bodyPr/>
                    <a:lstStyle/>
                    <a:p>
                      <a:pPr algn="ctr"/>
                      <a:r>
                        <a:rPr lang="fr-CH" sz="1200" noProof="0" dirty="0" smtClean="0"/>
                        <a:t>Non</a:t>
                      </a:r>
                      <a:endParaRPr lang="fr-CH" sz="1200" noProof="0" dirty="0"/>
                    </a:p>
                  </a:txBody>
                  <a:tcPr anchor="ctr"/>
                </a:tc>
                <a:tc>
                  <a:txBody>
                    <a:bodyPr/>
                    <a:lstStyle/>
                    <a:p>
                      <a:pPr algn="ctr"/>
                      <a:r>
                        <a:rPr lang="fr-CH" sz="1200" noProof="0" dirty="0" smtClean="0"/>
                        <a:t>Non</a:t>
                      </a:r>
                      <a:endParaRPr lang="fr-CH" sz="1200" noProof="0" dirty="0"/>
                    </a:p>
                  </a:txBody>
                  <a:tcPr anchor="ctr"/>
                </a:tc>
                <a:tc>
                  <a:txBody>
                    <a:bodyPr/>
                    <a:lstStyle/>
                    <a:p>
                      <a:pPr algn="ctr"/>
                      <a:r>
                        <a:rPr lang="fr-CH" sz="1200" noProof="0" dirty="0" smtClean="0"/>
                        <a:t>Rapport d’expert</a:t>
                      </a:r>
                      <a:endParaRPr lang="fr-CH" sz="1200" noProof="0" dirty="0"/>
                    </a:p>
                  </a:txBody>
                  <a:tcPr anchor="ctr"/>
                </a:tc>
                <a:tc>
                  <a:txBody>
                    <a:bodyPr/>
                    <a:lstStyle/>
                    <a:p>
                      <a:pPr algn="ctr"/>
                      <a:r>
                        <a:rPr lang="fr-CH" sz="1200" noProof="0" dirty="0" smtClean="0"/>
                        <a:t>Oui</a:t>
                      </a:r>
                      <a:endParaRPr lang="fr-CH" sz="1200" noProof="0" dirty="0"/>
                    </a:p>
                  </a:txBody>
                  <a:tcPr anchor="ctr"/>
                </a:tc>
                <a:extLst>
                  <a:ext uri="{0D108BD9-81ED-4DB2-BD59-A6C34878D82A}">
                    <a16:rowId xmlns:a16="http://schemas.microsoft.com/office/drawing/2014/main" val="10002"/>
                  </a:ext>
                </a:extLst>
              </a:tr>
            </a:tbl>
          </a:graphicData>
        </a:graphic>
      </p:graphicFrame>
      <p:sp>
        <p:nvSpPr>
          <p:cNvPr id="7" name="Rectangle 5"/>
          <p:cNvSpPr>
            <a:spLocks noGrp="1" noChangeArrowheads="1"/>
          </p:cNvSpPr>
          <p:nvPr>
            <p:ph type="title"/>
          </p:nvPr>
        </p:nvSpPr>
        <p:spPr>
          <a:xfrm>
            <a:off x="768315" y="175117"/>
            <a:ext cx="7954997" cy="934015"/>
          </a:xfrm>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a:t>
            </a:r>
            <a:r>
              <a:rPr lang="fr-CH" sz="3600" dirty="0" smtClean="0"/>
              <a:t>l’examen</a:t>
            </a:r>
            <a:endParaRPr lang="fr-CH" sz="3600" dirty="0"/>
          </a:p>
        </p:txBody>
      </p:sp>
    </p:spTree>
    <p:extLst>
      <p:ext uri="{BB962C8B-B14F-4D97-AF65-F5344CB8AC3E}">
        <p14:creationId xmlns:p14="http://schemas.microsoft.com/office/powerpoint/2010/main" val="1322024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165" y="1472202"/>
            <a:ext cx="5574969" cy="2626831"/>
          </a:xfrm>
          <a:prstGeom prst="rect">
            <a:avLst/>
          </a:prstGeom>
        </p:spPr>
      </p:pic>
      <p:sp>
        <p:nvSpPr>
          <p:cNvPr id="5" name="Textfeld 4"/>
          <p:cNvSpPr txBox="1"/>
          <p:nvPr/>
        </p:nvSpPr>
        <p:spPr>
          <a:xfrm>
            <a:off x="5517931" y="1355834"/>
            <a:ext cx="3059369" cy="1815882"/>
          </a:xfrm>
          <a:prstGeom prst="rect">
            <a:avLst/>
          </a:prstGeom>
          <a:noFill/>
        </p:spPr>
        <p:txBody>
          <a:bodyPr wrap="square" rtlCol="0">
            <a:spAutoFit/>
          </a:bodyPr>
          <a:lstStyle/>
          <a:p>
            <a:pPr marL="285750" indent="-285750">
              <a:buFont typeface="Arial" panose="020B0604020202020204" pitchFamily="34" charset="0"/>
              <a:buChar char="•"/>
            </a:pPr>
            <a:r>
              <a:rPr lang="fr-CH" sz="1400" dirty="0" smtClean="0"/>
              <a:t>Tabelles des points de contrôle sur la base de l’annexe 2, </a:t>
            </a:r>
            <a:r>
              <a:rPr lang="fr-CH" sz="1400" dirty="0" err="1" smtClean="0"/>
              <a:t>OICa</a:t>
            </a:r>
            <a:endParaRPr lang="fr-CH" sz="1400" dirty="0" smtClean="0"/>
          </a:p>
          <a:p>
            <a:pPr marL="285750" indent="-285750">
              <a:buFont typeface="Arial" panose="020B0604020202020204" pitchFamily="34" charset="0"/>
              <a:buChar char="•"/>
            </a:pPr>
            <a:endParaRPr lang="fr-CH" sz="1400" dirty="0" smtClean="0"/>
          </a:p>
          <a:p>
            <a:pPr marL="285750" indent="-285750">
              <a:buFont typeface="Arial" panose="020B0604020202020204" pitchFamily="34" charset="0"/>
              <a:buChar char="•"/>
            </a:pPr>
            <a:r>
              <a:rPr lang="fr-CH" sz="1400" dirty="0" smtClean="0"/>
              <a:t>le(s) point(s) de contrôle concernant chacun des aspects</a:t>
            </a:r>
          </a:p>
          <a:p>
            <a:pPr marL="285750" indent="-285750">
              <a:buFont typeface="Arial" panose="020B0604020202020204" pitchFamily="34" charset="0"/>
              <a:buChar char="•"/>
            </a:pPr>
            <a:endParaRPr lang="fr-CH" sz="1400" dirty="0" smtClean="0"/>
          </a:p>
          <a:p>
            <a:pPr marL="285750" indent="-285750">
              <a:buFont typeface="Arial" panose="020B0604020202020204" pitchFamily="34" charset="0"/>
              <a:buChar char="•"/>
            </a:pPr>
            <a:r>
              <a:rPr lang="fr-CH" sz="1400" dirty="0" smtClean="0"/>
              <a:t>Variantes d’examen, Type 1, 2 ou 3</a:t>
            </a:r>
          </a:p>
        </p:txBody>
      </p:sp>
      <p:sp>
        <p:nvSpPr>
          <p:cNvPr id="6"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endParaRPr lang="fr-CH" sz="2100" dirty="0"/>
          </a:p>
        </p:txBody>
      </p:sp>
      <p:sp>
        <p:nvSpPr>
          <p:cNvPr id="2" name="Textfeld 1"/>
          <p:cNvSpPr txBox="1"/>
          <p:nvPr/>
        </p:nvSpPr>
        <p:spPr>
          <a:xfrm>
            <a:off x="475785" y="1090853"/>
            <a:ext cx="4839786" cy="369332"/>
          </a:xfrm>
          <a:prstGeom prst="rect">
            <a:avLst/>
          </a:prstGeom>
          <a:noFill/>
        </p:spPr>
        <p:txBody>
          <a:bodyPr wrap="none" rtlCol="0">
            <a:spAutoFit/>
          </a:bodyPr>
          <a:lstStyle/>
          <a:p>
            <a:r>
              <a:rPr lang="fr-CH" b="1" dirty="0" smtClean="0"/>
              <a:t>Partie 2 : Instruction détaillée par domaine</a:t>
            </a:r>
            <a:endParaRPr lang="fr-CH" dirty="0" smtClean="0"/>
          </a:p>
        </p:txBody>
      </p:sp>
    </p:spTree>
    <p:extLst>
      <p:ext uri="{BB962C8B-B14F-4D97-AF65-F5344CB8AC3E}">
        <p14:creationId xmlns:p14="http://schemas.microsoft.com/office/powerpoint/2010/main" val="14742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Examen par le Team: </a:t>
            </a:r>
            <a:r>
              <a:rPr lang="fr-CH" sz="2000" b="1" dirty="0" err="1" smtClean="0"/>
              <a:t>PAP</a:t>
            </a:r>
            <a:endParaRPr lang="fr-CH" sz="2000" b="1" dirty="0" smtClean="0"/>
          </a:p>
          <a:p>
            <a:pPr>
              <a:lnSpc>
                <a:spcPct val="100000"/>
              </a:lnSpc>
            </a:pPr>
            <a:r>
              <a:rPr lang="fr-CH" sz="1600" dirty="0" smtClean="0"/>
              <a:t>Plausibilisation de l’ensemble du projet, exhaustivité de l’analyse de sécurité</a:t>
            </a:r>
          </a:p>
          <a:p>
            <a:pPr>
              <a:lnSpc>
                <a:spcPct val="100000"/>
              </a:lnSpc>
            </a:pPr>
            <a:r>
              <a:rPr lang="fr-CH" sz="1600" dirty="0" smtClean="0"/>
              <a:t>Concept d’exploitation : flux des passagers, mise en exploitation journalière, surveillance durant l’exploitation, postes de commande, type d’exploitation, transport de matériel</a:t>
            </a:r>
          </a:p>
          <a:p>
            <a:pPr>
              <a:lnSpc>
                <a:spcPct val="100000"/>
              </a:lnSpc>
            </a:pPr>
            <a:r>
              <a:rPr lang="fr-CH" sz="1600" dirty="0" smtClean="0"/>
              <a:t>Evacuation : type d’évacuation, calcul du temps, divergences aux normes</a:t>
            </a:r>
          </a:p>
          <a:p>
            <a:pPr>
              <a:lnSpc>
                <a:spcPct val="100000"/>
              </a:lnSpc>
            </a:pPr>
            <a:r>
              <a:rPr lang="fr-CH" sz="1600" dirty="0" smtClean="0"/>
              <a:t>Tracé : dangers spécifiques, barrières, distances de sécurité</a:t>
            </a:r>
          </a:p>
          <a:p>
            <a:pPr>
              <a:lnSpc>
                <a:spcPct val="100000"/>
              </a:lnSpc>
            </a:pPr>
            <a:r>
              <a:rPr lang="fr-CH" sz="1600" dirty="0" smtClean="0"/>
              <a:t>Interfaces</a:t>
            </a:r>
          </a:p>
          <a:p>
            <a:pPr>
              <a:lnSpc>
                <a:spcPct val="100000"/>
              </a:lnSpc>
            </a:pPr>
            <a:r>
              <a:rPr lang="fr-CH" sz="1600" dirty="0" smtClean="0"/>
              <a:t>Données du système</a:t>
            </a:r>
            <a:endParaRPr lang="fr-CH" sz="1600" dirty="0"/>
          </a:p>
        </p:txBody>
      </p:sp>
    </p:spTree>
    <p:extLst>
      <p:ext uri="{BB962C8B-B14F-4D97-AF65-F5344CB8AC3E}">
        <p14:creationId xmlns:p14="http://schemas.microsoft.com/office/powerpoint/2010/main" val="1125734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Examen par le Team: </a:t>
            </a:r>
            <a:r>
              <a:rPr lang="fr-CH" sz="2000" b="1" dirty="0" err="1" smtClean="0"/>
              <a:t>PAEX</a:t>
            </a:r>
            <a:endParaRPr lang="fr-CH" sz="2000" b="1" dirty="0" smtClean="0"/>
          </a:p>
          <a:p>
            <a:pPr>
              <a:lnSpc>
                <a:spcPct val="100000"/>
              </a:lnSpc>
            </a:pPr>
            <a:r>
              <a:rPr lang="fr-CH" sz="1600" dirty="0" smtClean="0"/>
              <a:t>Exhaustivité des dossiers soumis au dossier de sécurité,</a:t>
            </a:r>
          </a:p>
          <a:p>
            <a:pPr>
              <a:lnSpc>
                <a:spcPct val="100000"/>
              </a:lnSpc>
            </a:pPr>
            <a:r>
              <a:rPr lang="fr-CH" sz="1600" dirty="0" smtClean="0"/>
              <a:t>Résolution des charges de la PAP</a:t>
            </a:r>
          </a:p>
          <a:p>
            <a:pPr>
              <a:lnSpc>
                <a:spcPct val="100000"/>
              </a:lnSpc>
            </a:pPr>
            <a:r>
              <a:rPr lang="fr-CH" sz="1600" dirty="0" smtClean="0"/>
              <a:t>Plausibilisation de la mise en œuvre des mesures préconisées dans l’analyse et le rapport de sécurité pour </a:t>
            </a:r>
            <a:r>
              <a:rPr lang="fr-CH" sz="1600" smtClean="0"/>
              <a:t>une exploitation sure, </a:t>
            </a:r>
            <a:r>
              <a:rPr lang="fr-CH" sz="1600" dirty="0" smtClean="0"/>
              <a:t>en particulier en cas de divergences aux normes</a:t>
            </a:r>
          </a:p>
          <a:p>
            <a:pPr>
              <a:lnSpc>
                <a:spcPct val="100000"/>
              </a:lnSpc>
            </a:pPr>
            <a:r>
              <a:rPr lang="fr-CH" sz="1600" dirty="0" smtClean="0"/>
              <a:t>Pertinence des mesures du concept d’exploitation</a:t>
            </a:r>
          </a:p>
        </p:txBody>
      </p:sp>
    </p:spTree>
    <p:extLst>
      <p:ext uri="{BB962C8B-B14F-4D97-AF65-F5344CB8AC3E}">
        <p14:creationId xmlns:p14="http://schemas.microsoft.com/office/powerpoint/2010/main" val="1786627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M</a:t>
            </a:r>
            <a:r>
              <a:rPr lang="fr-CH" sz="3600" dirty="0"/>
              <a:t>éthodologie de l’examen</a:t>
            </a:r>
            <a:r>
              <a:rPr lang="de-CH" sz="3600" dirty="0"/>
              <a:t/>
            </a:r>
            <a:br>
              <a:rPr lang="de-CH" sz="3600" dirty="0"/>
            </a:br>
            <a:endParaRPr lang="fr-CH" sz="2100" dirty="0"/>
          </a:p>
        </p:txBody>
      </p:sp>
      <p:sp>
        <p:nvSpPr>
          <p:cNvPr id="2" name="Espace réservé du contenu 1"/>
          <p:cNvSpPr>
            <a:spLocks noGrp="1"/>
          </p:cNvSpPr>
          <p:nvPr>
            <p:ph idx="1"/>
          </p:nvPr>
        </p:nvSpPr>
        <p:spPr/>
        <p:txBody>
          <a:bodyPr/>
          <a:lstStyle/>
          <a:p>
            <a:pPr marL="0" indent="0">
              <a:buNone/>
            </a:pPr>
            <a:r>
              <a:rPr lang="fr-CH" sz="2000" b="1" dirty="0" smtClean="0"/>
              <a:t>Partie 2 : Instruction détaillée par domaine</a:t>
            </a:r>
          </a:p>
          <a:p>
            <a:pPr marL="0" indent="0">
              <a:lnSpc>
                <a:spcPct val="100000"/>
              </a:lnSpc>
              <a:buNone/>
            </a:pPr>
            <a:endParaRPr lang="fr-CH" sz="2000" b="1" dirty="0" smtClean="0"/>
          </a:p>
          <a:p>
            <a:pPr marL="0" indent="0">
              <a:lnSpc>
                <a:spcPct val="100000"/>
              </a:lnSpc>
              <a:buNone/>
            </a:pPr>
            <a:r>
              <a:rPr lang="fr-CH" sz="2000" b="1" dirty="0" smtClean="0"/>
              <a:t>Contrôle de l’installation sur son site (</a:t>
            </a:r>
            <a:r>
              <a:rPr lang="fr-CH" sz="2000" b="1" dirty="0" err="1" smtClean="0"/>
              <a:t>PadA</a:t>
            </a:r>
            <a:r>
              <a:rPr lang="fr-CH" sz="2000" b="1" dirty="0" smtClean="0"/>
              <a:t>)</a:t>
            </a:r>
          </a:p>
          <a:p>
            <a:pPr>
              <a:lnSpc>
                <a:spcPct val="100000"/>
              </a:lnSpc>
            </a:pPr>
            <a:r>
              <a:rPr lang="fr-CH" sz="1600" dirty="0" smtClean="0"/>
              <a:t>L’OFT consolide l’évaluation des informations transmises par un contrôle de l’installation sur son site</a:t>
            </a:r>
          </a:p>
          <a:p>
            <a:pPr>
              <a:lnSpc>
                <a:spcPct val="100000"/>
              </a:lnSpc>
            </a:pPr>
            <a:r>
              <a:rPr lang="fr-CH" sz="1600" dirty="0" smtClean="0"/>
              <a:t>Pour chaque domaine et en complément pour l’exploitation et l’évacuation</a:t>
            </a:r>
          </a:p>
          <a:p>
            <a:pPr>
              <a:lnSpc>
                <a:spcPct val="100000"/>
              </a:lnSpc>
            </a:pPr>
            <a:r>
              <a:rPr lang="fr-CH" sz="1600" dirty="0" smtClean="0"/>
              <a:t>Examen par sondage du rapport d’examen probatoire</a:t>
            </a:r>
          </a:p>
          <a:p>
            <a:pPr>
              <a:lnSpc>
                <a:spcPct val="100000"/>
              </a:lnSpc>
            </a:pPr>
            <a:r>
              <a:rPr lang="fr-CH" sz="1600" dirty="0" smtClean="0"/>
              <a:t>Plausibilisation de la mise en œuvre des mesures préconisées dans l’analyse et le rapport de sécurité, en particulier en cas de divergences aux normes</a:t>
            </a:r>
          </a:p>
          <a:p>
            <a:pPr>
              <a:lnSpc>
                <a:spcPct val="100000"/>
              </a:lnSpc>
            </a:pPr>
            <a:r>
              <a:rPr lang="fr-CH" sz="1600" dirty="0" smtClean="0"/>
              <a:t>Pertinence des mesures du concept d’exploitation</a:t>
            </a:r>
          </a:p>
          <a:p>
            <a:pPr>
              <a:lnSpc>
                <a:spcPct val="100000"/>
              </a:lnSpc>
            </a:pPr>
            <a:r>
              <a:rPr lang="fr-CH" sz="1600" dirty="0" smtClean="0"/>
              <a:t>Travaux en attente et état des documents, calendrier d’achèvement</a:t>
            </a:r>
            <a:endParaRPr lang="fr-CH" dirty="0"/>
          </a:p>
        </p:txBody>
      </p:sp>
    </p:spTree>
    <p:extLst>
      <p:ext uri="{BB962C8B-B14F-4D97-AF65-F5344CB8AC3E}">
        <p14:creationId xmlns:p14="http://schemas.microsoft.com/office/powerpoint/2010/main" val="234388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Cadre légal OFT/CITT</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8042279"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Gilles </a:t>
            </a:r>
            <a:r>
              <a:rPr lang="fr-CH" sz="1200" kern="0" dirty="0" err="1" smtClean="0">
                <a:solidFill>
                  <a:schemeClr val="tx1"/>
                </a:solidFill>
              </a:rPr>
              <a:t>Délèze</a:t>
            </a:r>
            <a:r>
              <a:rPr lang="fr-CH" sz="1200" kern="0" dirty="0" smtClean="0">
                <a:solidFill>
                  <a:schemeClr val="tx1"/>
                </a:solidFill>
              </a:rPr>
              <a:t>, président du conseil d’administration du CITT</a:t>
            </a:r>
          </a:p>
          <a:p>
            <a:pPr algn="l"/>
            <a:r>
              <a:rPr lang="fr-CH" sz="1200" kern="0" dirty="0" smtClean="0">
                <a:solidFill>
                  <a:schemeClr val="tx1"/>
                </a:solidFill>
              </a:rPr>
              <a:t>Laurent </a:t>
            </a:r>
            <a:r>
              <a:rPr lang="fr-CH" sz="1200" kern="0" dirty="0">
                <a:solidFill>
                  <a:schemeClr val="tx1"/>
                </a:solidFill>
              </a:rPr>
              <a:t>Queloz, chef de la section </a:t>
            </a:r>
            <a:r>
              <a:rPr lang="fr-CH" sz="1200" kern="0" dirty="0" smtClean="0">
                <a:solidFill>
                  <a:schemeClr val="tx1"/>
                </a:solidFill>
              </a:rPr>
              <a:t>Technique </a:t>
            </a:r>
            <a:r>
              <a:rPr lang="fr-CH" sz="1200" kern="0" dirty="0">
                <a:solidFill>
                  <a:schemeClr val="tx1"/>
                </a:solidFill>
              </a:rPr>
              <a:t>des installations à câbles, </a:t>
            </a:r>
            <a:r>
              <a:rPr lang="fr-CH" sz="1200" kern="0" dirty="0" smtClean="0">
                <a:solidFill>
                  <a:schemeClr val="tx1"/>
                </a:solidFill>
              </a:rPr>
              <a:t>section </a:t>
            </a:r>
            <a:r>
              <a:rPr lang="fr-CH" sz="1200" kern="0" dirty="0" err="1" smtClean="0">
                <a:solidFill>
                  <a:schemeClr val="tx1"/>
                </a:solidFill>
              </a:rPr>
              <a:t>sb</a:t>
            </a:r>
            <a:r>
              <a:rPr lang="fr-CH" sz="1200" kern="0" dirty="0" smtClean="0">
                <a:solidFill>
                  <a:schemeClr val="tx1"/>
                </a:solidFill>
              </a:rPr>
              <a:t>, OFT</a:t>
            </a:r>
          </a:p>
          <a:p>
            <a:pPr algn="l"/>
            <a:endParaRPr lang="fr-CH" sz="1200" kern="0" dirty="0">
              <a:solidFill>
                <a:schemeClr val="tx1"/>
              </a:solidFill>
            </a:endParaRPr>
          </a:p>
        </p:txBody>
      </p:sp>
    </p:spTree>
    <p:extLst>
      <p:ext uri="{BB962C8B-B14F-4D97-AF65-F5344CB8AC3E}">
        <p14:creationId xmlns:p14="http://schemas.microsoft.com/office/powerpoint/2010/main" val="2726353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8"/>
            <a:ext cx="7954997" cy="331660"/>
          </a:xfrm>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r>
              <a:rPr lang="fr-CH" sz="4050" dirty="0"/>
              <a:t/>
            </a:r>
            <a:br>
              <a:rPr lang="fr-CH" sz="4050" dirty="0"/>
            </a:br>
            <a:endParaRPr lang="fr-CH" sz="2100" dirty="0"/>
          </a:p>
        </p:txBody>
      </p:sp>
      <p:pic>
        <p:nvPicPr>
          <p:cNvPr id="3"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98498" y="506777"/>
            <a:ext cx="4059396" cy="4147185"/>
          </a:xfrm>
          <a:prstGeom prst="rect">
            <a:avLst/>
          </a:prstGeom>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803" y="1310732"/>
            <a:ext cx="8699251" cy="3016468"/>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8179" y="642124"/>
            <a:ext cx="5330786" cy="3919818"/>
          </a:xfrm>
          <a:prstGeom prst="rect">
            <a:avLst/>
          </a:prstGeom>
          <a:ln>
            <a:solidFill>
              <a:schemeClr val="tx1"/>
            </a:solidFill>
          </a:ln>
        </p:spPr>
      </p:pic>
      <p:sp>
        <p:nvSpPr>
          <p:cNvPr id="6"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a:t>a</a:t>
            </a:r>
            <a:r>
              <a:rPr lang="fr-CH" sz="7300" dirty="0" smtClean="0"/>
              <a:t>) Procédure d’approbation des plans</a:t>
            </a:r>
            <a:r>
              <a:rPr lang="fr-CH" sz="4050" dirty="0" smtClean="0"/>
              <a:t/>
            </a:r>
            <a:br>
              <a:rPr lang="fr-CH" sz="4050" dirty="0" smtClean="0"/>
            </a:br>
            <a:r>
              <a:rPr lang="fr-CH" sz="4050" dirty="0" smtClean="0"/>
              <a:t/>
            </a:r>
            <a:br>
              <a:rPr lang="fr-CH" sz="4050" dirty="0" smtClean="0"/>
            </a:br>
            <a:endParaRPr lang="fr-CH" sz="2100" dirty="0"/>
          </a:p>
        </p:txBody>
      </p:sp>
    </p:spTree>
    <p:extLst>
      <p:ext uri="{BB962C8B-B14F-4D97-AF65-F5344CB8AC3E}">
        <p14:creationId xmlns:p14="http://schemas.microsoft.com/office/powerpoint/2010/main" val="1804896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fr-CH" sz="2400" dirty="0"/>
              <a:t>Partie I : examen technique par l’OFT</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marL="0" indent="0">
              <a:buNone/>
            </a:pPr>
            <a:endParaRPr lang="fr-CH" dirty="0" smtClean="0"/>
          </a:p>
        </p:txBody>
      </p:sp>
      <p:graphicFrame>
        <p:nvGraphicFramePr>
          <p:cNvPr id="4" name="Tableau 3"/>
          <p:cNvGraphicFramePr>
            <a:graphicFrameLocks noGrp="1"/>
          </p:cNvGraphicFramePr>
          <p:nvPr>
            <p:extLst/>
          </p:nvPr>
        </p:nvGraphicFramePr>
        <p:xfrm>
          <a:off x="768315" y="578109"/>
          <a:ext cx="4812030" cy="402674"/>
        </p:xfrm>
        <a:graphic>
          <a:graphicData uri="http://schemas.openxmlformats.org/drawingml/2006/table">
            <a:tbl>
              <a:tblPr firstRow="1" firstCol="1" lastRow="1" lastCol="1" bandRow="1" bandCol="1">
                <a:tableStyleId>{5C22544A-7EE6-4342-B048-85BDC9FD1C3A}</a:tableStyleId>
              </a:tblPr>
              <a:tblGrid>
                <a:gridCol w="4812030">
                  <a:extLst>
                    <a:ext uri="{9D8B030D-6E8A-4147-A177-3AD203B41FA5}">
                      <a16:colId xmlns:a16="http://schemas.microsoft.com/office/drawing/2014/main" val="20000"/>
                    </a:ext>
                  </a:extLst>
                </a:gridCol>
              </a:tblGrid>
              <a:tr h="402674">
                <a:tc>
                  <a:txBody>
                    <a:bodyPr/>
                    <a:lstStyle/>
                    <a:p>
                      <a:pPr indent="-226695" algn="just">
                        <a:lnSpc>
                          <a:spcPts val="1000"/>
                        </a:lnSpc>
                        <a:spcBef>
                          <a:spcPts val="600"/>
                        </a:spcBef>
                        <a:spcAft>
                          <a:spcPts val="600"/>
                        </a:spcAft>
                        <a:tabLst>
                          <a:tab pos="360363" algn="l"/>
                        </a:tabLst>
                      </a:pPr>
                      <a:r>
                        <a:rPr lang="fr-FR" sz="1600" dirty="0">
                          <a:effectLst/>
                        </a:rPr>
                        <a:t>1.	le tracé de la ligne sur le terrain;</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7030" y="557767"/>
            <a:ext cx="3851521" cy="4057963"/>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58" y="1844704"/>
            <a:ext cx="6797244" cy="2771026"/>
          </a:xfrm>
          <a:prstGeom prst="rect">
            <a:avLst/>
          </a:prstGeom>
        </p:spPr>
      </p:pic>
      <p:sp>
        <p:nvSpPr>
          <p:cNvPr id="6" name="Ellipse 5"/>
          <p:cNvSpPr/>
          <p:nvPr/>
        </p:nvSpPr>
        <p:spPr>
          <a:xfrm>
            <a:off x="3174330" y="3230217"/>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flipH="1">
            <a:off x="453224" y="2727297"/>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8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7" name="Espace réservé du contenu 6"/>
          <p:cNvGraphicFramePr>
            <a:graphicFrameLocks noGrp="1"/>
          </p:cNvGraphicFramePr>
          <p:nvPr>
            <p:ph idx="1"/>
            <p:extLst/>
          </p:nvPr>
        </p:nvGraphicFramePr>
        <p:xfrm>
          <a:off x="768314" y="558433"/>
          <a:ext cx="8191127" cy="506418"/>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506418">
                <a:tc>
                  <a:txBody>
                    <a:bodyPr/>
                    <a:lstStyle/>
                    <a:p>
                      <a:pPr indent="-226695" algn="l">
                        <a:lnSpc>
                          <a:spcPts val="1400"/>
                        </a:lnSpc>
                        <a:spcBef>
                          <a:spcPts val="600"/>
                        </a:spcBef>
                        <a:spcAft>
                          <a:spcPts val="600"/>
                        </a:spcAft>
                        <a:tabLst>
                          <a:tab pos="360363" algn="l"/>
                        </a:tabLst>
                      </a:pPr>
                      <a:r>
                        <a:rPr lang="fr-FR" sz="1600" dirty="0">
                          <a:effectLst/>
                        </a:rPr>
                        <a:t>2.	les constructions portantes des stations et des pylônes; pour les </a:t>
                      </a:r>
                      <a:r>
                        <a:rPr lang="fr-FR" sz="1600" b="1" kern="1200" dirty="0">
                          <a:solidFill>
                            <a:schemeClr val="lt1"/>
                          </a:solidFill>
                          <a:effectLst/>
                          <a:latin typeface="+mn-lt"/>
                          <a:ea typeface="+mn-ea"/>
                          <a:cs typeface="+mn-cs"/>
                        </a:rPr>
                        <a:t>funiculaires</a:t>
                      </a:r>
                      <a:r>
                        <a:rPr lang="fr-FR" sz="1600" dirty="0">
                          <a:effectLst/>
                        </a:rPr>
                        <a:t>, 	les constructions portantes des stations, de la ligne et des ouvrages d’art;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8" name="Tableau 7"/>
          <p:cNvGraphicFramePr>
            <a:graphicFrameLocks noGrp="1"/>
          </p:cNvGraphicFramePr>
          <p:nvPr>
            <p:extLst/>
          </p:nvPr>
        </p:nvGraphicFramePr>
        <p:xfrm>
          <a:off x="768313" y="1096944"/>
          <a:ext cx="8191127" cy="454470"/>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454470">
                <a:tc>
                  <a:txBody>
                    <a:bodyPr/>
                    <a:lstStyle/>
                    <a:p>
                      <a:pPr indent="-226695" algn="just">
                        <a:lnSpc>
                          <a:spcPts val="1400"/>
                        </a:lnSpc>
                        <a:spcBef>
                          <a:spcPts val="600"/>
                        </a:spcBef>
                        <a:spcAft>
                          <a:spcPts val="600"/>
                        </a:spcAft>
                        <a:tabLst>
                          <a:tab pos="360363" algn="l"/>
                        </a:tabLst>
                      </a:pPr>
                      <a:r>
                        <a:rPr lang="fr-FR" sz="1600" b="1" kern="1200" dirty="0">
                          <a:solidFill>
                            <a:schemeClr val="lt1"/>
                          </a:solidFill>
                          <a:effectLst/>
                          <a:latin typeface="+mn-lt"/>
                          <a:ea typeface="+mn-ea"/>
                          <a:cs typeface="+mn-cs"/>
                        </a:rPr>
                        <a:t>11.	les expertises relatives aux influences de l’environnement </a:t>
                      </a:r>
                      <a:endParaRPr lang="en-US" sz="16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extLst/>
          </p:nvPr>
        </p:nvGraphicFramePr>
        <p:xfrm>
          <a:off x="768312" y="1626913"/>
          <a:ext cx="8191127" cy="419450"/>
        </p:xfrm>
        <a:graphic>
          <a:graphicData uri="http://schemas.openxmlformats.org/drawingml/2006/table">
            <a:tbl>
              <a:tblPr firstRow="1" firstCol="1" bandRow="1">
                <a:tableStyleId>{5C22544A-7EE6-4342-B048-85BDC9FD1C3A}</a:tableStyleId>
              </a:tblPr>
              <a:tblGrid>
                <a:gridCol w="8191127">
                  <a:extLst>
                    <a:ext uri="{9D8B030D-6E8A-4147-A177-3AD203B41FA5}">
                      <a16:colId xmlns:a16="http://schemas.microsoft.com/office/drawing/2014/main" val="20000"/>
                    </a:ext>
                  </a:extLst>
                </a:gridCol>
              </a:tblGrid>
              <a:tr h="419450">
                <a:tc>
                  <a:txBody>
                    <a:bodyPr/>
                    <a:lstStyle/>
                    <a:p>
                      <a:pPr indent="-226695" algn="just">
                        <a:lnSpc>
                          <a:spcPts val="1400"/>
                        </a:lnSpc>
                        <a:spcBef>
                          <a:spcPts val="600"/>
                        </a:spcBef>
                        <a:spcAft>
                          <a:spcPts val="600"/>
                        </a:spcAft>
                        <a:tabLst>
                          <a:tab pos="360363" algn="l"/>
                        </a:tabLst>
                      </a:pPr>
                      <a:r>
                        <a:rPr lang="de-CH" sz="1600" dirty="0">
                          <a:effectLst/>
                        </a:rPr>
                        <a:t>14.	</a:t>
                      </a:r>
                      <a:r>
                        <a:rPr lang="de-CH" sz="1600" dirty="0" smtClean="0">
                          <a:effectLst/>
                        </a:rPr>
                        <a:t>Le </a:t>
                      </a:r>
                      <a:r>
                        <a:rPr lang="de-CH" sz="1600" dirty="0" err="1" smtClean="0">
                          <a:effectLst/>
                        </a:rPr>
                        <a:t>rapport</a:t>
                      </a:r>
                      <a:r>
                        <a:rPr lang="de-CH" sz="1600" dirty="0" smtClean="0">
                          <a:effectLst/>
                        </a:rPr>
                        <a:t> de </a:t>
                      </a:r>
                      <a:r>
                        <a:rPr lang="de-CH" sz="1600" dirty="0" err="1" smtClean="0">
                          <a:effectLst/>
                        </a:rPr>
                        <a:t>sécurité</a:t>
                      </a:r>
                      <a:r>
                        <a:rPr lang="de-CH" sz="1600" dirty="0" smtClean="0">
                          <a:effectLst/>
                        </a:rPr>
                        <a:t> et </a:t>
                      </a:r>
                      <a:r>
                        <a:rPr lang="de-CH" sz="1600" dirty="0" err="1" smtClean="0">
                          <a:effectLst/>
                        </a:rPr>
                        <a:t>ses</a:t>
                      </a:r>
                      <a:r>
                        <a:rPr lang="de-CH" sz="1600" dirty="0" smtClean="0">
                          <a:effectLst/>
                        </a:rPr>
                        <a:t> </a:t>
                      </a:r>
                      <a:r>
                        <a:rPr lang="de-CH" sz="1600" dirty="0" err="1" smtClean="0">
                          <a:effectLst/>
                        </a:rPr>
                        <a:t>bases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1" name="Imag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623" y="2069195"/>
            <a:ext cx="4133716" cy="2573223"/>
          </a:xfrm>
          <a:prstGeom prst="rect">
            <a:avLst/>
          </a:prstGeom>
          <a:ln w="12700">
            <a:solidFill>
              <a:schemeClr val="tx1"/>
            </a:solidFill>
          </a:ln>
        </p:spPr>
      </p:pic>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48" y="2024915"/>
            <a:ext cx="5253408" cy="2577312"/>
          </a:xfrm>
          <a:prstGeom prst="rect">
            <a:avLst/>
          </a:prstGeom>
        </p:spPr>
      </p:pic>
      <p:pic>
        <p:nvPicPr>
          <p:cNvPr id="13" name="Imag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7720" y="2121862"/>
            <a:ext cx="3191558" cy="2520556"/>
          </a:xfrm>
          <a:prstGeom prst="rect">
            <a:avLst/>
          </a:prstGeom>
          <a:ln w="6350">
            <a:solidFill>
              <a:schemeClr val="tx1"/>
            </a:solidFill>
          </a:ln>
        </p:spPr>
      </p:pic>
      <p:pic>
        <p:nvPicPr>
          <p:cNvPr id="15" name="Imag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8613" y="1108865"/>
            <a:ext cx="4415387" cy="3493362"/>
          </a:xfrm>
          <a:prstGeom prst="rect">
            <a:avLst/>
          </a:prstGeom>
        </p:spPr>
      </p:pic>
      <p:grpSp>
        <p:nvGrpSpPr>
          <p:cNvPr id="2" name="Groupe 1"/>
          <p:cNvGrpSpPr/>
          <p:nvPr/>
        </p:nvGrpSpPr>
        <p:grpSpPr>
          <a:xfrm>
            <a:off x="2162195" y="1831201"/>
            <a:ext cx="6797244" cy="2771026"/>
            <a:chOff x="2162195" y="1831201"/>
            <a:chExt cx="6797244" cy="2771026"/>
          </a:xfrm>
        </p:grpSpPr>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62195" y="1831201"/>
              <a:ext cx="6797244" cy="2771026"/>
            </a:xfrm>
            <a:prstGeom prst="rect">
              <a:avLst/>
            </a:prstGeom>
          </p:spPr>
        </p:pic>
        <p:sp>
          <p:nvSpPr>
            <p:cNvPr id="16" name="Ellipse 15"/>
            <p:cNvSpPr/>
            <p:nvPr/>
          </p:nvSpPr>
          <p:spPr>
            <a:xfrm>
              <a:off x="5052367" y="3216714"/>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eur droit avec flèche 16"/>
            <p:cNvCxnSpPr/>
            <p:nvPr/>
          </p:nvCxnSpPr>
          <p:spPr>
            <a:xfrm flipH="1">
              <a:off x="2331261" y="2713794"/>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2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5" name="Espace réservé du contenu 4"/>
          <p:cNvGraphicFramePr>
            <a:graphicFrameLocks noGrp="1"/>
          </p:cNvGraphicFramePr>
          <p:nvPr>
            <p:ph idx="1"/>
            <p:extLst/>
          </p:nvPr>
        </p:nvGraphicFramePr>
        <p:xfrm>
          <a:off x="768314" y="56798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a.	Les</a:t>
                      </a:r>
                      <a:r>
                        <a:rPr lang="de-CH" sz="1600" baseline="0" dirty="0" smtClean="0">
                          <a:effectLst/>
                        </a:rPr>
                        <a:t> </a:t>
                      </a:r>
                      <a:r>
                        <a:rPr lang="de-CH" sz="1600" baseline="0" dirty="0" err="1" smtClean="0">
                          <a:effectLst/>
                        </a:rPr>
                        <a:t>rapports</a:t>
                      </a:r>
                      <a:r>
                        <a:rPr lang="de-CH" sz="1600" baseline="0" dirty="0" smtClean="0">
                          <a:effectLst/>
                        </a:rPr>
                        <a:t> </a:t>
                      </a:r>
                      <a:r>
                        <a:rPr lang="de-CH" sz="1600" baseline="0" dirty="0" err="1" smtClean="0">
                          <a:effectLst/>
                        </a:rPr>
                        <a:t>d’experts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7" name="Espace réservé du contenu 4"/>
          <p:cNvGraphicFramePr>
            <a:graphicFrameLocks/>
          </p:cNvGraphicFramePr>
          <p:nvPr>
            <p:extLst>
              <p:ext uri="{D42A27DB-BD31-4B8C-83A1-F6EECF244321}">
                <p14:modId xmlns:p14="http://schemas.microsoft.com/office/powerpoint/2010/main" val="3635159668"/>
              </p:ext>
            </p:extLst>
          </p:nvPr>
        </p:nvGraphicFramePr>
        <p:xfrm>
          <a:off x="768314" y="1279263"/>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fr-CH" sz="1600" noProof="0" dirty="0" smtClean="0">
                          <a:effectLst/>
                        </a:rPr>
                        <a:t>b.	Si les éléments de construction importants pour la sécurité</a:t>
                      </a:r>
                      <a:r>
                        <a:rPr lang="fr-CH" sz="1600" baseline="0" noProof="0" dirty="0" smtClean="0">
                          <a:effectLst/>
                        </a:rPr>
                        <a:t> et les sous-	systèmes sont utilisés conformément à leur destination</a:t>
                      </a:r>
                      <a:r>
                        <a:rPr lang="fr-CH" sz="1600" noProof="0" dirty="0" smtClean="0">
                          <a:effectLst/>
                        </a:rPr>
                        <a:t>;</a:t>
                      </a:r>
                      <a:endParaRPr lang="fr-CH" sz="16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3" name="Imag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6428" y="2053995"/>
            <a:ext cx="3250525" cy="2601636"/>
          </a:xfrm>
          <a:prstGeom prst="rect">
            <a:avLst/>
          </a:prstGeom>
        </p:spPr>
      </p:pic>
      <p:grpSp>
        <p:nvGrpSpPr>
          <p:cNvPr id="3" name="Groupe 2"/>
          <p:cNvGrpSpPr/>
          <p:nvPr/>
        </p:nvGrpSpPr>
        <p:grpSpPr>
          <a:xfrm>
            <a:off x="749791" y="1990543"/>
            <a:ext cx="4250048" cy="2665088"/>
            <a:chOff x="749791" y="1990543"/>
            <a:chExt cx="4250048" cy="2665088"/>
          </a:xfrm>
        </p:grpSpPr>
        <p:grpSp>
          <p:nvGrpSpPr>
            <p:cNvPr id="12" name="Groupe 11"/>
            <p:cNvGrpSpPr/>
            <p:nvPr/>
          </p:nvGrpSpPr>
          <p:grpSpPr>
            <a:xfrm>
              <a:off x="749791" y="1990543"/>
              <a:ext cx="4250048" cy="2665088"/>
              <a:chOff x="1639025" y="1990542"/>
              <a:chExt cx="4367494" cy="2606365"/>
            </a:xfrm>
          </p:grpSpPr>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9025" y="1990542"/>
                <a:ext cx="4367494" cy="2606365"/>
              </a:xfrm>
              <a:prstGeom prst="rect">
                <a:avLst/>
              </a:prstGeom>
              <a:ln>
                <a:solidFill>
                  <a:schemeClr val="tx1"/>
                </a:solidFill>
              </a:ln>
            </p:spPr>
          </p:pic>
          <p:sp>
            <p:nvSpPr>
              <p:cNvPr id="9" name="Rectangle 8"/>
              <p:cNvSpPr/>
              <p:nvPr/>
            </p:nvSpPr>
            <p:spPr>
              <a:xfrm>
                <a:off x="1639025" y="1990542"/>
                <a:ext cx="1775295" cy="162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86866" y="2869035"/>
                <a:ext cx="992400" cy="166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à coins arrondis 1"/>
            <p:cNvSpPr/>
            <p:nvPr/>
          </p:nvSpPr>
          <p:spPr>
            <a:xfrm>
              <a:off x="768314" y="2817027"/>
              <a:ext cx="4231525" cy="2215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smtClean="0"/>
              <a:t>b) Procédure d’autorisation d’exploiter</a:t>
            </a:r>
            <a:r>
              <a:rPr lang="fr-CH" sz="4050" dirty="0" smtClean="0"/>
              <a:t/>
            </a:r>
            <a:br>
              <a:rPr lang="fr-CH" sz="4050" dirty="0" smtClean="0"/>
            </a:br>
            <a:r>
              <a:rPr lang="fr-CH" sz="4050" dirty="0" smtClean="0"/>
              <a:t/>
            </a:r>
            <a:br>
              <a:rPr lang="fr-CH" sz="4050" dirty="0" smtClean="0"/>
            </a:br>
            <a:endParaRPr lang="fr-CH" sz="2100" dirty="0"/>
          </a:p>
        </p:txBody>
      </p:sp>
    </p:spTree>
    <p:extLst>
      <p:ext uri="{BB962C8B-B14F-4D97-AF65-F5344CB8AC3E}">
        <p14:creationId xmlns:p14="http://schemas.microsoft.com/office/powerpoint/2010/main" val="382198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examen technique par l’OFT</a:t>
            </a:r>
            <a:r>
              <a:rPr lang="fr-CH" sz="4050" dirty="0"/>
              <a:t/>
            </a:r>
            <a:br>
              <a:rPr lang="fr-CH" sz="4050" dirty="0"/>
            </a:br>
            <a:r>
              <a:rPr lang="fr-CH" sz="4050" dirty="0"/>
              <a:t/>
            </a:r>
            <a:br>
              <a:rPr lang="fr-CH" sz="4050" dirty="0"/>
            </a:br>
            <a:endParaRPr lang="fr-CH" sz="2100" dirty="0"/>
          </a:p>
        </p:txBody>
      </p:sp>
      <p:graphicFrame>
        <p:nvGraphicFramePr>
          <p:cNvPr id="14" name="Espace réservé du contenu 4"/>
          <p:cNvGraphicFramePr>
            <a:graphicFrameLocks/>
          </p:cNvGraphicFramePr>
          <p:nvPr>
            <p:extLst/>
          </p:nvPr>
        </p:nvGraphicFramePr>
        <p:xfrm>
          <a:off x="755634" y="57200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c.	Si </a:t>
                      </a:r>
                      <a:r>
                        <a:rPr lang="de-CH" sz="1600" dirty="0" err="1" smtClean="0">
                          <a:effectLst/>
                        </a:rPr>
                        <a:t>l’installation</a:t>
                      </a:r>
                      <a:r>
                        <a:rPr lang="de-CH" sz="1600" dirty="0" smtClean="0">
                          <a:effectLst/>
                        </a:rPr>
                        <a:t>, </a:t>
                      </a:r>
                      <a:r>
                        <a:rPr lang="de-CH" sz="1600" dirty="0" err="1" smtClean="0">
                          <a:effectLst/>
                        </a:rPr>
                        <a:t>telle</a:t>
                      </a:r>
                      <a:r>
                        <a:rPr lang="de-CH" sz="1600" dirty="0" smtClean="0">
                          <a:effectLst/>
                        </a:rPr>
                        <a:t> </a:t>
                      </a:r>
                      <a:r>
                        <a:rPr lang="de-CH" sz="1600" dirty="0" err="1" smtClean="0">
                          <a:effectLst/>
                        </a:rPr>
                        <a:t>qu’elle</a:t>
                      </a:r>
                      <a:r>
                        <a:rPr lang="de-CH" sz="1600" dirty="0" smtClean="0">
                          <a:effectLst/>
                        </a:rPr>
                        <a:t> a </a:t>
                      </a:r>
                      <a:r>
                        <a:rPr lang="de-CH" sz="1600" dirty="0" err="1" smtClean="0">
                          <a:effectLst/>
                        </a:rPr>
                        <a:t>été</a:t>
                      </a:r>
                      <a:r>
                        <a:rPr lang="de-CH" sz="1600" dirty="0" smtClean="0">
                          <a:effectLst/>
                        </a:rPr>
                        <a:t> </a:t>
                      </a:r>
                      <a:r>
                        <a:rPr lang="de-CH" sz="1600" dirty="0" err="1" smtClean="0">
                          <a:effectLst/>
                        </a:rPr>
                        <a:t>exécutée</a:t>
                      </a:r>
                      <a:r>
                        <a:rPr lang="de-CH" sz="1600" dirty="0" smtClean="0">
                          <a:effectLst/>
                        </a:rPr>
                        <a:t>, </a:t>
                      </a:r>
                      <a:r>
                        <a:rPr lang="de-CH" sz="1600" dirty="0" err="1" smtClean="0">
                          <a:effectLst/>
                        </a:rPr>
                        <a:t>est</a:t>
                      </a:r>
                      <a:r>
                        <a:rPr lang="de-CH" sz="1600" dirty="0" smtClean="0">
                          <a:effectLst/>
                        </a:rPr>
                        <a:t> </a:t>
                      </a:r>
                      <a:r>
                        <a:rPr lang="de-CH" sz="1600" dirty="0" err="1" smtClean="0">
                          <a:effectLst/>
                        </a:rPr>
                        <a:t>conforme</a:t>
                      </a:r>
                      <a:r>
                        <a:rPr lang="de-CH" sz="1600" dirty="0" smtClean="0">
                          <a:effectLst/>
                        </a:rPr>
                        <a:t> </a:t>
                      </a:r>
                      <a:r>
                        <a:rPr lang="de-CH" sz="1600" dirty="0" err="1" smtClean="0">
                          <a:effectLst/>
                        </a:rPr>
                        <a:t>aux</a:t>
                      </a:r>
                      <a:r>
                        <a:rPr lang="de-CH" sz="1600" dirty="0" smtClean="0">
                          <a:effectLst/>
                        </a:rPr>
                        <a:t> </a:t>
                      </a:r>
                      <a:r>
                        <a:rPr lang="de-CH" sz="1600" dirty="0" err="1" smtClean="0">
                          <a:effectLst/>
                        </a:rPr>
                        <a:t>exigences</a:t>
                      </a:r>
                      <a:r>
                        <a:rPr lang="de-CH" sz="1600" dirty="0" smtClean="0">
                          <a:effectLst/>
                        </a:rPr>
                        <a:t> 	essentielles;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5" name="Espace réservé du contenu 4"/>
          <p:cNvGraphicFramePr>
            <a:graphicFrameLocks/>
          </p:cNvGraphicFramePr>
          <p:nvPr>
            <p:extLst/>
          </p:nvPr>
        </p:nvGraphicFramePr>
        <p:xfrm>
          <a:off x="763587" y="1215032"/>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	</a:t>
                      </a:r>
                      <a:r>
                        <a:rPr lang="de-CH" sz="1600" i="1" dirty="0" smtClean="0">
                          <a:effectLst/>
                        </a:rPr>
                        <a:t>Y </a:t>
                      </a:r>
                      <a:r>
                        <a:rPr lang="de-CH" sz="1600" i="1" dirty="0" err="1" smtClean="0">
                          <a:effectLst/>
                        </a:rPr>
                        <a:t>compris</a:t>
                      </a:r>
                      <a:r>
                        <a:rPr lang="de-CH" sz="1600" i="1" dirty="0" smtClean="0">
                          <a:effectLst/>
                        </a:rPr>
                        <a:t> </a:t>
                      </a:r>
                      <a:r>
                        <a:rPr lang="de-CH" sz="1600" i="1" dirty="0" err="1" smtClean="0">
                          <a:effectLst/>
                        </a:rPr>
                        <a:t>contrôles</a:t>
                      </a:r>
                      <a:r>
                        <a:rPr lang="de-CH" sz="1600" i="1" dirty="0" smtClean="0">
                          <a:effectLst/>
                        </a:rPr>
                        <a:t> </a:t>
                      </a:r>
                      <a:r>
                        <a:rPr lang="de-CH" sz="1600" i="1" dirty="0" err="1" smtClean="0">
                          <a:effectLst/>
                        </a:rPr>
                        <a:t>sur</a:t>
                      </a:r>
                      <a:r>
                        <a:rPr lang="de-CH" sz="1600" i="1" dirty="0" smtClean="0">
                          <a:effectLst/>
                        </a:rPr>
                        <a:t> </a:t>
                      </a:r>
                      <a:r>
                        <a:rPr lang="de-CH" sz="1600" i="1" dirty="0" err="1" smtClean="0">
                          <a:effectLst/>
                        </a:rPr>
                        <a:t>l’installation</a:t>
                      </a:r>
                      <a:endParaRPr lang="en-US" sz="1600" i="1"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alpha val="50000"/>
                      </a:schemeClr>
                    </a:solidFill>
                  </a:tcPr>
                </a:tc>
                <a:extLst>
                  <a:ext uri="{0D108BD9-81ED-4DB2-BD59-A6C34878D82A}">
                    <a16:rowId xmlns:a16="http://schemas.microsoft.com/office/drawing/2014/main" val="10000"/>
                  </a:ext>
                </a:extLst>
              </a:tr>
            </a:tbl>
          </a:graphicData>
        </a:graphic>
      </p:graphicFrame>
      <p:pic>
        <p:nvPicPr>
          <p:cNvPr id="17"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9389" y="1032265"/>
            <a:ext cx="5140497" cy="3592741"/>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125" y="1834990"/>
            <a:ext cx="4212984" cy="2790016"/>
          </a:xfrm>
          <a:prstGeom prst="rect">
            <a:avLst/>
          </a:prstGeom>
        </p:spPr>
      </p:pic>
    </p:spTree>
    <p:extLst>
      <p:ext uri="{BB962C8B-B14F-4D97-AF65-F5344CB8AC3E}">
        <p14:creationId xmlns:p14="http://schemas.microsoft.com/office/powerpoint/2010/main" val="18426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t="7095" b="9201"/>
          <a:stretch/>
        </p:blipFill>
        <p:spPr>
          <a:xfrm>
            <a:off x="1527330" y="743917"/>
            <a:ext cx="5987514" cy="3768360"/>
          </a:xfrm>
          <a:prstGeom prst="rect">
            <a:avLst/>
          </a:prstGeom>
        </p:spPr>
      </p:pic>
    </p:spTree>
    <p:extLst>
      <p:ext uri="{BB962C8B-B14F-4D97-AF65-F5344CB8AC3E}">
        <p14:creationId xmlns:p14="http://schemas.microsoft.com/office/powerpoint/2010/main" val="115379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2" name="Espace réservé du contenu 1"/>
          <p:cNvSpPr>
            <a:spLocks noGrp="1"/>
          </p:cNvSpPr>
          <p:nvPr>
            <p:ph idx="1"/>
          </p:nvPr>
        </p:nvSpPr>
        <p:spPr/>
        <p:txBody>
          <a:bodyPr/>
          <a:lstStyle/>
          <a:p>
            <a:pPr marL="0" indent="0">
              <a:buNone/>
            </a:pPr>
            <a:r>
              <a:rPr lang="fr-CH" dirty="0" err="1" smtClean="0"/>
              <a:t>OICa</a:t>
            </a:r>
            <a:r>
              <a:rPr lang="fr-CH" dirty="0" smtClean="0"/>
              <a:t> annexe 2</a:t>
            </a:r>
          </a:p>
          <a:p>
            <a:pPr marL="0" indent="0">
              <a:lnSpc>
                <a:spcPct val="100000"/>
              </a:lnSpc>
              <a:buNone/>
            </a:pPr>
            <a:r>
              <a:rPr lang="fr-CH" sz="1600" dirty="0"/>
              <a:t>Sur la base des documents présentés, l’autorité qui délivre l’autorisation peut </a:t>
            </a:r>
            <a:r>
              <a:rPr lang="fr-CH" sz="1600" dirty="0" smtClean="0"/>
              <a:t>procéder aux </a:t>
            </a:r>
            <a:r>
              <a:rPr lang="fr-CH" sz="1600" dirty="0"/>
              <a:t>contrôles suivants dans le cadre de la procédure d’approbation des </a:t>
            </a:r>
            <a:r>
              <a:rPr lang="fr-CH" sz="1600" dirty="0" smtClean="0"/>
              <a:t>plans concernant </a:t>
            </a:r>
            <a:r>
              <a:rPr lang="fr-CH" sz="1600" dirty="0"/>
              <a:t>la sécurité. </a:t>
            </a:r>
            <a:r>
              <a:rPr lang="fr-CH" sz="1600" dirty="0">
                <a:solidFill>
                  <a:srgbClr val="FF0000"/>
                </a:solidFill>
              </a:rPr>
              <a:t>Elle contrôle, en fonction des risques et par sondages</a:t>
            </a:r>
            <a:r>
              <a:rPr lang="fr-CH" sz="1600" dirty="0"/>
              <a:t>:</a:t>
            </a:r>
          </a:p>
          <a:p>
            <a:pPr marL="627063" lvl="1" indent="-227013">
              <a:buNone/>
            </a:pPr>
            <a:r>
              <a:rPr lang="fr-CH" sz="1600" dirty="0" smtClean="0"/>
              <a:t>1.	le </a:t>
            </a:r>
            <a:r>
              <a:rPr lang="fr-CH" sz="1600" dirty="0"/>
              <a:t>tracé de la ligne sur le terrain;</a:t>
            </a:r>
          </a:p>
          <a:p>
            <a:pPr marL="627063" lvl="1" indent="-227013">
              <a:buNone/>
            </a:pPr>
            <a:r>
              <a:rPr lang="fr-CH" sz="1600" dirty="0" smtClean="0"/>
              <a:t>…</a:t>
            </a:r>
            <a:endParaRPr lang="fr-CH" sz="1600" dirty="0"/>
          </a:p>
          <a:p>
            <a:pPr marL="627063" lvl="1" indent="-227013">
              <a:buNone/>
            </a:pPr>
            <a:r>
              <a:rPr lang="fr-CH" sz="1600" dirty="0" smtClean="0"/>
              <a:t>8.	la </a:t>
            </a:r>
            <a:r>
              <a:rPr lang="fr-CH" sz="1600" dirty="0"/>
              <a:t>protection contre les intempéries</a:t>
            </a:r>
            <a:r>
              <a:rPr lang="fr-CH" sz="1600" dirty="0" smtClean="0"/>
              <a:t>;</a:t>
            </a:r>
          </a:p>
          <a:p>
            <a:pPr marL="627063" lvl="1" indent="-227013">
              <a:buNone/>
            </a:pPr>
            <a:r>
              <a:rPr lang="fr-CH" sz="1600" dirty="0"/>
              <a:t>9. </a:t>
            </a:r>
            <a:r>
              <a:rPr lang="fr-CH" sz="1600" dirty="0">
                <a:solidFill>
                  <a:srgbClr val="FF0000"/>
                </a:solidFill>
              </a:rPr>
              <a:t>les distances en cas de tracés parallèles et de croisements avec </a:t>
            </a:r>
            <a:r>
              <a:rPr lang="fr-CH" sz="1600" dirty="0"/>
              <a:t>d’autres </a:t>
            </a:r>
            <a:r>
              <a:rPr lang="fr-CH" sz="1600" dirty="0" smtClean="0"/>
              <a:t>installations de </a:t>
            </a:r>
            <a:r>
              <a:rPr lang="fr-CH" sz="1600" dirty="0"/>
              <a:t>transport, routes et </a:t>
            </a:r>
            <a:r>
              <a:rPr lang="fr-CH" sz="1600" dirty="0">
                <a:solidFill>
                  <a:srgbClr val="FF0000"/>
                </a:solidFill>
              </a:rPr>
              <a:t>lignes électriques</a:t>
            </a:r>
            <a:r>
              <a:rPr lang="fr-CH" sz="1600" dirty="0"/>
              <a:t>, les distances par </a:t>
            </a:r>
            <a:r>
              <a:rPr lang="fr-CH" sz="1600" dirty="0" smtClean="0"/>
              <a:t>rapport au </a:t>
            </a:r>
            <a:r>
              <a:rPr lang="fr-CH" sz="1600" dirty="0"/>
              <a:t>sol et aux objets fixes n’appartenant pas à l’installation, ainsi que les </a:t>
            </a:r>
            <a:r>
              <a:rPr lang="fr-CH" sz="1600" dirty="0" smtClean="0"/>
              <a:t>espaces pour </a:t>
            </a:r>
            <a:r>
              <a:rPr lang="fr-CH" sz="1600" dirty="0"/>
              <a:t>les oscillations longitudinales et transversales des véhicules </a:t>
            </a:r>
            <a:r>
              <a:rPr lang="fr-CH" sz="1600" dirty="0" smtClean="0"/>
              <a:t>en ligne </a:t>
            </a:r>
            <a:r>
              <a:rPr lang="fr-CH" sz="1600" dirty="0"/>
              <a:t>et dans les stations</a:t>
            </a:r>
            <a:r>
              <a:rPr lang="fr-CH" sz="1600" dirty="0" smtClean="0"/>
              <a:t>;</a:t>
            </a:r>
            <a:endParaRPr lang="fr-CH" sz="1600" dirty="0"/>
          </a:p>
        </p:txBody>
      </p:sp>
    </p:spTree>
    <p:extLst>
      <p:ext uri="{BB962C8B-B14F-4D97-AF65-F5344CB8AC3E}">
        <p14:creationId xmlns:p14="http://schemas.microsoft.com/office/powerpoint/2010/main" val="193086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7" name="Espace réservé du contenu 6"/>
          <p:cNvSpPr>
            <a:spLocks noGrp="1"/>
          </p:cNvSpPr>
          <p:nvPr>
            <p:ph idx="1"/>
          </p:nvPr>
        </p:nvSpPr>
        <p:spPr>
          <a:xfrm>
            <a:off x="679464" y="714945"/>
            <a:ext cx="7658623" cy="3826058"/>
          </a:xfrm>
          <a:noFill/>
        </p:spPr>
        <p:txBody>
          <a:bodyPr/>
          <a:lstStyle/>
          <a:p>
            <a:r>
              <a:rPr lang="fr-CH" dirty="0" smtClean="0"/>
              <a:t>Recherche d’indication de croisement avec des lignes électriques à haute </a:t>
            </a:r>
            <a:r>
              <a:rPr lang="fr-CH" dirty="0"/>
              <a:t>tension &gt; 1’000 </a:t>
            </a:r>
            <a:r>
              <a:rPr lang="fr-CH" dirty="0" err="1"/>
              <a:t>V</a:t>
            </a:r>
            <a:r>
              <a:rPr lang="fr-CH" baseline="-25000" dirty="0" err="1"/>
              <a:t>AC</a:t>
            </a:r>
            <a:r>
              <a:rPr lang="fr-CH" dirty="0"/>
              <a:t> ou &gt; 1’500 </a:t>
            </a:r>
            <a:r>
              <a:rPr lang="fr-CH" dirty="0" err="1" smtClean="0"/>
              <a:t>V</a:t>
            </a:r>
            <a:r>
              <a:rPr lang="fr-CH" baseline="-25000" dirty="0" err="1"/>
              <a:t>DC</a:t>
            </a:r>
            <a:r>
              <a:rPr lang="fr-CH" dirty="0" smtClean="0"/>
              <a:t>.</a:t>
            </a:r>
          </a:p>
          <a:p>
            <a:r>
              <a:rPr lang="fr-CH" dirty="0" smtClean="0"/>
              <a:t>Information doit figurer dans la convention d’utilisation</a:t>
            </a:r>
          </a:p>
          <a:p>
            <a:r>
              <a:rPr lang="fr-CH" dirty="0" smtClean="0"/>
              <a:t>Exemple d’information d’un rapport technique</a:t>
            </a:r>
          </a:p>
          <a:p>
            <a:pPr marL="898525" lvl="1" indent="-541338">
              <a:buNone/>
            </a:pPr>
            <a:r>
              <a:rPr lang="fr-CH" sz="1800" dirty="0" smtClean="0"/>
              <a:t>3.14	Croisement avec des lignes électriques</a:t>
            </a:r>
          </a:p>
          <a:p>
            <a:pPr lvl="2"/>
            <a:r>
              <a:rPr lang="fr-CH" sz="1800" dirty="0" smtClean="0"/>
              <a:t>Portée 2-3: ligne électrique 50/16 kV</a:t>
            </a:r>
          </a:p>
          <a:p>
            <a:pPr lvl="2"/>
            <a:r>
              <a:rPr lang="fr-CH" sz="1800" dirty="0" smtClean="0"/>
              <a:t>Portée 3-4: ligne électrique 220 kV</a:t>
            </a:r>
          </a:p>
          <a:p>
            <a:pPr marL="898525" lvl="1" indent="-541338">
              <a:buNone/>
            </a:pPr>
            <a:r>
              <a:rPr lang="fr-CH" sz="1800" dirty="0" smtClean="0"/>
              <a:t>	Des données détaillées sont disponibles sur les plans</a:t>
            </a:r>
            <a:endParaRPr lang="fr-CH" sz="1800" dirty="0"/>
          </a:p>
          <a:p>
            <a:pPr lvl="2"/>
            <a:r>
              <a:rPr lang="fr-CH" sz="1800" dirty="0" err="1" smtClean="0"/>
              <a:t>02a_83_Justification</a:t>
            </a:r>
            <a:r>
              <a:rPr lang="fr-CH" sz="1800" dirty="0" smtClean="0"/>
              <a:t> du </a:t>
            </a:r>
            <a:r>
              <a:rPr lang="fr-CH" sz="1800" dirty="0" err="1" smtClean="0"/>
              <a:t>croisement_16_08_15</a:t>
            </a:r>
            <a:endParaRPr lang="fr-CH" sz="1800" dirty="0"/>
          </a:p>
          <a:p>
            <a:pPr lvl="2"/>
            <a:r>
              <a:rPr lang="fr-CH" sz="1800" dirty="0" err="1" smtClean="0"/>
              <a:t>02a_84_Justification</a:t>
            </a:r>
            <a:r>
              <a:rPr lang="fr-CH" sz="1800" dirty="0" smtClean="0"/>
              <a:t> </a:t>
            </a:r>
            <a:r>
              <a:rPr lang="fr-CH" sz="1800" dirty="0"/>
              <a:t>du </a:t>
            </a:r>
            <a:r>
              <a:rPr lang="fr-CH" sz="1800" dirty="0" err="1" smtClean="0"/>
              <a:t>croisement_16_08_15</a:t>
            </a:r>
            <a:endParaRPr lang="fr-CH" sz="1800" dirty="0"/>
          </a:p>
        </p:txBody>
      </p:sp>
    </p:spTree>
    <p:extLst>
      <p:ext uri="{BB962C8B-B14F-4D97-AF65-F5344CB8AC3E}">
        <p14:creationId xmlns:p14="http://schemas.microsoft.com/office/powerpoint/2010/main" val="46649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6" name="Espace réservé du contenu 5"/>
          <p:cNvSpPr>
            <a:spLocks noGrp="1"/>
          </p:cNvSpPr>
          <p:nvPr>
            <p:ph idx="1"/>
          </p:nvPr>
        </p:nvSpPr>
        <p:spPr>
          <a:xfrm>
            <a:off x="763588" y="811033"/>
            <a:ext cx="5180012" cy="3699055"/>
          </a:xfrm>
        </p:spPr>
        <p:txBody>
          <a:bodyPr/>
          <a:lstStyle/>
          <a:p>
            <a:r>
              <a:rPr lang="fr-CH" dirty="0" smtClean="0"/>
              <a:t>Calcul de la distance </a:t>
            </a:r>
            <a:r>
              <a:rPr lang="fr-CH" dirty="0"/>
              <a:t>aux lignes </a:t>
            </a:r>
            <a:r>
              <a:rPr lang="fr-CH" dirty="0" smtClean="0"/>
              <a:t>aériennes à </a:t>
            </a:r>
            <a:r>
              <a:rPr lang="fr-CH" dirty="0"/>
              <a:t>haute tension en </a:t>
            </a:r>
            <a:r>
              <a:rPr lang="fr-CH" dirty="0" smtClean="0"/>
              <a:t>survol selon </a:t>
            </a:r>
            <a:r>
              <a:rPr lang="fr-CH" dirty="0" err="1" smtClean="0"/>
              <a:t>OLEl</a:t>
            </a:r>
            <a:r>
              <a:rPr lang="fr-CH" dirty="0" smtClean="0"/>
              <a:t>, art. 111 (RS 734.31)?</a:t>
            </a:r>
          </a:p>
          <a:p>
            <a:pPr marL="400050" lvl="1" indent="0">
              <a:buNone/>
            </a:pPr>
            <a:r>
              <a:rPr lang="fr-CH" dirty="0" smtClean="0"/>
              <a:t>    L’article contient 3 alinéas</a:t>
            </a:r>
          </a:p>
          <a:p>
            <a:pPr lvl="2">
              <a:spcBef>
                <a:spcPts val="0"/>
              </a:spcBef>
            </a:pPr>
            <a:r>
              <a:rPr lang="fr-CH" sz="1800" dirty="0" smtClean="0"/>
              <a:t>Distance directe</a:t>
            </a:r>
          </a:p>
          <a:p>
            <a:pPr lvl="2">
              <a:spcBef>
                <a:spcPts val="0"/>
              </a:spcBef>
            </a:pPr>
            <a:r>
              <a:rPr lang="fr-CH" sz="1800" dirty="0" smtClean="0"/>
              <a:t>Distance </a:t>
            </a:r>
            <a:r>
              <a:rPr lang="fr-CH" sz="1800" dirty="0"/>
              <a:t>directe entre les pylônes du téléphérique et les conducteurs de la </a:t>
            </a:r>
            <a:r>
              <a:rPr lang="fr-CH" sz="1800" dirty="0" smtClean="0"/>
              <a:t>ligne aérienne</a:t>
            </a:r>
          </a:p>
          <a:p>
            <a:pPr lvl="2">
              <a:spcBef>
                <a:spcPts val="0"/>
              </a:spcBef>
            </a:pPr>
            <a:r>
              <a:rPr lang="fr-CH" sz="1800" dirty="0" smtClean="0"/>
              <a:t>Hypothèses de calcul</a:t>
            </a:r>
          </a:p>
          <a:p>
            <a:pPr>
              <a:lnSpc>
                <a:spcPct val="100000"/>
              </a:lnSpc>
            </a:pPr>
            <a:r>
              <a:rPr lang="fr-CH" sz="1600" dirty="0" smtClean="0"/>
              <a:t>Hypothèses de calcul selon art. </a:t>
            </a:r>
            <a:r>
              <a:rPr lang="fr-CH" sz="1600" dirty="0"/>
              <a:t>111</a:t>
            </a:r>
            <a:r>
              <a:rPr lang="fr-CH" sz="1600" dirty="0" smtClean="0"/>
              <a:t>, al. 3 prises en compte?</a:t>
            </a:r>
          </a:p>
          <a:p>
            <a:pPr>
              <a:lnSpc>
                <a:spcPct val="100000"/>
              </a:lnSpc>
            </a:pPr>
            <a:r>
              <a:rPr lang="fr-CH" sz="1600" dirty="0" smtClean="0"/>
              <a:t>A effectuer aussi en cas de «grandes» distances</a:t>
            </a:r>
            <a:endParaRPr lang="fr-CH" sz="16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042" y="584147"/>
            <a:ext cx="2020084" cy="2418342"/>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031" y="2256981"/>
            <a:ext cx="653831" cy="653831"/>
          </a:xfrm>
          <a:prstGeom prst="rect">
            <a:avLst/>
          </a:prstGeom>
        </p:spPr>
      </p:pic>
      <p:sp>
        <p:nvSpPr>
          <p:cNvPr id="3" name="ZoneTexte 2"/>
          <p:cNvSpPr txBox="1"/>
          <p:nvPr/>
        </p:nvSpPr>
        <p:spPr>
          <a:xfrm>
            <a:off x="5685885" y="2985013"/>
            <a:ext cx="3217891" cy="1877437"/>
          </a:xfrm>
          <a:prstGeom prst="rect">
            <a:avLst/>
          </a:prstGeom>
          <a:noFill/>
        </p:spPr>
        <p:txBody>
          <a:bodyPr wrap="square" rtlCol="0">
            <a:spAutoFit/>
          </a:bodyPr>
          <a:lstStyle/>
          <a:p>
            <a:pPr>
              <a:tabLst>
                <a:tab pos="2239963" algn="l"/>
              </a:tabLst>
            </a:pPr>
            <a:r>
              <a:rPr lang="fr-CH" sz="1400" dirty="0" smtClean="0"/>
              <a:t>= distance exigée 220 kV: 	4.77 m</a:t>
            </a:r>
          </a:p>
          <a:p>
            <a:pPr>
              <a:tabLst>
                <a:tab pos="2239963" algn="l"/>
              </a:tabLst>
            </a:pPr>
            <a:r>
              <a:rPr lang="fr-CH" sz="1400" dirty="0" smtClean="0"/>
              <a:t>= distance existante	7.31 m</a:t>
            </a:r>
          </a:p>
          <a:p>
            <a:pPr>
              <a:tabLst>
                <a:tab pos="2239963" algn="l"/>
              </a:tabLst>
            </a:pPr>
            <a:r>
              <a:rPr lang="fr-CH" sz="1400" dirty="0" smtClean="0"/>
              <a:t>= différence	+2.54 m</a:t>
            </a:r>
          </a:p>
          <a:p>
            <a:pPr>
              <a:tabLst>
                <a:tab pos="2239963" algn="l"/>
              </a:tabLst>
            </a:pPr>
            <a:endParaRPr lang="fr-CH" sz="1400" dirty="0"/>
          </a:p>
          <a:p>
            <a:pPr>
              <a:tabLst>
                <a:tab pos="2239963" algn="l"/>
              </a:tabLst>
            </a:pPr>
            <a:r>
              <a:rPr lang="fr-CH" sz="1400" dirty="0"/>
              <a:t>= distance exigée </a:t>
            </a:r>
            <a:r>
              <a:rPr lang="fr-CH" sz="1400" dirty="0" smtClean="0"/>
              <a:t>380 </a:t>
            </a:r>
            <a:r>
              <a:rPr lang="fr-CH" sz="1400" dirty="0"/>
              <a:t>kV: 	</a:t>
            </a:r>
            <a:r>
              <a:rPr lang="fr-CH" sz="1400" dirty="0" smtClean="0"/>
              <a:t>6.37 </a:t>
            </a:r>
            <a:r>
              <a:rPr lang="fr-CH" sz="1400" dirty="0"/>
              <a:t>m</a:t>
            </a:r>
          </a:p>
          <a:p>
            <a:pPr>
              <a:tabLst>
                <a:tab pos="2239963" algn="l"/>
              </a:tabLst>
            </a:pPr>
            <a:r>
              <a:rPr lang="fr-CH" sz="1400" dirty="0"/>
              <a:t>= distance existante	7.31 m</a:t>
            </a:r>
          </a:p>
          <a:p>
            <a:pPr>
              <a:tabLst>
                <a:tab pos="2239963" algn="l"/>
              </a:tabLst>
            </a:pPr>
            <a:r>
              <a:rPr lang="fr-CH" sz="1400" dirty="0"/>
              <a:t>= différence	</a:t>
            </a:r>
            <a:r>
              <a:rPr lang="fr-CH" sz="1400" dirty="0" smtClean="0"/>
              <a:t>+0.94 </a:t>
            </a:r>
            <a:r>
              <a:rPr lang="fr-CH" sz="1400" dirty="0"/>
              <a:t>m</a:t>
            </a:r>
          </a:p>
          <a:p>
            <a:endParaRPr lang="fr-CH" dirty="0" smtClean="0"/>
          </a:p>
        </p:txBody>
      </p:sp>
    </p:spTree>
    <p:extLst>
      <p:ext uri="{BB962C8B-B14F-4D97-AF65-F5344CB8AC3E}">
        <p14:creationId xmlns:p14="http://schemas.microsoft.com/office/powerpoint/2010/main" val="95885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smtClean="0"/>
              <a:t>Croisement avec des lignes aériennes</a:t>
            </a:r>
            <a:endParaRPr lang="fr-CH" dirty="0"/>
          </a:p>
        </p:txBody>
      </p:sp>
      <p:sp>
        <p:nvSpPr>
          <p:cNvPr id="4" name="Espace réservé du contenu 3"/>
          <p:cNvSpPr>
            <a:spLocks noGrp="1"/>
          </p:cNvSpPr>
          <p:nvPr>
            <p:ph idx="1"/>
          </p:nvPr>
        </p:nvSpPr>
        <p:spPr>
          <a:xfrm>
            <a:off x="523365" y="1331887"/>
            <a:ext cx="2917259" cy="2232723"/>
          </a:xfrm>
        </p:spPr>
        <p:txBody>
          <a:bodyPr/>
          <a:lstStyle/>
          <a:p>
            <a:pPr marL="0" indent="0">
              <a:buNone/>
            </a:pPr>
            <a:r>
              <a:rPr lang="fr-CH" dirty="0" smtClean="0"/>
              <a:t>Report du croisement sur le profil en long</a:t>
            </a:r>
            <a:r>
              <a:rPr lang="fr-CH" dirty="0"/>
              <a:t/>
            </a:r>
            <a:br>
              <a:rPr lang="fr-CH" dirty="0"/>
            </a:br>
            <a:endParaRPr lang="fr-CH" sz="1800" dirty="0" smtClean="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8665" y="1018701"/>
            <a:ext cx="5121000" cy="3399170"/>
          </a:xfrm>
          <a:prstGeom prst="rect">
            <a:avLst/>
          </a:prstGeom>
        </p:spPr>
      </p:pic>
    </p:spTree>
    <p:extLst>
      <p:ext uri="{BB962C8B-B14F-4D97-AF65-F5344CB8AC3E}">
        <p14:creationId xmlns:p14="http://schemas.microsoft.com/office/powerpoint/2010/main" val="24419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1/17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1 - Dispositions générales</a:t>
            </a:r>
            <a:endParaRPr lang="en-US" sz="1500" i="1" dirty="0"/>
          </a:p>
        </p:txBody>
      </p:sp>
      <p:sp>
        <p:nvSpPr>
          <p:cNvPr id="4" name="Rectangle 3"/>
          <p:cNvSpPr/>
          <p:nvPr/>
        </p:nvSpPr>
        <p:spPr>
          <a:xfrm>
            <a:off x="1767622" y="1876628"/>
            <a:ext cx="5832593" cy="2169825"/>
          </a:xfrm>
          <a:prstGeom prst="rect">
            <a:avLst/>
          </a:prstGeom>
        </p:spPr>
        <p:txBody>
          <a:bodyPr wrap="square">
            <a:spAutoFit/>
          </a:bodyPr>
          <a:lstStyle/>
          <a:p>
            <a:r>
              <a:rPr lang="fr-CH" sz="1350" b="1" dirty="0" smtClean="0">
                <a:latin typeface="TimesNewRoman,Bold"/>
              </a:rPr>
              <a:t>Art. 6 </a:t>
            </a:r>
            <a:r>
              <a:rPr lang="fr-CH" sz="1350" dirty="0" smtClean="0">
                <a:latin typeface="TimesNewRoman"/>
              </a:rPr>
              <a:t>Evaluation des aspects sécuritaires</a:t>
            </a:r>
          </a:p>
          <a:p>
            <a:endParaRPr lang="fr-CH" sz="1350" dirty="0" smtClean="0">
              <a:latin typeface="TimesNewRoman"/>
            </a:endParaRPr>
          </a:p>
          <a:p>
            <a:r>
              <a:rPr lang="fr-CH" sz="1350" baseline="30000" dirty="0" smtClean="0">
                <a:latin typeface="TimesNewRoman"/>
              </a:rPr>
              <a:t>1</a:t>
            </a:r>
            <a:r>
              <a:rPr lang="fr-CH" sz="1350" dirty="0" smtClean="0">
                <a:latin typeface="TimesNewRoman"/>
              </a:rPr>
              <a:t> L’autorité évalue, dans le cadre des procédures d’approbation, les  aspects sécuritaires en fonction des risques et sur la base de rapports de sécurité ou de sondages.</a:t>
            </a:r>
          </a:p>
          <a:p>
            <a:endParaRPr lang="fr-CH" sz="1350" dirty="0" smtClean="0">
              <a:latin typeface="TimesNewRoman"/>
            </a:endParaRPr>
          </a:p>
          <a:p>
            <a:r>
              <a:rPr lang="fr-CH" sz="1350" baseline="30000" dirty="0" smtClean="0">
                <a:latin typeface="TimesNewRoman"/>
              </a:rPr>
              <a:t>2 </a:t>
            </a:r>
            <a:r>
              <a:rPr lang="fr-CH" sz="1350" dirty="0" smtClean="0">
                <a:latin typeface="TimesNewRoman"/>
              </a:rPr>
              <a:t>Elle établit les points pour lesquels le requérant doit fournir des expertises de sécurité.</a:t>
            </a:r>
          </a:p>
          <a:p>
            <a:endParaRPr lang="fr-CH" sz="1350" dirty="0" smtClean="0">
              <a:latin typeface="TimesNewRoman"/>
            </a:endParaRPr>
          </a:p>
          <a:p>
            <a:r>
              <a:rPr lang="fr-CH" sz="1350" baseline="30000" dirty="0" smtClean="0">
                <a:latin typeface="TimesNewRoman"/>
              </a:rPr>
              <a:t>3 </a:t>
            </a:r>
            <a:r>
              <a:rPr lang="fr-CH" sz="1350" dirty="0" smtClean="0">
                <a:latin typeface="TimesNewRoman"/>
              </a:rPr>
              <a:t>Les rapports de sécurité sont établis par des services indépendants.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421682"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6807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Protection contre la foudre</a:t>
            </a:r>
            <a:endParaRPr lang="fr-CH" dirty="0"/>
          </a:p>
        </p:txBody>
      </p:sp>
      <p:sp>
        <p:nvSpPr>
          <p:cNvPr id="4" name="Espace réservé du contenu 3"/>
          <p:cNvSpPr>
            <a:spLocks noGrp="1"/>
          </p:cNvSpPr>
          <p:nvPr>
            <p:ph idx="1"/>
          </p:nvPr>
        </p:nvSpPr>
        <p:spPr>
          <a:xfrm>
            <a:off x="763588" y="852407"/>
            <a:ext cx="7959724" cy="3657681"/>
          </a:xfrm>
        </p:spPr>
        <p:txBody>
          <a:bodyPr/>
          <a:lstStyle/>
          <a:p>
            <a:pPr marL="357188" indent="0">
              <a:buNone/>
            </a:pPr>
            <a:r>
              <a:rPr lang="fr-CH" sz="1800" b="1" dirty="0" smtClean="0"/>
              <a:t>14.2 Protection contre la foudre (</a:t>
            </a:r>
            <a:r>
              <a:rPr lang="fr-CH" sz="1800" b="1" dirty="0"/>
              <a:t>SN EN </a:t>
            </a:r>
            <a:r>
              <a:rPr lang="fr-CH" sz="1800" b="1" dirty="0" smtClean="0"/>
              <a:t>12929-1</a:t>
            </a:r>
            <a:r>
              <a:rPr lang="fr-CH" sz="1800" b="1" dirty="0"/>
              <a:t>)</a:t>
            </a:r>
            <a:endParaRPr lang="fr-CH" sz="1800" b="1" dirty="0" smtClean="0"/>
          </a:p>
          <a:p>
            <a:pPr marL="357188" lvl="2" indent="0">
              <a:buNone/>
            </a:pPr>
            <a:r>
              <a:rPr lang="fr-CH" sz="1600" dirty="0" smtClean="0"/>
              <a:t>Pour </a:t>
            </a:r>
            <a:r>
              <a:rPr lang="fr-CH" sz="1600" dirty="0"/>
              <a:t>les bâtiments, les ouvrages de ligne et les équipements des remontées mécaniques il faut prévoir </a:t>
            </a:r>
            <a:r>
              <a:rPr lang="fr-CH" sz="1600" dirty="0" smtClean="0"/>
              <a:t>des mesures </a:t>
            </a:r>
            <a:r>
              <a:rPr lang="fr-CH" sz="1600" dirty="0"/>
              <a:t>de protection contre la foudre et tenir compte des prescriptions applicables localement.</a:t>
            </a:r>
          </a:p>
          <a:p>
            <a:r>
              <a:rPr lang="fr-CH" sz="2000" dirty="0" smtClean="0"/>
              <a:t>A l’approbation des plans, </a:t>
            </a:r>
            <a:r>
              <a:rPr lang="fr-CH" sz="2000" dirty="0" smtClean="0">
                <a:solidFill>
                  <a:srgbClr val="FF0000"/>
                </a:solidFill>
              </a:rPr>
              <a:t>définition de la classe de protection</a:t>
            </a:r>
            <a:r>
              <a:rPr lang="fr-CH" sz="2000" dirty="0" smtClean="0"/>
              <a:t> selon </a:t>
            </a:r>
            <a:r>
              <a:rPr lang="fr-CH" sz="2000" dirty="0" err="1" smtClean="0"/>
              <a:t>SNR</a:t>
            </a:r>
            <a:r>
              <a:rPr lang="fr-CH" sz="2000" dirty="0" smtClean="0"/>
              <a:t> 464022:2015 ou SN EN 62305-3</a:t>
            </a:r>
          </a:p>
          <a:p>
            <a:r>
              <a:rPr lang="fr-CH" sz="2000" dirty="0" smtClean="0"/>
              <a:t>Les plans sont à présenter </a:t>
            </a:r>
            <a:r>
              <a:rPr lang="fr-CH" sz="2000" dirty="0" smtClean="0">
                <a:solidFill>
                  <a:srgbClr val="FF0000"/>
                </a:solidFill>
              </a:rPr>
              <a:t>avant le début de la construction</a:t>
            </a:r>
          </a:p>
          <a:p>
            <a:r>
              <a:rPr lang="fr-CH" sz="2000" dirty="0" smtClean="0"/>
              <a:t>Avec le dossier de sécurité (autorisation d’exploiter), confirmation de la réalisation conforme</a:t>
            </a:r>
          </a:p>
          <a:p>
            <a:r>
              <a:rPr lang="fr-CH" sz="2000" dirty="0" smtClean="0"/>
              <a:t>Protection non seulement contre l’incendie mais aussi contre les effets indirects des coups de foudre (essentiellement destruction équipements électrotechniques)</a:t>
            </a:r>
          </a:p>
        </p:txBody>
      </p:sp>
    </p:spTree>
    <p:extLst>
      <p:ext uri="{BB962C8B-B14F-4D97-AF65-F5344CB8AC3E}">
        <p14:creationId xmlns:p14="http://schemas.microsoft.com/office/powerpoint/2010/main" val="2713379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Protection contre la </a:t>
            </a:r>
            <a:r>
              <a:rPr lang="fr-CH" dirty="0"/>
              <a:t>foudre</a:t>
            </a:r>
            <a:br>
              <a:rPr lang="fr-CH" dirty="0"/>
            </a:br>
            <a:r>
              <a:rPr lang="fr-CH" b="0" dirty="0" smtClean="0"/>
              <a:t>Construction </a:t>
            </a:r>
            <a:r>
              <a:rPr lang="fr-CH" b="0" dirty="0"/>
              <a:t>standard</a:t>
            </a:r>
          </a:p>
        </p:txBody>
      </p:sp>
      <p:sp>
        <p:nvSpPr>
          <p:cNvPr id="4" name="Espace réservé du contenu 3"/>
          <p:cNvSpPr>
            <a:spLocks noGrp="1"/>
          </p:cNvSpPr>
          <p:nvPr>
            <p:ph idx="1"/>
          </p:nvPr>
        </p:nvSpPr>
        <p:spPr/>
        <p:txBody>
          <a:bodyPr/>
          <a:lstStyle/>
          <a:p>
            <a:pPr marL="0" indent="0">
              <a:buNone/>
            </a:pPr>
            <a:r>
              <a:rPr lang="fr-CH" dirty="0" smtClean="0"/>
              <a:t>Un plan générique suffit pour une station </a:t>
            </a:r>
            <a:r>
              <a:rPr lang="fr-CH" dirty="0"/>
              <a:t>standard </a:t>
            </a: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880" y="1684822"/>
            <a:ext cx="4923989" cy="3102265"/>
          </a:xfrm>
          <a:prstGeom prst="rect">
            <a:avLst/>
          </a:prstGeom>
        </p:spPr>
      </p:pic>
      <p:sp>
        <p:nvSpPr>
          <p:cNvPr id="7" name="ZoneTexte 6"/>
          <p:cNvSpPr txBox="1"/>
          <p:nvPr/>
        </p:nvSpPr>
        <p:spPr>
          <a:xfrm>
            <a:off x="5016747" y="1923451"/>
            <a:ext cx="4052807" cy="2677656"/>
          </a:xfrm>
          <a:prstGeom prst="rect">
            <a:avLst/>
          </a:prstGeom>
          <a:noFill/>
        </p:spPr>
        <p:txBody>
          <a:bodyPr wrap="square" rtlCol="0">
            <a:spAutoFit/>
          </a:bodyPr>
          <a:lstStyle/>
          <a:p>
            <a:pPr>
              <a:tabLst>
                <a:tab pos="2239963" algn="l"/>
              </a:tabLst>
            </a:pPr>
            <a:r>
              <a:rPr lang="fr-CH" sz="1400" b="1" dirty="0" smtClean="0"/>
              <a:t>Exemple:</a:t>
            </a:r>
          </a:p>
          <a:p>
            <a:pPr>
              <a:tabLst>
                <a:tab pos="2239963" algn="l"/>
              </a:tabLst>
            </a:pPr>
            <a:r>
              <a:rPr lang="fr-CH" sz="1400" b="1" dirty="0" smtClean="0"/>
              <a:t>Protection contre la foudre, équipotentielle</a:t>
            </a:r>
          </a:p>
          <a:p>
            <a:pPr marL="285750" indent="-285750">
              <a:buFont typeface="Arial" panose="020B0604020202020204" pitchFamily="34" charset="0"/>
              <a:buChar char="•"/>
              <a:tabLst>
                <a:tab pos="2239963" algn="l"/>
              </a:tabLst>
            </a:pPr>
            <a:r>
              <a:rPr lang="fr-CH" sz="1400" dirty="0" smtClean="0">
                <a:solidFill>
                  <a:srgbClr val="FF0000"/>
                </a:solidFill>
              </a:rPr>
              <a:t>Classe de protection II selon EN 62305-3</a:t>
            </a:r>
          </a:p>
          <a:p>
            <a:pPr marL="285750" indent="-285750">
              <a:buFont typeface="Arial" panose="020B0604020202020204" pitchFamily="34" charset="0"/>
              <a:buChar char="•"/>
              <a:tabLst>
                <a:tab pos="2239963" algn="l"/>
              </a:tabLst>
            </a:pPr>
            <a:r>
              <a:rPr lang="fr-CH" sz="1400" dirty="0"/>
              <a:t>L</a:t>
            </a:r>
            <a:r>
              <a:rPr lang="fr-CH" sz="1400" dirty="0" smtClean="0"/>
              <a:t>es descentes et les conducteurs de terre doivent être réalisés en cuivre ou en fer zingué</a:t>
            </a:r>
          </a:p>
          <a:p>
            <a:pPr marL="285750" indent="-285750">
              <a:buFont typeface="Arial" panose="020B0604020202020204" pitchFamily="34" charset="0"/>
              <a:buChar char="•"/>
              <a:tabLst>
                <a:tab pos="2239963" algn="l"/>
              </a:tabLst>
            </a:pPr>
            <a:r>
              <a:rPr lang="fr-CH" sz="1400" dirty="0" smtClean="0"/>
              <a:t>Les conducteurs doivent avoir une épaisseur minimale de 2 mm et une section minimale de 80 mm</a:t>
            </a:r>
            <a:r>
              <a:rPr lang="fr-CH" sz="1400" baseline="30000" dirty="0" smtClean="0"/>
              <a:t>2</a:t>
            </a:r>
          </a:p>
          <a:p>
            <a:pPr marL="285750" indent="-285750">
              <a:buFont typeface="Arial" panose="020B0604020202020204" pitchFamily="34" charset="0"/>
              <a:buChar char="•"/>
              <a:tabLst>
                <a:tab pos="2239963" algn="l"/>
              </a:tabLst>
            </a:pPr>
            <a:r>
              <a:rPr lang="fr-CH" sz="1400" dirty="0" smtClean="0"/>
              <a:t>Les conducteurs de terre doivent être posés à une profondeur minimale de 80 cm.</a:t>
            </a:r>
          </a:p>
          <a:p>
            <a:pPr marL="285750" indent="-285750">
              <a:buFont typeface="Arial" panose="020B0604020202020204" pitchFamily="34" charset="0"/>
              <a:buChar char="•"/>
              <a:tabLst>
                <a:tab pos="2239963" algn="l"/>
              </a:tabLst>
            </a:pPr>
            <a:r>
              <a:rPr lang="fr-CH" sz="1400" dirty="0" smtClean="0"/>
              <a:t>… </a:t>
            </a:r>
            <a:endParaRPr lang="fr-CH" dirty="0" smtClean="0"/>
          </a:p>
        </p:txBody>
      </p:sp>
    </p:spTree>
    <p:extLst>
      <p:ext uri="{BB962C8B-B14F-4D97-AF65-F5344CB8AC3E}">
        <p14:creationId xmlns:p14="http://schemas.microsoft.com/office/powerpoint/2010/main" val="10488569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CH" dirty="0" smtClean="0"/>
              <a:t>Protection contre la </a:t>
            </a:r>
            <a:r>
              <a:rPr lang="fr-CH" dirty="0"/>
              <a:t>foudre</a:t>
            </a:r>
            <a:br>
              <a:rPr lang="fr-CH" dirty="0"/>
            </a:br>
            <a:r>
              <a:rPr lang="fr-CH" b="0" dirty="0"/>
              <a:t>Installation dans un </a:t>
            </a:r>
            <a:r>
              <a:rPr lang="fr-CH" b="0" dirty="0" smtClean="0"/>
              <a:t>bâtiment</a:t>
            </a:r>
            <a:endParaRPr lang="fr-CH" b="0" dirty="0"/>
          </a:p>
        </p:txBody>
      </p:sp>
      <p:sp>
        <p:nvSpPr>
          <p:cNvPr id="4" name="Espace réservé du contenu 3"/>
          <p:cNvSpPr>
            <a:spLocks noGrp="1"/>
          </p:cNvSpPr>
          <p:nvPr>
            <p:ph idx="1"/>
          </p:nvPr>
        </p:nvSpPr>
        <p:spPr>
          <a:xfrm>
            <a:off x="763588" y="1200151"/>
            <a:ext cx="3118737" cy="3309937"/>
          </a:xfrm>
        </p:spPr>
        <p:txBody>
          <a:bodyPr/>
          <a:lstStyle/>
          <a:p>
            <a:pPr marL="0" indent="0">
              <a:buNone/>
            </a:pPr>
            <a:r>
              <a:rPr lang="fr-CH" dirty="0" smtClean="0">
                <a:sym typeface="Wingdings" panose="05000000000000000000" pitchFamily="2" charset="2"/>
              </a:rPr>
              <a:t>Un schéma de principe avec éventuellement des explications doit être présenté</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b="4119"/>
          <a:stretch/>
        </p:blipFill>
        <p:spPr>
          <a:xfrm>
            <a:off x="3688597" y="1056524"/>
            <a:ext cx="5093798" cy="3453564"/>
          </a:xfrm>
          <a:prstGeom prst="rect">
            <a:avLst/>
          </a:prstGeom>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t="64599" r="62284" b="4119"/>
          <a:stretch/>
        </p:blipFill>
        <p:spPr>
          <a:xfrm>
            <a:off x="398485" y="2535018"/>
            <a:ext cx="3367604" cy="1975070"/>
          </a:xfrm>
          <a:prstGeom prst="rect">
            <a:avLst/>
          </a:prstGeom>
        </p:spPr>
      </p:pic>
    </p:spTree>
    <p:extLst>
      <p:ext uri="{BB962C8B-B14F-4D97-AF65-F5344CB8AC3E}">
        <p14:creationId xmlns:p14="http://schemas.microsoft.com/office/powerpoint/2010/main" val="18161107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p:txBody>
          <a:bodyPr/>
          <a:lstStyle/>
          <a:p>
            <a:r>
              <a:rPr lang="fr-CH" dirty="0" smtClean="0"/>
              <a:t>Modes d’exploitation: à définir dans la convention d’utilisation (Extrait de la convention d’utilisation)</a:t>
            </a:r>
          </a:p>
          <a:p>
            <a:pPr marL="720725" indent="0">
              <a:lnSpc>
                <a:spcPct val="100000"/>
              </a:lnSpc>
              <a:buNone/>
              <a:tabLst>
                <a:tab pos="720725" algn="l"/>
              </a:tabLst>
            </a:pPr>
            <a:r>
              <a:rPr lang="fr-CH" sz="1400" dirty="0" smtClean="0"/>
              <a:t>L’installation sert de remontée </a:t>
            </a:r>
            <a:r>
              <a:rPr lang="fr-CH" sz="1400" dirty="0"/>
              <a:t>d'activité</a:t>
            </a:r>
            <a:r>
              <a:rPr lang="fr-CH" sz="1400" dirty="0" smtClean="0"/>
              <a:t>.</a:t>
            </a:r>
          </a:p>
          <a:p>
            <a:pPr marL="720725" indent="0">
              <a:lnSpc>
                <a:spcPct val="100000"/>
              </a:lnSpc>
              <a:buNone/>
              <a:tabLst>
                <a:tab pos="720725" algn="l"/>
              </a:tabLst>
            </a:pPr>
            <a:r>
              <a:rPr lang="fr-CH" sz="1400" dirty="0" smtClean="0"/>
              <a:t>Elle est </a:t>
            </a:r>
            <a:r>
              <a:rPr lang="fr-CH" sz="1400" dirty="0"/>
              <a:t>conçue pour les types de transport suivants : </a:t>
            </a:r>
          </a:p>
          <a:p>
            <a:pPr marL="720725" indent="0">
              <a:lnSpc>
                <a:spcPct val="100000"/>
              </a:lnSpc>
              <a:buNone/>
              <a:tabLst>
                <a:tab pos="720725" algn="l"/>
              </a:tabLst>
            </a:pPr>
            <a:r>
              <a:rPr lang="fr-CH" sz="1400" dirty="0" smtClean="0"/>
              <a:t>Transport </a:t>
            </a:r>
            <a:r>
              <a:rPr lang="fr-CH" sz="1400" dirty="0"/>
              <a:t>amont en hiver </a:t>
            </a:r>
          </a:p>
          <a:p>
            <a:pPr marL="1077913" lvl="1" indent="-177800">
              <a:spcBef>
                <a:spcPts val="0"/>
              </a:spcBef>
            </a:pPr>
            <a:r>
              <a:rPr lang="fr-CH" sz="1400" dirty="0" smtClean="0"/>
              <a:t>skieurs</a:t>
            </a:r>
            <a:r>
              <a:rPr lang="fr-CH" sz="1400" dirty="0"/>
              <a:t>, </a:t>
            </a:r>
            <a:r>
              <a:rPr lang="fr-CH" sz="1400" dirty="0" smtClean="0"/>
              <a:t>snowboardeurs</a:t>
            </a:r>
            <a:endParaRPr lang="fr-CH" sz="1400" dirty="0"/>
          </a:p>
          <a:p>
            <a:pPr marL="1077913" lvl="1" indent="-177800">
              <a:spcBef>
                <a:spcPts val="0"/>
              </a:spcBef>
              <a:tabLst>
                <a:tab pos="720725" algn="l"/>
              </a:tabLst>
            </a:pPr>
            <a:r>
              <a:rPr lang="fr-CH" sz="1400" dirty="0"/>
              <a:t>Piétons (vitesse 1 m/s)</a:t>
            </a:r>
          </a:p>
          <a:p>
            <a:pPr marL="720725" indent="0">
              <a:lnSpc>
                <a:spcPct val="100000"/>
              </a:lnSpc>
              <a:buNone/>
              <a:tabLst>
                <a:tab pos="720725" algn="l"/>
              </a:tabLst>
            </a:pPr>
            <a:r>
              <a:rPr lang="fr-CH" sz="1400" dirty="0" smtClean="0"/>
              <a:t>Transport aval en </a:t>
            </a:r>
            <a:r>
              <a:rPr lang="fr-CH" sz="1400" dirty="0"/>
              <a:t>hiver</a:t>
            </a:r>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a:t>Transport amont en </a:t>
            </a:r>
            <a:r>
              <a:rPr lang="fr-CH" sz="1400" dirty="0" smtClean="0"/>
              <a:t>été</a:t>
            </a:r>
            <a:endParaRPr lang="fr-CH" sz="1400" dirty="0"/>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smtClean="0"/>
              <a:t>Transport </a:t>
            </a:r>
            <a:r>
              <a:rPr lang="fr-CH" sz="1400" dirty="0"/>
              <a:t>aval en </a:t>
            </a:r>
            <a:r>
              <a:rPr lang="fr-CH" sz="1400" dirty="0" smtClean="0"/>
              <a:t>été</a:t>
            </a:r>
            <a:endParaRPr lang="fr-CH" sz="1400" dirty="0"/>
          </a:p>
          <a:p>
            <a:pPr marL="1077913" lvl="1" indent="-177800">
              <a:lnSpc>
                <a:spcPct val="100000"/>
              </a:lnSpc>
              <a:spcBef>
                <a:spcPts val="0"/>
              </a:spcBef>
              <a:tabLst>
                <a:tab pos="720725" algn="l"/>
              </a:tabLst>
            </a:pPr>
            <a:r>
              <a:rPr lang="fr-CH" sz="1400" dirty="0"/>
              <a:t>Piétons (occupation 50%, vitesse 1 m/s)</a:t>
            </a:r>
          </a:p>
          <a:p>
            <a:pPr marL="720725" indent="0">
              <a:lnSpc>
                <a:spcPct val="100000"/>
              </a:lnSpc>
              <a:buNone/>
              <a:tabLst>
                <a:tab pos="720725" algn="l"/>
              </a:tabLst>
            </a:pPr>
            <a:r>
              <a:rPr lang="fr-CH" sz="1400" dirty="0" smtClean="0"/>
              <a:t>Aucun </a:t>
            </a:r>
            <a:r>
              <a:rPr lang="fr-CH" sz="1400" dirty="0"/>
              <a:t>voyage de nuit n'est prévu</a:t>
            </a:r>
            <a:r>
              <a:rPr lang="fr-CH" sz="1400" dirty="0" smtClean="0"/>
              <a:t>.</a:t>
            </a:r>
            <a:endParaRPr lang="fr-CH" sz="1400" dirty="0"/>
          </a:p>
        </p:txBody>
      </p:sp>
    </p:spTree>
    <p:extLst>
      <p:ext uri="{BB962C8B-B14F-4D97-AF65-F5344CB8AC3E}">
        <p14:creationId xmlns:p14="http://schemas.microsoft.com/office/powerpoint/2010/main" val="34564217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p:txBody>
          <a:bodyPr/>
          <a:lstStyle/>
          <a:p>
            <a:r>
              <a:rPr lang="fr-CH" dirty="0" smtClean="0"/>
              <a:t>Extrait du concept d’exploitation</a:t>
            </a:r>
          </a:p>
          <a:p>
            <a:pPr marL="720725" indent="0">
              <a:lnSpc>
                <a:spcPct val="100000"/>
              </a:lnSpc>
              <a:buNone/>
              <a:tabLst>
                <a:tab pos="720725" algn="l"/>
              </a:tabLst>
            </a:pPr>
            <a:r>
              <a:rPr lang="fr-CH" sz="1400" dirty="0" smtClean="0"/>
              <a:t>Le télésiège à 4 places sera exploité tant durant la saison d’hiver que celle d’été.</a:t>
            </a:r>
          </a:p>
          <a:p>
            <a:pPr marL="720725" indent="0">
              <a:lnSpc>
                <a:spcPct val="100000"/>
              </a:lnSpc>
              <a:buNone/>
              <a:tabLst>
                <a:tab pos="720725" algn="l"/>
              </a:tabLst>
            </a:pPr>
            <a:r>
              <a:rPr lang="fr-CH" sz="1400" dirty="0"/>
              <a:t>Le télésiège à 4 </a:t>
            </a:r>
            <a:r>
              <a:rPr lang="fr-CH" sz="1400" dirty="0" smtClean="0"/>
              <a:t>places est exploité en hiver de </a:t>
            </a:r>
            <a:r>
              <a:rPr lang="fr-CH" sz="1400" dirty="0" err="1" smtClean="0"/>
              <a:t>08h45</a:t>
            </a:r>
            <a:r>
              <a:rPr lang="fr-CH" sz="1400" dirty="0" smtClean="0"/>
              <a:t> à </a:t>
            </a:r>
            <a:r>
              <a:rPr lang="fr-CH" sz="1400" dirty="0" err="1" smtClean="0"/>
              <a:t>16h15</a:t>
            </a:r>
            <a:endParaRPr lang="fr-CH" sz="1400" dirty="0"/>
          </a:p>
          <a:p>
            <a:pPr marL="720725" indent="0">
              <a:lnSpc>
                <a:spcPct val="100000"/>
              </a:lnSpc>
              <a:buNone/>
              <a:tabLst>
                <a:tab pos="720725" algn="l"/>
              </a:tabLst>
            </a:pPr>
            <a:r>
              <a:rPr lang="fr-CH" sz="1400" dirty="0"/>
              <a:t>Le télésiège à 4 places est exploité en </a:t>
            </a:r>
            <a:r>
              <a:rPr lang="fr-CH" sz="1400" dirty="0" smtClean="0"/>
              <a:t>été de </a:t>
            </a:r>
            <a:r>
              <a:rPr lang="fr-CH" sz="1400" dirty="0" err="1" smtClean="0"/>
              <a:t>08h00</a:t>
            </a:r>
            <a:r>
              <a:rPr lang="fr-CH" sz="1400" dirty="0" smtClean="0"/>
              <a:t> </a:t>
            </a:r>
            <a:r>
              <a:rPr lang="fr-CH" sz="1400" dirty="0"/>
              <a:t>à </a:t>
            </a:r>
            <a:r>
              <a:rPr lang="fr-CH" sz="1400" dirty="0" err="1" smtClean="0"/>
              <a:t>17h00</a:t>
            </a:r>
            <a:endParaRPr lang="fr-CH" sz="1400" dirty="0" smtClean="0"/>
          </a:p>
          <a:p>
            <a:pPr marL="720725" indent="0">
              <a:lnSpc>
                <a:spcPct val="100000"/>
              </a:lnSpc>
              <a:buNone/>
              <a:tabLst>
                <a:tab pos="720725" algn="l"/>
              </a:tabLst>
            </a:pPr>
            <a:endParaRPr lang="fr-CH" sz="1400" dirty="0"/>
          </a:p>
          <a:p>
            <a:pPr marL="720725" indent="0">
              <a:lnSpc>
                <a:spcPct val="100000"/>
              </a:lnSpc>
              <a:buNone/>
              <a:tabLst>
                <a:tab pos="720725" algn="l"/>
              </a:tabLst>
            </a:pPr>
            <a:r>
              <a:rPr lang="fr-CH" sz="1400" dirty="0" smtClean="0"/>
              <a:t>Transport de piétons: la capacité est limitée à 50%</a:t>
            </a:r>
          </a:p>
          <a:p>
            <a:pPr marL="720725" indent="0">
              <a:lnSpc>
                <a:spcPct val="100000"/>
              </a:lnSpc>
              <a:buNone/>
              <a:tabLst>
                <a:tab pos="720725" algn="l"/>
              </a:tabLst>
            </a:pPr>
            <a:r>
              <a:rPr lang="fr-CH" sz="1400" dirty="0" smtClean="0"/>
              <a:t>Exploitation estivale: capacité est limitée à 2 personnes / siège</a:t>
            </a:r>
          </a:p>
          <a:p>
            <a:pPr marL="720725" indent="0">
              <a:lnSpc>
                <a:spcPct val="100000"/>
              </a:lnSpc>
              <a:buNone/>
              <a:tabLst>
                <a:tab pos="720725" algn="l"/>
              </a:tabLst>
            </a:pPr>
            <a:r>
              <a:rPr lang="fr-CH" sz="1400" dirty="0" smtClean="0"/>
              <a:t>Exploitation hivernale: convoi de max. 10 véhicules complètement chargés (4 personnes)</a:t>
            </a:r>
          </a:p>
          <a:p>
            <a:pPr marL="720725" indent="0">
              <a:lnSpc>
                <a:spcPct val="100000"/>
              </a:lnSpc>
              <a:buNone/>
              <a:tabLst>
                <a:tab pos="720725" algn="l"/>
              </a:tabLst>
            </a:pPr>
            <a:endParaRPr lang="fr-CH" sz="1400" dirty="0" smtClean="0"/>
          </a:p>
          <a:p>
            <a:pPr marL="720725" indent="0">
              <a:lnSpc>
                <a:spcPct val="100000"/>
              </a:lnSpc>
              <a:buNone/>
              <a:tabLst>
                <a:tab pos="720725" algn="l"/>
              </a:tabLst>
            </a:pPr>
            <a:r>
              <a:rPr lang="fr-CH" sz="1400" dirty="0" smtClean="0"/>
              <a:t>Le choix du mode d’exploitation «piéton» est effectué par l’employé à l’aide du poste de conduite extérieur et du bouton orange. Par l’activation de cette fonction, la vitesse de l’installation est réduite à 0.85 m/s et le véhicule est marqué.</a:t>
            </a:r>
            <a:endParaRPr lang="fr-CH" dirty="0" smtClean="0"/>
          </a:p>
          <a:p>
            <a:endParaRPr lang="fr-CH" dirty="0"/>
          </a:p>
          <a:p>
            <a:endParaRPr lang="fr-CH" dirty="0" smtClean="0"/>
          </a:p>
        </p:txBody>
      </p:sp>
    </p:spTree>
    <p:extLst>
      <p:ext uri="{BB962C8B-B14F-4D97-AF65-F5344CB8AC3E}">
        <p14:creationId xmlns:p14="http://schemas.microsoft.com/office/powerpoint/2010/main" val="2780217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fr-CH" dirty="0" smtClean="0"/>
              <a:t>Entrée séparée pour les piétons à la montée?</a:t>
            </a:r>
          </a:p>
          <a:p>
            <a:r>
              <a:rPr lang="fr-CH" dirty="0" smtClean="0"/>
              <a:t>Sortie prévue pour les piétons à la descente?</a:t>
            </a:r>
          </a:p>
          <a:p>
            <a:r>
              <a:rPr lang="fr-CH" dirty="0" smtClean="0"/>
              <a:t>Zones d’embarquement et de débarquement conformes?</a:t>
            </a:r>
          </a:p>
          <a:p>
            <a:r>
              <a:rPr lang="fr-CH" dirty="0" smtClean="0"/>
              <a:t>Eventuellement ralentissement pour les piétons</a:t>
            </a:r>
          </a:p>
          <a:p>
            <a:endParaRPr lang="fr-CH" dirty="0"/>
          </a:p>
          <a:p>
            <a:endParaRPr lang="fr-CH" dirty="0" smtClean="0"/>
          </a:p>
          <a:p>
            <a:endParaRPr lang="fr-CH" dirty="0"/>
          </a:p>
          <a:p>
            <a:endParaRPr lang="fr-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Tree>
    <p:extLst>
      <p:ext uri="{BB962C8B-B14F-4D97-AF65-F5344CB8AC3E}">
        <p14:creationId xmlns:p14="http://schemas.microsoft.com/office/powerpoint/2010/main" val="498171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fr-CH" dirty="0" smtClean="0"/>
              <a:t>Emplacements de l’employé adaptés à ses tâches de surveillance et d’aide?</a:t>
            </a:r>
          </a:p>
          <a:p>
            <a:r>
              <a:rPr lang="fr-CH" dirty="0" smtClean="0"/>
              <a:t>Mise à disposition de moyens d’arrêt de l’installation à proximité des emplacements prévus pour l’employé?</a:t>
            </a:r>
          </a:p>
          <a:p>
            <a:endParaRPr lang="fr-CH" dirty="0"/>
          </a:p>
          <a:p>
            <a:endParaRPr lang="fr-CH" dirty="0" smtClean="0"/>
          </a:p>
          <a:p>
            <a:endParaRPr lang="fr-CH" dirty="0"/>
          </a:p>
          <a:p>
            <a:endParaRPr lang="fr-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
        <p:nvSpPr>
          <p:cNvPr id="5" name="Ellipse 4"/>
          <p:cNvSpPr/>
          <p:nvPr/>
        </p:nvSpPr>
        <p:spPr>
          <a:xfrm>
            <a:off x="8035871" y="1735811"/>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7504757" y="1718342"/>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7744982" y="3951037"/>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114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Tâches de surveillance, position de l’employé, moyens d’arrêt de l’installation</a:t>
            </a:r>
            <a:endParaRPr lang="fr-CH" dirty="0"/>
          </a:p>
        </p:txBody>
      </p:sp>
      <p:sp>
        <p:nvSpPr>
          <p:cNvPr id="4" name="Espace réservé du contenu 3"/>
          <p:cNvSpPr>
            <a:spLocks noGrp="1"/>
          </p:cNvSpPr>
          <p:nvPr>
            <p:ph idx="1"/>
          </p:nvPr>
        </p:nvSpPr>
        <p:spPr>
          <a:xfrm>
            <a:off x="763588" y="1200151"/>
            <a:ext cx="7806975" cy="3309937"/>
          </a:xfrm>
        </p:spPr>
        <p:txBody>
          <a:bodyPr/>
          <a:lstStyle/>
          <a:p>
            <a:pPr marL="0" indent="0">
              <a:buNone/>
            </a:pPr>
            <a:r>
              <a:rPr lang="fr-CH" dirty="0" smtClean="0"/>
              <a:t>Prise en compte des modes </a:t>
            </a:r>
            <a:br>
              <a:rPr lang="fr-CH" dirty="0" smtClean="0"/>
            </a:br>
            <a:r>
              <a:rPr lang="fr-CH" dirty="0" smtClean="0"/>
              <a:t>d’exploitation dans le plan </a:t>
            </a:r>
            <a:br>
              <a:rPr lang="fr-CH" dirty="0" smtClean="0"/>
            </a:br>
            <a:r>
              <a:rPr lang="fr-CH" dirty="0" smtClean="0"/>
              <a:t>d’évacuation?</a:t>
            </a:r>
          </a:p>
        </p:txBody>
      </p:sp>
      <p:sp>
        <p:nvSpPr>
          <p:cNvPr id="2" name="ZoneTexte 1"/>
          <p:cNvSpPr txBox="1"/>
          <p:nvPr/>
        </p:nvSpPr>
        <p:spPr>
          <a:xfrm>
            <a:off x="763588" y="2537470"/>
            <a:ext cx="4443843" cy="400110"/>
          </a:xfrm>
          <a:prstGeom prst="rect">
            <a:avLst/>
          </a:prstGeom>
          <a:noFill/>
        </p:spPr>
        <p:txBody>
          <a:bodyPr wrap="square" rtlCol="0">
            <a:spAutoFit/>
          </a:bodyPr>
          <a:lstStyle/>
          <a:p>
            <a:r>
              <a:rPr lang="fr-CH" sz="1000" b="1" dirty="0"/>
              <a:t>Calcul de temps de sauvetage </a:t>
            </a:r>
            <a:r>
              <a:rPr lang="fr-CH" sz="1000" b="1" dirty="0" smtClean="0"/>
              <a:t>avec </a:t>
            </a:r>
            <a:r>
              <a:rPr lang="fr-CH" sz="1000" b="1" dirty="0"/>
              <a:t>le débit de </a:t>
            </a:r>
            <a:r>
              <a:rPr lang="fr-CH" sz="1000" b="1" dirty="0" smtClean="0"/>
              <a:t>1583 </a:t>
            </a:r>
            <a:r>
              <a:rPr lang="fr-CH" sz="1000" b="1" dirty="0"/>
              <a:t>pers./h</a:t>
            </a:r>
            <a:r>
              <a:rPr lang="fr-CH" sz="1000" b="1" dirty="0" smtClean="0"/>
              <a:t>. </a:t>
            </a:r>
          </a:p>
          <a:p>
            <a:r>
              <a:rPr lang="fr-CH" sz="1000" b="1" dirty="0" smtClean="0"/>
              <a:t>(</a:t>
            </a:r>
            <a:r>
              <a:rPr lang="fr-CH" sz="1000" b="1" dirty="0"/>
              <a:t>câble de montée 100 % / câble de descente </a:t>
            </a:r>
            <a:r>
              <a:rPr lang="fr-CH" sz="1000" b="1" dirty="0" smtClean="0"/>
              <a:t>1 convoi de 10 véhicules)</a:t>
            </a:r>
            <a:endParaRPr lang="fr-CH" sz="1000" dirty="0" smtClean="0"/>
          </a:p>
        </p:txBody>
      </p:sp>
      <p:pic>
        <p:nvPicPr>
          <p:cNvPr id="7" name="Image 6"/>
          <p:cNvPicPr>
            <a:picLocks noChangeAspect="1"/>
          </p:cNvPicPr>
          <p:nvPr/>
        </p:nvPicPr>
        <p:blipFill rotWithShape="1">
          <a:blip r:embed="rId3" cstate="email">
            <a:extLst>
              <a:ext uri="{28A0092B-C50C-407E-A947-70E740481C1C}">
                <a14:useLocalDpi xmlns:a14="http://schemas.microsoft.com/office/drawing/2010/main"/>
              </a:ext>
            </a:extLst>
          </a:blip>
          <a:srcRect t="6574" b="58376"/>
          <a:stretch/>
        </p:blipFill>
        <p:spPr>
          <a:xfrm>
            <a:off x="5151734" y="1786087"/>
            <a:ext cx="3684884" cy="1151493"/>
          </a:xfrm>
          <a:prstGeom prst="rect">
            <a:avLst/>
          </a:prstGeom>
        </p:spPr>
      </p:pic>
      <p:sp>
        <p:nvSpPr>
          <p:cNvPr id="8" name="ZoneTexte 7"/>
          <p:cNvSpPr txBox="1"/>
          <p:nvPr/>
        </p:nvSpPr>
        <p:spPr>
          <a:xfrm>
            <a:off x="5151734" y="1385977"/>
            <a:ext cx="3837283" cy="400110"/>
          </a:xfrm>
          <a:prstGeom prst="rect">
            <a:avLst/>
          </a:prstGeom>
          <a:noFill/>
        </p:spPr>
        <p:txBody>
          <a:bodyPr wrap="square" rtlCol="0">
            <a:spAutoFit/>
          </a:bodyPr>
          <a:lstStyle/>
          <a:p>
            <a:r>
              <a:rPr lang="fr-CH" sz="1000" b="1" dirty="0"/>
              <a:t>Calcul de temps de sauvetage </a:t>
            </a:r>
            <a:r>
              <a:rPr lang="fr-CH" sz="1000" b="1" dirty="0" smtClean="0"/>
              <a:t>pour l’été</a:t>
            </a:r>
          </a:p>
          <a:p>
            <a:r>
              <a:rPr lang="fr-CH" sz="1000" b="1" dirty="0" smtClean="0"/>
              <a:t>(</a:t>
            </a:r>
            <a:r>
              <a:rPr lang="fr-CH" sz="1000" b="1" dirty="0"/>
              <a:t>câble de montée 5</a:t>
            </a:r>
            <a:r>
              <a:rPr lang="fr-CH" sz="1000" b="1" dirty="0" smtClean="0"/>
              <a:t>0 </a:t>
            </a:r>
            <a:r>
              <a:rPr lang="fr-CH" sz="1000" b="1" dirty="0"/>
              <a:t>% / câble de descente </a:t>
            </a:r>
            <a:r>
              <a:rPr lang="fr-CH" sz="1000" b="1" dirty="0" smtClean="0"/>
              <a:t>50%)</a:t>
            </a:r>
            <a:endParaRPr lang="fr-CH" sz="1000" dirty="0" smtClean="0"/>
          </a:p>
        </p:txBody>
      </p:sp>
      <p:pic>
        <p:nvPicPr>
          <p:cNvPr id="10" name="Image 9"/>
          <p:cNvPicPr>
            <a:picLocks noChangeAspect="1"/>
          </p:cNvPicPr>
          <p:nvPr/>
        </p:nvPicPr>
        <p:blipFill rotWithShape="1">
          <a:blip r:embed="rId4" cstate="email">
            <a:extLst>
              <a:ext uri="{28A0092B-C50C-407E-A947-70E740481C1C}">
                <a14:useLocalDpi xmlns:a14="http://schemas.microsoft.com/office/drawing/2010/main"/>
              </a:ext>
            </a:extLst>
          </a:blip>
          <a:srcRect t="84165" r="37808"/>
          <a:stretch/>
        </p:blipFill>
        <p:spPr>
          <a:xfrm>
            <a:off x="763588" y="4081249"/>
            <a:ext cx="4405097" cy="577076"/>
          </a:xfrm>
          <a:prstGeom prst="rect">
            <a:avLst/>
          </a:prstGeom>
        </p:spPr>
      </p:pic>
      <p:pic>
        <p:nvPicPr>
          <p:cNvPr id="11" name="Image 10"/>
          <p:cNvPicPr>
            <a:picLocks noChangeAspect="1"/>
          </p:cNvPicPr>
          <p:nvPr/>
        </p:nvPicPr>
        <p:blipFill rotWithShape="1">
          <a:blip r:embed="rId4" cstate="email">
            <a:extLst>
              <a:ext uri="{28A0092B-C50C-407E-A947-70E740481C1C}">
                <a14:useLocalDpi xmlns:a14="http://schemas.microsoft.com/office/drawing/2010/main"/>
              </a:ext>
            </a:extLst>
          </a:blip>
          <a:srcRect t="9648" r="37713" b="60174"/>
          <a:stretch/>
        </p:blipFill>
        <p:spPr>
          <a:xfrm>
            <a:off x="763588" y="2929180"/>
            <a:ext cx="4358602" cy="1086468"/>
          </a:xfrm>
          <a:prstGeom prst="rect">
            <a:avLst/>
          </a:prstGeom>
        </p:spPr>
      </p:pic>
    </p:spTree>
    <p:extLst>
      <p:ext uri="{BB962C8B-B14F-4D97-AF65-F5344CB8AC3E}">
        <p14:creationId xmlns:p14="http://schemas.microsoft.com/office/powerpoint/2010/main" val="1169766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l="7702"/>
          <a:stretch/>
        </p:blipFill>
        <p:spPr>
          <a:xfrm>
            <a:off x="6183824" y="1534333"/>
            <a:ext cx="2740966" cy="2493290"/>
          </a:xfrm>
          <a:prstGeom prst="rect">
            <a:avLst/>
          </a:prstGeom>
        </p:spPr>
      </p:pic>
      <p:sp>
        <p:nvSpPr>
          <p:cNvPr id="3" name="Titre 2"/>
          <p:cNvSpPr>
            <a:spLocks noGrp="1"/>
          </p:cNvSpPr>
          <p:nvPr>
            <p:ph type="title"/>
          </p:nvPr>
        </p:nvSpPr>
        <p:spPr/>
        <p:txBody>
          <a:bodyPr/>
          <a:lstStyle/>
          <a:p>
            <a:r>
              <a:rPr lang="fr-CH" dirty="0" smtClean="0"/>
              <a:t>Prise en compte des mesures définies dans l’analyse de sécurité</a:t>
            </a:r>
            <a:endParaRPr lang="fr-CH" dirty="0"/>
          </a:p>
        </p:txBody>
      </p:sp>
      <p:sp>
        <p:nvSpPr>
          <p:cNvPr id="4" name="Espace réservé du contenu 3"/>
          <p:cNvSpPr>
            <a:spLocks noGrp="1"/>
          </p:cNvSpPr>
          <p:nvPr>
            <p:ph idx="1"/>
          </p:nvPr>
        </p:nvSpPr>
        <p:spPr>
          <a:xfrm>
            <a:off x="763588" y="1200151"/>
            <a:ext cx="5683707" cy="3309937"/>
          </a:xfrm>
        </p:spPr>
        <p:txBody>
          <a:bodyPr/>
          <a:lstStyle/>
          <a:p>
            <a:r>
              <a:rPr lang="fr-CH" sz="2000" dirty="0" smtClean="0"/>
              <a:t>La distance de sécurité de 1.50 m par rapport au bâtiment ne peut pas être garantie.</a:t>
            </a:r>
          </a:p>
          <a:p>
            <a:r>
              <a:rPr lang="fr-CH" sz="2000" dirty="0" smtClean="0"/>
              <a:t>L’analyse de risque définit, entre autres, des mesures d’exploitation:</a:t>
            </a:r>
          </a:p>
          <a:p>
            <a:pPr lvl="1">
              <a:spcBef>
                <a:spcPts val="0"/>
              </a:spcBef>
            </a:pPr>
            <a:r>
              <a:rPr lang="fr-CH" sz="1800" dirty="0" smtClean="0"/>
              <a:t>L’installation s’arrête lorsque l’oscillation transversale atteint 0.22 rad</a:t>
            </a:r>
          </a:p>
          <a:p>
            <a:pPr lvl="1">
              <a:spcBef>
                <a:spcPts val="0"/>
              </a:spcBef>
            </a:pPr>
            <a:r>
              <a:rPr lang="fr-CH" sz="1800" dirty="0" smtClean="0"/>
              <a:t>Le véhicule 1 est ramené en station sans passer à proximité du bâtiment</a:t>
            </a:r>
          </a:p>
          <a:p>
            <a:pPr marL="0" indent="0">
              <a:buNone/>
            </a:pPr>
            <a:r>
              <a:rPr lang="fr-CH" sz="1800" dirty="0" smtClean="0"/>
              <a:t>Cette exigence doit être prise </a:t>
            </a:r>
            <a:r>
              <a:rPr lang="fr-CH" sz="1800" smtClean="0"/>
              <a:t>en compte dans </a:t>
            </a:r>
            <a:r>
              <a:rPr lang="fr-CH" sz="1800" dirty="0" smtClean="0"/>
              <a:t>le concept d’exploitation.</a:t>
            </a:r>
          </a:p>
          <a:p>
            <a:pPr lvl="1"/>
            <a:endParaRPr lang="fr-CH" dirty="0" smtClean="0"/>
          </a:p>
        </p:txBody>
      </p:sp>
    </p:spTree>
    <p:extLst>
      <p:ext uri="{BB962C8B-B14F-4D97-AF65-F5344CB8AC3E}">
        <p14:creationId xmlns:p14="http://schemas.microsoft.com/office/powerpoint/2010/main" val="37694340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 : évaluation technique par l’OFT</a:t>
            </a:r>
            <a:r>
              <a:rPr lang="fr-CH" sz="4050" dirty="0"/>
              <a:t/>
            </a:r>
            <a:br>
              <a:rPr lang="fr-CH" sz="4050" dirty="0"/>
            </a:br>
            <a:r>
              <a:rPr lang="fr-CH" sz="4050" dirty="0" smtClean="0"/>
              <a:t>Questions des participants</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7450" y="1001366"/>
            <a:ext cx="3592167" cy="3592167"/>
          </a:xfrm>
          <a:prstGeom prst="rect">
            <a:avLst/>
          </a:prstGeom>
        </p:spPr>
      </p:pic>
    </p:spTree>
    <p:extLst>
      <p:ext uri="{BB962C8B-B14F-4D97-AF65-F5344CB8AC3E}">
        <p14:creationId xmlns:p14="http://schemas.microsoft.com/office/powerpoint/2010/main" val="771576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2/17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2 – Construction d’installations à câbles à concession fédérale</a:t>
            </a:r>
            <a:endParaRPr lang="en-US" sz="1500" i="1" dirty="0"/>
          </a:p>
        </p:txBody>
      </p:sp>
      <p:sp>
        <p:nvSpPr>
          <p:cNvPr id="4" name="Rectangle 3"/>
          <p:cNvSpPr/>
          <p:nvPr/>
        </p:nvSpPr>
        <p:spPr>
          <a:xfrm>
            <a:off x="1547664" y="1815667"/>
            <a:ext cx="6196182" cy="2677656"/>
          </a:xfrm>
          <a:prstGeom prst="rect">
            <a:avLst/>
          </a:prstGeom>
        </p:spPr>
        <p:txBody>
          <a:bodyPr wrap="square">
            <a:spAutoFit/>
          </a:bodyPr>
          <a:lstStyle/>
          <a:p>
            <a:r>
              <a:rPr lang="fr-CH" sz="1350" b="1" dirty="0" smtClean="0">
                <a:latin typeface="TimesNewRoman,Bold"/>
              </a:rPr>
              <a:t>Art. 9 </a:t>
            </a:r>
            <a:r>
              <a:rPr lang="fr-CH" sz="1350" dirty="0" smtClean="0">
                <a:latin typeface="TimesNewRoman"/>
              </a:rPr>
              <a:t>Approbation des plans</a:t>
            </a:r>
          </a:p>
          <a:p>
            <a:r>
              <a:rPr lang="fr-CH" sz="600" dirty="0" smtClean="0">
                <a:latin typeface="TimesNewRoman"/>
              </a:rPr>
              <a:t> </a:t>
            </a:r>
            <a:endParaRPr lang="fr-CH" sz="1350" dirty="0" smtClean="0">
              <a:latin typeface="TimesNewRoman"/>
            </a:endParaRPr>
          </a:p>
          <a:p>
            <a:r>
              <a:rPr lang="fr-CH" sz="1350" baseline="30000" dirty="0" smtClean="0">
                <a:latin typeface="TimesNewRoman"/>
              </a:rPr>
              <a:t>3 </a:t>
            </a:r>
            <a:r>
              <a:rPr lang="fr-CH" sz="1350" dirty="0" smtClean="0">
                <a:latin typeface="TimesNewRoman"/>
              </a:rPr>
              <a:t>L’approbation des plans est octroyée lorsque :</a:t>
            </a:r>
          </a:p>
          <a:p>
            <a:endParaRPr lang="fr-CH" sz="1350" dirty="0" smtClean="0">
              <a:latin typeface="TimesNewRoman"/>
            </a:endParaRPr>
          </a:p>
          <a:p>
            <a:pPr marL="257175" indent="-257175">
              <a:buAutoNum type="alphaLcPeriod"/>
            </a:pPr>
            <a:r>
              <a:rPr lang="fr-CH" sz="1350" dirty="0" smtClean="0">
                <a:latin typeface="TimesNewRoman"/>
              </a:rPr>
              <a:t>les exigences essentielles sont remplies et les autres dispositions applicables sont respectées ;</a:t>
            </a:r>
          </a:p>
          <a:p>
            <a:pPr marL="257175" indent="-257175">
              <a:buAutoNum type="alphaLcPeriod"/>
            </a:pPr>
            <a:endParaRPr lang="fr-CH" sz="1350" dirty="0" smtClean="0">
              <a:latin typeface="TimesNewRoman"/>
            </a:endParaRPr>
          </a:p>
          <a:p>
            <a:r>
              <a:rPr lang="fr-CH" sz="1350" dirty="0" smtClean="0">
                <a:latin typeface="TimesNewRoman"/>
              </a:rPr>
              <a:t>b. aucun intérêt public prépondérant, notamment en matière d’aménagement</a:t>
            </a:r>
          </a:p>
          <a:p>
            <a:r>
              <a:rPr lang="fr-CH" sz="1350" dirty="0" smtClean="0">
                <a:latin typeface="TimesNewRoman"/>
              </a:rPr>
              <a:t>    du territoire et de protection de la nature, du paysage et de l’environnement</a:t>
            </a:r>
          </a:p>
          <a:p>
            <a:r>
              <a:rPr lang="fr-CH" sz="1350" dirty="0" smtClean="0">
                <a:latin typeface="TimesNewRoman"/>
              </a:rPr>
              <a:t>    ne s’y oppose;</a:t>
            </a:r>
          </a:p>
          <a:p>
            <a:endParaRPr lang="fr-CH" sz="1350" dirty="0" smtClean="0">
              <a:latin typeface="TimesNewRoman"/>
            </a:endParaRPr>
          </a:p>
          <a:p>
            <a:r>
              <a:rPr lang="fr-CH" sz="1350" dirty="0" smtClean="0">
                <a:latin typeface="TimesNewRoman"/>
              </a:rPr>
              <a:t>c. les conditions d’octroi de la concession pour le transport des personnes sont</a:t>
            </a:r>
          </a:p>
          <a:p>
            <a:r>
              <a:rPr lang="fr-CH" sz="1350" dirty="0" smtClean="0">
                <a:latin typeface="TimesNewRoman"/>
              </a:rPr>
              <a:t>    remplies.</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958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Pause (15’)</a:t>
            </a:r>
            <a:r>
              <a:rPr lang="fr-CH" sz="4050" dirty="0"/>
              <a:t/>
            </a:r>
            <a:br>
              <a:rPr lang="fr-CH" sz="4050" dirty="0"/>
            </a:br>
            <a:endParaRPr lang="fr-CH" sz="2100" dirty="0"/>
          </a:p>
        </p:txBody>
      </p:sp>
    </p:spTree>
    <p:extLst>
      <p:ext uri="{BB962C8B-B14F-4D97-AF65-F5344CB8AC3E}">
        <p14:creationId xmlns:p14="http://schemas.microsoft.com/office/powerpoint/2010/main" val="1279072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Partie II : Documents et évaluation par le CITT</a:t>
            </a:r>
            <a:br>
              <a:rPr lang="fr-CH" sz="4050" dirty="0"/>
            </a:br>
            <a:endParaRPr lang="fr-CH" sz="2100" dirty="0"/>
          </a:p>
        </p:txBody>
      </p:sp>
      <p:sp>
        <p:nvSpPr>
          <p:cNvPr id="5" name="Rectangle 5"/>
          <p:cNvSpPr txBox="1">
            <a:spLocks noChangeArrowheads="1"/>
          </p:cNvSpPr>
          <p:nvPr/>
        </p:nvSpPr>
        <p:spPr bwMode="auto">
          <a:xfrm>
            <a:off x="677133" y="4197642"/>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prstClr val="black"/>
                </a:solidFill>
              </a:rPr>
              <a:t>Gilles </a:t>
            </a:r>
            <a:r>
              <a:rPr lang="fr-CH" sz="1200" kern="0" dirty="0" err="1">
                <a:solidFill>
                  <a:prstClr val="black"/>
                </a:solidFill>
              </a:rPr>
              <a:t>Délèze</a:t>
            </a:r>
            <a:r>
              <a:rPr lang="fr-CH" sz="1200" kern="0" dirty="0">
                <a:solidFill>
                  <a:prstClr val="black"/>
                </a:solidFill>
              </a:rPr>
              <a:t>, président du CITT</a:t>
            </a:r>
          </a:p>
          <a:p>
            <a:pPr algn="l"/>
            <a:r>
              <a:rPr lang="fr-CH" sz="1200" kern="0" dirty="0">
                <a:solidFill>
                  <a:prstClr val="black"/>
                </a:solidFill>
              </a:rPr>
              <a:t>Ulrich Blessing, responsable du CITT</a:t>
            </a:r>
          </a:p>
          <a:p>
            <a:pPr algn="l"/>
            <a:r>
              <a:rPr lang="fr-CH" sz="1200" kern="0" dirty="0">
                <a:solidFill>
                  <a:prstClr val="black"/>
                </a:solidFill>
              </a:rPr>
              <a:t>Markus Koller, ingénieur de contrôle, CITT</a:t>
            </a:r>
          </a:p>
          <a:p>
            <a:pPr algn="l"/>
            <a:r>
              <a:rPr lang="fr-CH" sz="1200" kern="0" dirty="0">
                <a:solidFill>
                  <a:prstClr val="black"/>
                </a:solidFill>
              </a:rPr>
              <a:t>Patrick Siggen, ingénieur de contrôle, CITT</a:t>
            </a:r>
          </a:p>
        </p:txBody>
      </p:sp>
      <p:sp>
        <p:nvSpPr>
          <p:cNvPr id="2" name="Rectangle 1"/>
          <p:cNvSpPr/>
          <p:nvPr/>
        </p:nvSpPr>
        <p:spPr>
          <a:xfrm>
            <a:off x="169049" y="130629"/>
            <a:ext cx="2412786" cy="1221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83783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II : Documents et évaluation par le CITT</a:t>
            </a:r>
            <a:r>
              <a:rPr lang="fr-CH" sz="4050" dirty="0"/>
              <a:t/>
            </a:r>
            <a:br>
              <a:rPr lang="fr-CH" sz="4050" dirty="0"/>
            </a:br>
            <a:r>
              <a:rPr lang="fr-CH" sz="3600" dirty="0"/>
              <a:t>Contenu et intervenants</a:t>
            </a:r>
            <a:br>
              <a:rPr lang="fr-CH" sz="3600" dirty="0"/>
            </a:br>
            <a:endParaRPr lang="fr-CH" sz="3600" dirty="0"/>
          </a:p>
        </p:txBody>
      </p:sp>
      <p:sp>
        <p:nvSpPr>
          <p:cNvPr id="2" name="Espace réservé du contenu 1"/>
          <p:cNvSpPr>
            <a:spLocks noGrp="1"/>
          </p:cNvSpPr>
          <p:nvPr>
            <p:ph idx="1"/>
          </p:nvPr>
        </p:nvSpPr>
        <p:spPr>
          <a:xfrm>
            <a:off x="763588" y="1005841"/>
            <a:ext cx="7959724" cy="3504248"/>
          </a:xfrm>
        </p:spPr>
        <p:txBody>
          <a:bodyPr/>
          <a:lstStyle/>
          <a:p>
            <a:pPr lvl="0"/>
            <a:r>
              <a:rPr lang="de-CH" b="1" dirty="0" err="1">
                <a:solidFill>
                  <a:prstClr val="black"/>
                </a:solidFill>
              </a:rPr>
              <a:t>Conditions</a:t>
            </a:r>
            <a:r>
              <a:rPr lang="de-CH" b="1" dirty="0">
                <a:solidFill>
                  <a:prstClr val="black"/>
                </a:solidFill>
              </a:rPr>
              <a:t> </a:t>
            </a:r>
            <a:r>
              <a:rPr lang="de-CH" b="1" dirty="0" err="1">
                <a:solidFill>
                  <a:prstClr val="black"/>
                </a:solidFill>
              </a:rPr>
              <a:t>cadres</a:t>
            </a:r>
            <a:r>
              <a:rPr lang="de-CH" b="1" dirty="0">
                <a:solidFill>
                  <a:prstClr val="black"/>
                </a:solidFill>
              </a:rPr>
              <a:t>				</a:t>
            </a:r>
            <a:r>
              <a:rPr lang="de-CH" dirty="0">
                <a:solidFill>
                  <a:prstClr val="black"/>
                </a:solidFill>
              </a:rPr>
              <a:t>Blessing</a:t>
            </a:r>
          </a:p>
          <a:p>
            <a:pPr lvl="0"/>
            <a:r>
              <a:rPr lang="de-CH" dirty="0" err="1">
                <a:solidFill>
                  <a:prstClr val="black"/>
                </a:solidFill>
              </a:rPr>
              <a:t>Règlement</a:t>
            </a:r>
            <a:r>
              <a:rPr lang="de-CH" dirty="0">
                <a:solidFill>
                  <a:prstClr val="black"/>
                </a:solidFill>
              </a:rPr>
              <a:t> CITT</a:t>
            </a:r>
          </a:p>
          <a:p>
            <a:pPr lvl="0"/>
            <a:r>
              <a:rPr lang="de-CH" dirty="0" err="1">
                <a:solidFill>
                  <a:prstClr val="black"/>
                </a:solidFill>
              </a:rPr>
              <a:t>Nombre</a:t>
            </a:r>
            <a:r>
              <a:rPr lang="de-CH" dirty="0">
                <a:solidFill>
                  <a:prstClr val="black"/>
                </a:solidFill>
              </a:rPr>
              <a:t> de </a:t>
            </a:r>
            <a:r>
              <a:rPr lang="de-CH" dirty="0" err="1">
                <a:solidFill>
                  <a:prstClr val="black"/>
                </a:solidFill>
              </a:rPr>
              <a:t>projets</a:t>
            </a:r>
            <a:endParaRPr lang="de-CH" dirty="0">
              <a:solidFill>
                <a:prstClr val="black"/>
              </a:solidFill>
            </a:endParaRPr>
          </a:p>
          <a:p>
            <a:pPr lvl="0"/>
            <a:r>
              <a:rPr lang="de-CH" dirty="0" err="1">
                <a:solidFill>
                  <a:prstClr val="black"/>
                </a:solidFill>
              </a:rPr>
              <a:t>Durée</a:t>
            </a:r>
            <a:r>
              <a:rPr lang="de-CH" dirty="0">
                <a:solidFill>
                  <a:prstClr val="black"/>
                </a:solidFill>
              </a:rPr>
              <a:t> de </a:t>
            </a:r>
            <a:r>
              <a:rPr lang="de-CH" dirty="0" err="1">
                <a:solidFill>
                  <a:prstClr val="black"/>
                </a:solidFill>
              </a:rPr>
              <a:t>traitement</a:t>
            </a:r>
            <a:endParaRPr lang="de-CH" dirty="0">
              <a:solidFill>
                <a:prstClr val="black"/>
              </a:solidFill>
            </a:endParaRPr>
          </a:p>
          <a:p>
            <a:pPr lvl="0"/>
            <a:r>
              <a:rPr lang="de-CH" b="1" dirty="0" err="1">
                <a:solidFill>
                  <a:prstClr val="black"/>
                </a:solidFill>
              </a:rPr>
              <a:t>Processus</a:t>
            </a:r>
            <a:r>
              <a:rPr lang="de-CH" b="1" dirty="0">
                <a:solidFill>
                  <a:prstClr val="black"/>
                </a:solidFill>
              </a:rPr>
              <a:t> </a:t>
            </a:r>
            <a:r>
              <a:rPr lang="de-CH" b="1" dirty="0" err="1">
                <a:solidFill>
                  <a:prstClr val="black"/>
                </a:solidFill>
              </a:rPr>
              <a:t>dans</a:t>
            </a:r>
            <a:r>
              <a:rPr lang="de-CH" b="1" dirty="0">
                <a:solidFill>
                  <a:prstClr val="black"/>
                </a:solidFill>
              </a:rPr>
              <a:t> </a:t>
            </a:r>
            <a:r>
              <a:rPr lang="de-CH" b="1" dirty="0" err="1">
                <a:solidFill>
                  <a:prstClr val="black"/>
                </a:solidFill>
              </a:rPr>
              <a:t>l’administration</a:t>
            </a:r>
            <a:r>
              <a:rPr lang="de-CH" b="1" dirty="0">
                <a:solidFill>
                  <a:prstClr val="black"/>
                </a:solidFill>
              </a:rPr>
              <a:t> </a:t>
            </a:r>
            <a:r>
              <a:rPr lang="de-CH" b="1" dirty="0" err="1">
                <a:solidFill>
                  <a:prstClr val="black"/>
                </a:solidFill>
              </a:rPr>
              <a:t>cantonale</a:t>
            </a:r>
            <a:r>
              <a:rPr lang="de-CH" b="1" dirty="0">
                <a:solidFill>
                  <a:prstClr val="black"/>
                </a:solidFill>
              </a:rPr>
              <a:t>	</a:t>
            </a:r>
            <a:r>
              <a:rPr lang="de-CH" dirty="0">
                <a:solidFill>
                  <a:prstClr val="black"/>
                </a:solidFill>
              </a:rPr>
              <a:t>Délèze</a:t>
            </a:r>
          </a:p>
          <a:p>
            <a:pPr lvl="0"/>
            <a:r>
              <a:rPr lang="de-CH" b="1" dirty="0" err="1">
                <a:solidFill>
                  <a:prstClr val="black"/>
                </a:solidFill>
              </a:rPr>
              <a:t>Documents</a:t>
            </a:r>
            <a:r>
              <a:rPr lang="de-CH" b="1" dirty="0">
                <a:solidFill>
                  <a:prstClr val="black"/>
                </a:solidFill>
              </a:rPr>
              <a:t> </a:t>
            </a:r>
            <a:r>
              <a:rPr lang="de-CH" b="1" dirty="0" err="1">
                <a:solidFill>
                  <a:prstClr val="black"/>
                </a:solidFill>
              </a:rPr>
              <a:t>techniques</a:t>
            </a:r>
            <a:r>
              <a:rPr lang="de-CH" b="1" dirty="0">
                <a:solidFill>
                  <a:prstClr val="black"/>
                </a:solidFill>
              </a:rPr>
              <a:t> et </a:t>
            </a:r>
            <a:r>
              <a:rPr lang="de-CH" b="1" dirty="0" err="1">
                <a:solidFill>
                  <a:prstClr val="black"/>
                </a:solidFill>
              </a:rPr>
              <a:t>examen</a:t>
            </a:r>
            <a:r>
              <a:rPr lang="de-CH" b="1" dirty="0">
                <a:solidFill>
                  <a:prstClr val="black"/>
                </a:solidFill>
              </a:rPr>
              <a:t> par le CITT</a:t>
            </a:r>
          </a:p>
          <a:p>
            <a:pPr lvl="0"/>
            <a:r>
              <a:rPr lang="de-CH" dirty="0" err="1">
                <a:solidFill>
                  <a:prstClr val="black"/>
                </a:solidFill>
              </a:rPr>
              <a:t>Exigences</a:t>
            </a:r>
            <a:r>
              <a:rPr lang="de-CH" dirty="0">
                <a:solidFill>
                  <a:prstClr val="black"/>
                </a:solidFill>
              </a:rPr>
              <a:t> </a:t>
            </a:r>
            <a:r>
              <a:rPr lang="de-CH" dirty="0" err="1">
                <a:solidFill>
                  <a:prstClr val="black"/>
                </a:solidFill>
              </a:rPr>
              <a:t>générales</a:t>
            </a:r>
            <a:r>
              <a:rPr lang="de-CH" dirty="0">
                <a:solidFill>
                  <a:prstClr val="black"/>
                </a:solidFill>
              </a:rPr>
              <a:t> et </a:t>
            </a:r>
            <a:r>
              <a:rPr lang="de-CH" dirty="0" err="1">
                <a:solidFill>
                  <a:prstClr val="black"/>
                </a:solidFill>
              </a:rPr>
              <a:t>installations</a:t>
            </a:r>
            <a:r>
              <a:rPr lang="de-CH" dirty="0">
                <a:solidFill>
                  <a:prstClr val="black"/>
                </a:solidFill>
              </a:rPr>
              <a:t> à </a:t>
            </a:r>
            <a:r>
              <a:rPr lang="de-CH" dirty="0" err="1">
                <a:solidFill>
                  <a:prstClr val="black"/>
                </a:solidFill>
              </a:rPr>
              <a:t>câbles</a:t>
            </a:r>
            <a:r>
              <a:rPr lang="de-CH" dirty="0">
                <a:solidFill>
                  <a:prstClr val="black"/>
                </a:solidFill>
              </a:rPr>
              <a:t>	Koller</a:t>
            </a:r>
          </a:p>
          <a:p>
            <a:pPr lvl="0"/>
            <a:r>
              <a:rPr lang="de-CH" dirty="0" err="1">
                <a:solidFill>
                  <a:prstClr val="black"/>
                </a:solidFill>
              </a:rPr>
              <a:t>Téléskis</a:t>
            </a:r>
            <a:r>
              <a:rPr lang="de-CH" dirty="0">
                <a:solidFill>
                  <a:prstClr val="black"/>
                </a:solidFill>
              </a:rPr>
              <a:t>						Siggen</a:t>
            </a:r>
          </a:p>
          <a:p>
            <a:pPr lvl="0"/>
            <a:r>
              <a:rPr lang="de-CH" dirty="0" err="1">
                <a:solidFill>
                  <a:prstClr val="black"/>
                </a:solidFill>
              </a:rPr>
              <a:t>Minitéléskis</a:t>
            </a:r>
            <a:r>
              <a:rPr lang="de-CH" dirty="0">
                <a:solidFill>
                  <a:prstClr val="black"/>
                </a:solidFill>
              </a:rPr>
              <a:t> et </a:t>
            </a:r>
            <a:r>
              <a:rPr lang="de-CH" dirty="0" err="1">
                <a:solidFill>
                  <a:prstClr val="black"/>
                </a:solidFill>
              </a:rPr>
              <a:t>tapis</a:t>
            </a:r>
            <a:r>
              <a:rPr lang="de-CH" dirty="0">
                <a:solidFill>
                  <a:prstClr val="black"/>
                </a:solidFill>
              </a:rPr>
              <a:t> </a:t>
            </a:r>
            <a:r>
              <a:rPr lang="de-CH" dirty="0" err="1">
                <a:solidFill>
                  <a:prstClr val="black"/>
                </a:solidFill>
              </a:rPr>
              <a:t>roulants</a:t>
            </a:r>
            <a:r>
              <a:rPr lang="de-CH" dirty="0">
                <a:solidFill>
                  <a:prstClr val="black"/>
                </a:solidFill>
              </a:rPr>
              <a:t>			Siggen</a:t>
            </a:r>
          </a:p>
          <a:p>
            <a:pPr lvl="0"/>
            <a:endParaRPr lang="fr-CH" dirty="0">
              <a:solidFill>
                <a:prstClr val="black"/>
              </a:solidFill>
            </a:endParaRPr>
          </a:p>
          <a:p>
            <a:endParaRPr lang="fr-CH"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27278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Règlement CITT</a:t>
            </a: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686561" y="909351"/>
            <a:ext cx="5656922" cy="360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8099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Nombre de projets</a:t>
            </a: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2052" name="Picture 4"/>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45477" y="995681"/>
            <a:ext cx="7416080" cy="317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4593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CH" sz="4050" dirty="0"/>
              <a:t>Durée de traitement </a:t>
            </a:r>
            <a:br>
              <a:rPr lang="fr-CH" sz="4050" dirty="0"/>
            </a:b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79808" y="1087120"/>
            <a:ext cx="7640256" cy="316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2687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Autofit/>
          </a:bodyPr>
          <a:lstStyle/>
          <a:p>
            <a:r>
              <a:rPr lang="fr-FR" dirty="0"/>
              <a:t>Processus dans l’administration cantonale</a:t>
            </a:r>
            <a:endParaRPr lang="fr-CH" sz="1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0110" y="436760"/>
            <a:ext cx="5943145" cy="427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1928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Autofit/>
          </a:bodyPr>
          <a:lstStyle/>
          <a:p>
            <a:r>
              <a:rPr lang="fr-FR" sz="2400" dirty="0"/>
              <a:t>Exigences aux documents techniques à présenter</a:t>
            </a:r>
            <a:br>
              <a:rPr lang="fr-FR" sz="2400" dirty="0"/>
            </a:br>
            <a:r>
              <a:rPr lang="fr-FR" sz="2400" dirty="0"/>
              <a:t>Généralités</a:t>
            </a:r>
            <a:endParaRPr lang="fr-CH" sz="14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C2AE186E-4EC2-424F-B305-AD8B5D7A47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600" y="767962"/>
            <a:ext cx="7932712" cy="3870699"/>
          </a:xfrm>
          <a:prstGeom prst="rect">
            <a:avLst/>
          </a:prstGeom>
        </p:spPr>
      </p:pic>
    </p:spTree>
    <p:extLst>
      <p:ext uri="{BB962C8B-B14F-4D97-AF65-F5344CB8AC3E}">
        <p14:creationId xmlns:p14="http://schemas.microsoft.com/office/powerpoint/2010/main" val="22170268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350F1-8D8B-4824-8DF8-A7BB1139EC11}"/>
              </a:ext>
            </a:extLst>
          </p:cNvPr>
          <p:cNvSpPr>
            <a:spLocks noGrp="1"/>
          </p:cNvSpPr>
          <p:nvPr>
            <p:ph type="title"/>
          </p:nvPr>
        </p:nvSpPr>
        <p:spPr/>
        <p:txBody>
          <a:bodyPr/>
          <a:lstStyle/>
          <a:p>
            <a:r>
              <a:rPr lang="de-CH" dirty="0"/>
              <a:t>Examen par </a:t>
            </a:r>
            <a:r>
              <a:rPr lang="de-CH" dirty="0" err="1"/>
              <a:t>l’organe</a:t>
            </a:r>
            <a:r>
              <a:rPr lang="de-CH" dirty="0"/>
              <a:t> de contrôle CITT</a:t>
            </a:r>
          </a:p>
        </p:txBody>
      </p:sp>
      <p:pic>
        <p:nvPicPr>
          <p:cNvPr id="4" name="Grafik 3">
            <a:extLst>
              <a:ext uri="{FF2B5EF4-FFF2-40B4-BE49-F238E27FC236}">
                <a16:creationId xmlns:a16="http://schemas.microsoft.com/office/drawing/2014/main" id="{F84C9881-A503-4E44-AD1B-3FB57F4E6B7A}"/>
              </a:ext>
            </a:extLst>
          </p:cNvPr>
          <p:cNvPicPr>
            <a:picLocks noChangeAspect="1"/>
          </p:cNvPicPr>
          <p:nvPr/>
        </p:nvPicPr>
        <p:blipFill>
          <a:blip r:embed="rId3"/>
          <a:stretch>
            <a:fillRect/>
          </a:stretch>
        </p:blipFill>
        <p:spPr>
          <a:xfrm>
            <a:off x="772312" y="579425"/>
            <a:ext cx="7949691" cy="3929204"/>
          </a:xfrm>
          <a:prstGeom prst="rect">
            <a:avLst/>
          </a:prstGeom>
        </p:spPr>
      </p:pic>
    </p:spTree>
    <p:extLst>
      <p:ext uri="{BB962C8B-B14F-4D97-AF65-F5344CB8AC3E}">
        <p14:creationId xmlns:p14="http://schemas.microsoft.com/office/powerpoint/2010/main" val="1989079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87DF0-C015-41AA-AEA1-C4F477E9AFB4}"/>
              </a:ext>
            </a:extLst>
          </p:cNvPr>
          <p:cNvSpPr>
            <a:spLocks noGrp="1"/>
          </p:cNvSpPr>
          <p:nvPr>
            <p:ph type="title"/>
          </p:nvPr>
        </p:nvSpPr>
        <p:spPr/>
        <p:txBody>
          <a:bodyPr/>
          <a:lstStyle/>
          <a:p>
            <a:r>
              <a:rPr lang="de-CH" dirty="0"/>
              <a:t>Examen par </a:t>
            </a:r>
            <a:r>
              <a:rPr lang="de-CH" dirty="0" err="1"/>
              <a:t>l’organe</a:t>
            </a:r>
            <a:r>
              <a:rPr lang="de-CH" dirty="0"/>
              <a:t/>
            </a:r>
            <a:br>
              <a:rPr lang="de-CH" dirty="0"/>
            </a:br>
            <a:r>
              <a:rPr lang="de-CH" dirty="0"/>
              <a:t>de contrôle CITT</a:t>
            </a:r>
          </a:p>
        </p:txBody>
      </p:sp>
      <p:pic>
        <p:nvPicPr>
          <p:cNvPr id="4" name="Grafik 3">
            <a:extLst>
              <a:ext uri="{FF2B5EF4-FFF2-40B4-BE49-F238E27FC236}">
                <a16:creationId xmlns:a16="http://schemas.microsoft.com/office/drawing/2014/main" id="{B01ADD21-58A9-4962-8832-EBC6CA220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034" y="0"/>
            <a:ext cx="4432314" cy="5143500"/>
          </a:xfrm>
          <a:prstGeom prst="rect">
            <a:avLst/>
          </a:prstGeom>
        </p:spPr>
      </p:pic>
    </p:spTree>
    <p:extLst>
      <p:ext uri="{BB962C8B-B14F-4D97-AF65-F5344CB8AC3E}">
        <p14:creationId xmlns:p14="http://schemas.microsoft.com/office/powerpoint/2010/main" val="251346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3/17</a:t>
            </a:r>
            <a:endParaRPr lang="en-US" dirty="0"/>
          </a:p>
        </p:txBody>
      </p:sp>
      <p:sp>
        <p:nvSpPr>
          <p:cNvPr id="3" name="Espace réservé du contenu 2"/>
          <p:cNvSpPr>
            <a:spLocks noGrp="1"/>
          </p:cNvSpPr>
          <p:nvPr>
            <p:ph idx="1"/>
          </p:nvPr>
        </p:nvSpPr>
        <p:spPr>
          <a:xfrm>
            <a:off x="763588" y="984251"/>
            <a:ext cx="7959724" cy="3309937"/>
          </a:xfrm>
        </p:spPr>
        <p:txBody>
          <a:bodyPr/>
          <a:lstStyle/>
          <a:p>
            <a:pPr marL="0" indent="0">
              <a:buNone/>
            </a:pPr>
            <a:r>
              <a:rPr lang="fr-CH" sz="1400" i="1" dirty="0" smtClean="0"/>
              <a:t>Approbation des plans = autorisation cantonale de construire</a:t>
            </a:r>
          </a:p>
          <a:p>
            <a:pPr marL="0" indent="0">
              <a:lnSpc>
                <a:spcPct val="100000"/>
              </a:lnSpc>
              <a:buNone/>
            </a:pPr>
            <a:endParaRPr lang="fr-CH" sz="1400" i="1" dirty="0" smtClean="0"/>
          </a:p>
          <a:p>
            <a:pPr marL="0" indent="0">
              <a:lnSpc>
                <a:spcPct val="100000"/>
              </a:lnSpc>
              <a:buNone/>
            </a:pPr>
            <a:r>
              <a:rPr lang="fr-CH" sz="1400" i="1" dirty="0"/>
              <a:t>Art</a:t>
            </a:r>
            <a:r>
              <a:rPr lang="fr-CH" sz="1400" i="1" dirty="0" smtClean="0"/>
              <a:t>. 7 </a:t>
            </a:r>
            <a:r>
              <a:rPr lang="fr-CH" sz="1400" i="1" dirty="0"/>
              <a:t>LTV </a:t>
            </a:r>
            <a:r>
              <a:rPr lang="fr-CH" sz="1200" i="1" dirty="0"/>
              <a:t>Les téléskis et les petits téléphériques et funiculaires sans fonction de desserte sont soumis à une autorisation du canton</a:t>
            </a:r>
            <a:r>
              <a:rPr lang="fr-CH" sz="1200" i="1" dirty="0" smtClean="0"/>
              <a:t>.</a:t>
            </a:r>
          </a:p>
          <a:p>
            <a:pPr marL="0" indent="0">
              <a:lnSpc>
                <a:spcPct val="100000"/>
              </a:lnSpc>
              <a:buNone/>
            </a:pPr>
            <a:endParaRPr lang="fr-CH" sz="1200" i="1" dirty="0" smtClean="0"/>
          </a:p>
          <a:p>
            <a:pPr marL="0" indent="0">
              <a:lnSpc>
                <a:spcPct val="100000"/>
              </a:lnSpc>
              <a:buNone/>
            </a:pPr>
            <a:r>
              <a:rPr lang="fr-CH" sz="1400" i="1" dirty="0" smtClean="0"/>
              <a:t>Art. 3 </a:t>
            </a:r>
            <a:r>
              <a:rPr lang="fr-CH" sz="1400" i="1" dirty="0"/>
              <a:t>LICa</a:t>
            </a:r>
            <a:r>
              <a:rPr lang="fr-CH" sz="1200" i="1" dirty="0"/>
              <a:t> Quiconque entend construire ou exploiter une installation à câbles qui ne nécessite pas de concession au sens de la loi sur le transport de voyageurs, notamment un téléski ou un petit téléphérique, doit obtenir une autorisation cantonale.</a:t>
            </a:r>
          </a:p>
          <a:p>
            <a:pPr marL="0" indent="0">
              <a:lnSpc>
                <a:spcPct val="100000"/>
              </a:lnSpc>
              <a:buNone/>
            </a:pPr>
            <a:endParaRPr lang="fr-CH" sz="1100" i="1" dirty="0"/>
          </a:p>
          <a:p>
            <a:pPr marL="0" indent="0">
              <a:lnSpc>
                <a:spcPct val="100000"/>
              </a:lnSpc>
              <a:buNone/>
            </a:pPr>
            <a:r>
              <a:rPr lang="fr-CH" sz="1400" i="1" dirty="0" smtClean="0"/>
              <a:t>Art. </a:t>
            </a:r>
            <a:r>
              <a:rPr lang="fr-CH" sz="1400" i="1" dirty="0"/>
              <a:t>3 OICa </a:t>
            </a:r>
            <a:endParaRPr lang="fr-CH" sz="1400" i="1" dirty="0" smtClean="0"/>
          </a:p>
          <a:p>
            <a:pPr marL="0" indent="0">
              <a:lnSpc>
                <a:spcPct val="100000"/>
              </a:lnSpc>
              <a:buNone/>
            </a:pPr>
            <a:r>
              <a:rPr lang="fr-CH" sz="1200" i="1" dirty="0" smtClean="0"/>
              <a:t>Les </a:t>
            </a:r>
            <a:r>
              <a:rPr lang="fr-CH" sz="1200" i="1" dirty="0"/>
              <a:t>petites installations à câbles sont des installations à câbles admises pour le transport de huit personnes au plus par direction.</a:t>
            </a:r>
          </a:p>
          <a:p>
            <a:pPr marL="0" indent="0">
              <a:lnSpc>
                <a:spcPct val="100000"/>
              </a:lnSpc>
              <a:buNone/>
            </a:pPr>
            <a:r>
              <a:rPr lang="fr-CH" sz="1200" i="1" dirty="0" smtClean="0"/>
              <a:t>Agit </a:t>
            </a:r>
            <a:r>
              <a:rPr lang="fr-CH" sz="1200" i="1" dirty="0"/>
              <a:t>à titre professionnel toute personne qui transporte des voyageurs pour en retirer un gain</a:t>
            </a:r>
          </a:p>
          <a:p>
            <a:pPr marL="0" indent="0">
              <a:lnSpc>
                <a:spcPct val="100000"/>
              </a:lnSpc>
              <a:buNone/>
            </a:pPr>
            <a:endParaRPr lang="fr-CH" sz="1100" i="1" dirty="0"/>
          </a:p>
          <a:p>
            <a:pPr marL="0" indent="0">
              <a:lnSpc>
                <a:spcPct val="100000"/>
              </a:lnSpc>
              <a:buNone/>
            </a:pPr>
            <a:r>
              <a:rPr lang="fr-CH" sz="1400" i="1" dirty="0" smtClean="0"/>
              <a:t>Art. 5 CITT </a:t>
            </a:r>
            <a:r>
              <a:rPr lang="fr-CH" sz="1200" i="1" dirty="0"/>
              <a:t>Les cantons n’accordent l’autorisation d’établir ou d’exploiter </a:t>
            </a:r>
            <a:r>
              <a:rPr lang="fr-CH" sz="1200" i="1" dirty="0" smtClean="0"/>
              <a:t>une installation </a:t>
            </a:r>
            <a:r>
              <a:rPr lang="fr-CH" sz="1200" i="1" dirty="0"/>
              <a:t>que si … Si la sécurité de son exploitation est garantie;</a:t>
            </a:r>
            <a:endParaRPr lang="en-US"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10019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DA4E0F-058B-4C5A-BBA6-5259BA412AD0}"/>
              </a:ext>
            </a:extLst>
          </p:cNvPr>
          <p:cNvSpPr>
            <a:spLocks noGrp="1"/>
          </p:cNvSpPr>
          <p:nvPr>
            <p:ph type="title"/>
          </p:nvPr>
        </p:nvSpPr>
        <p:spPr/>
        <p:txBody>
          <a:bodyPr/>
          <a:lstStyle/>
          <a:p>
            <a:r>
              <a:rPr lang="fr-FR" dirty="0"/>
              <a:t>Approbation des plans : mieux vaut éviter ...</a:t>
            </a:r>
            <a:endParaRPr lang="de-CH" dirty="0"/>
          </a:p>
        </p:txBody>
      </p:sp>
      <p:pic>
        <p:nvPicPr>
          <p:cNvPr id="28" name="Grafik 27">
            <a:extLst>
              <a:ext uri="{FF2B5EF4-FFF2-40B4-BE49-F238E27FC236}">
                <a16:creationId xmlns:a16="http://schemas.microsoft.com/office/drawing/2014/main" id="{0F177ECC-4FF6-493A-863B-D27300CA50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9374" y="629997"/>
            <a:ext cx="3682704" cy="4013441"/>
          </a:xfrm>
          <a:prstGeom prst="rect">
            <a:avLst/>
          </a:prstGeom>
          <a:ln>
            <a:solidFill>
              <a:schemeClr val="tx1"/>
            </a:solidFill>
          </a:ln>
        </p:spPr>
      </p:pic>
    </p:spTree>
    <p:extLst>
      <p:ext uri="{BB962C8B-B14F-4D97-AF65-F5344CB8AC3E}">
        <p14:creationId xmlns:p14="http://schemas.microsoft.com/office/powerpoint/2010/main" val="1585724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5D85B4-85C9-4D37-BDB9-A27A915D511F}"/>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DABF7B29-A59C-4E42-ACB7-6CCDF5F80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5" y="1046654"/>
            <a:ext cx="4096126" cy="3564541"/>
          </a:xfrm>
          <a:prstGeom prst="rect">
            <a:avLst/>
          </a:prstGeom>
        </p:spPr>
      </p:pic>
      <p:sp>
        <p:nvSpPr>
          <p:cNvPr id="5" name="Textfeld 4">
            <a:extLst>
              <a:ext uri="{FF2B5EF4-FFF2-40B4-BE49-F238E27FC236}">
                <a16:creationId xmlns:a16="http://schemas.microsoft.com/office/drawing/2014/main" id="{C2B4D6AA-1F0E-46E6-9FA8-6915062F9F8D}"/>
              </a:ext>
            </a:extLst>
          </p:cNvPr>
          <p:cNvSpPr txBox="1"/>
          <p:nvPr/>
        </p:nvSpPr>
        <p:spPr>
          <a:xfrm>
            <a:off x="768315" y="785813"/>
            <a:ext cx="4096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a:ea typeface="+mn-ea"/>
                <a:cs typeface="+mn-cs"/>
              </a:rPr>
              <a:t>Ausschnitt Längenprofil</a:t>
            </a:r>
          </a:p>
        </p:txBody>
      </p:sp>
      <p:pic>
        <p:nvPicPr>
          <p:cNvPr id="6" name="Grafik 5">
            <a:extLst>
              <a:ext uri="{FF2B5EF4-FFF2-40B4-BE49-F238E27FC236}">
                <a16:creationId xmlns:a16="http://schemas.microsoft.com/office/drawing/2014/main" id="{EBA109D2-84E3-4E61-A332-56C5BAB8E1F6}"/>
              </a:ext>
            </a:extLst>
          </p:cNvPr>
          <p:cNvPicPr>
            <a:picLocks noChangeAspect="1"/>
          </p:cNvPicPr>
          <p:nvPr/>
        </p:nvPicPr>
        <p:blipFill>
          <a:blip r:embed="rId4"/>
          <a:stretch>
            <a:fillRect/>
          </a:stretch>
        </p:blipFill>
        <p:spPr>
          <a:xfrm>
            <a:off x="5672138" y="1024905"/>
            <a:ext cx="3373294" cy="3586290"/>
          </a:xfrm>
          <a:prstGeom prst="rect">
            <a:avLst/>
          </a:prstGeom>
        </p:spPr>
      </p:pic>
      <p:sp>
        <p:nvSpPr>
          <p:cNvPr id="7" name="Textfeld 6">
            <a:extLst>
              <a:ext uri="{FF2B5EF4-FFF2-40B4-BE49-F238E27FC236}">
                <a16:creationId xmlns:a16="http://schemas.microsoft.com/office/drawing/2014/main" id="{0AEF49CB-B83A-4A7C-8864-A577E57D9A20}"/>
              </a:ext>
            </a:extLst>
          </p:cNvPr>
          <p:cNvSpPr txBox="1"/>
          <p:nvPr/>
        </p:nvSpPr>
        <p:spPr>
          <a:xfrm>
            <a:off x="5736431" y="785813"/>
            <a:ext cx="2321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a:ea typeface="+mn-ea"/>
                <a:cs typeface="+mn-cs"/>
              </a:rPr>
              <a:t>Detailvergrösserung</a:t>
            </a:r>
          </a:p>
        </p:txBody>
      </p:sp>
    </p:spTree>
    <p:extLst>
      <p:ext uri="{BB962C8B-B14F-4D97-AF65-F5344CB8AC3E}">
        <p14:creationId xmlns:p14="http://schemas.microsoft.com/office/powerpoint/2010/main" val="245864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75AE60-0F8D-4EEA-976E-AA70BDF11701}"/>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97AC9608-B9A1-4980-B63E-E016FA683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588" y="609550"/>
            <a:ext cx="4193381" cy="4041442"/>
          </a:xfrm>
          <a:prstGeom prst="rect">
            <a:avLst/>
          </a:prstGeom>
        </p:spPr>
      </p:pic>
    </p:spTree>
    <p:extLst>
      <p:ext uri="{BB962C8B-B14F-4D97-AF65-F5344CB8AC3E}">
        <p14:creationId xmlns:p14="http://schemas.microsoft.com/office/powerpoint/2010/main" val="1388085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EAB9F4-04C0-46C1-8C2E-66CB3A504C8A}"/>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13EF62D5-77D1-4788-BCE7-4AF1FAA9A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11" y="985838"/>
            <a:ext cx="8958842" cy="3157537"/>
          </a:xfrm>
          <a:prstGeom prst="rect">
            <a:avLst/>
          </a:prstGeom>
        </p:spPr>
      </p:pic>
    </p:spTree>
    <p:extLst>
      <p:ext uri="{BB962C8B-B14F-4D97-AF65-F5344CB8AC3E}">
        <p14:creationId xmlns:p14="http://schemas.microsoft.com/office/powerpoint/2010/main" val="2739549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D5ADB4-B62A-49BF-A0DD-501127044662}"/>
              </a:ext>
            </a:extLst>
          </p:cNvPr>
          <p:cNvSpPr>
            <a:spLocks noGrp="1"/>
          </p:cNvSpPr>
          <p:nvPr>
            <p:ph type="title"/>
          </p:nvPr>
        </p:nvSpPr>
        <p:spPr/>
        <p:txBody>
          <a:bodyPr/>
          <a:lstStyle/>
          <a:p>
            <a:r>
              <a:rPr lang="fr-FR" dirty="0"/>
              <a:t>Approbation des plans : mieux vaut éviter ...</a:t>
            </a:r>
            <a:endParaRPr lang="de-CH" dirty="0"/>
          </a:p>
        </p:txBody>
      </p:sp>
      <p:pic>
        <p:nvPicPr>
          <p:cNvPr id="4" name="Grafik 3">
            <a:extLst>
              <a:ext uri="{FF2B5EF4-FFF2-40B4-BE49-F238E27FC236}">
                <a16:creationId xmlns:a16="http://schemas.microsoft.com/office/drawing/2014/main" id="{72BDF5FB-B797-4459-A2DD-7A0028EE5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56" y="634981"/>
            <a:ext cx="5040947" cy="3994170"/>
          </a:xfrm>
          <a:prstGeom prst="rect">
            <a:avLst/>
          </a:prstGeom>
        </p:spPr>
      </p:pic>
      <p:pic>
        <p:nvPicPr>
          <p:cNvPr id="5" name="Grafik 4">
            <a:extLst>
              <a:ext uri="{FF2B5EF4-FFF2-40B4-BE49-F238E27FC236}">
                <a16:creationId xmlns:a16="http://schemas.microsoft.com/office/drawing/2014/main" id="{A6A2132E-37C0-4BDB-A466-9B63754B5D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056" b="5139"/>
          <a:stretch/>
        </p:blipFill>
        <p:spPr>
          <a:xfrm>
            <a:off x="5494502" y="642124"/>
            <a:ext cx="3228809" cy="3987027"/>
          </a:xfrm>
          <a:prstGeom prst="rect">
            <a:avLst/>
          </a:prstGeom>
        </p:spPr>
      </p:pic>
    </p:spTree>
    <p:extLst>
      <p:ext uri="{BB962C8B-B14F-4D97-AF65-F5344CB8AC3E}">
        <p14:creationId xmlns:p14="http://schemas.microsoft.com/office/powerpoint/2010/main" val="2297557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A269CC-7228-4EF3-885D-432213A01D8F}"/>
              </a:ext>
            </a:extLst>
          </p:cNvPr>
          <p:cNvSpPr>
            <a:spLocks noGrp="1"/>
          </p:cNvSpPr>
          <p:nvPr>
            <p:ph type="title"/>
          </p:nvPr>
        </p:nvSpPr>
        <p:spPr/>
        <p:txBody>
          <a:bodyPr/>
          <a:lstStyle/>
          <a:p>
            <a:r>
              <a:rPr lang="fr-FR" dirty="0"/>
              <a:t>Approbation des plans : mieux vaut éviter ...</a:t>
            </a:r>
            <a:endParaRPr lang="de-CH" dirty="0"/>
          </a:p>
        </p:txBody>
      </p:sp>
      <p:pic>
        <p:nvPicPr>
          <p:cNvPr id="8" name="Grafik 7">
            <a:extLst>
              <a:ext uri="{FF2B5EF4-FFF2-40B4-BE49-F238E27FC236}">
                <a16:creationId xmlns:a16="http://schemas.microsoft.com/office/drawing/2014/main" id="{D443DF6A-A50D-4A4A-9046-730B1FDC3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156" y="612016"/>
            <a:ext cx="4781004" cy="4050519"/>
          </a:xfrm>
          <a:prstGeom prst="rect">
            <a:avLst/>
          </a:prstGeom>
        </p:spPr>
      </p:pic>
    </p:spTree>
    <p:extLst>
      <p:ext uri="{BB962C8B-B14F-4D97-AF65-F5344CB8AC3E}">
        <p14:creationId xmlns:p14="http://schemas.microsoft.com/office/powerpoint/2010/main" val="4273500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4F4E0F-33D8-4A40-AF1B-65F3A44F2E6A}"/>
              </a:ext>
            </a:extLst>
          </p:cNvPr>
          <p:cNvSpPr>
            <a:spLocks noGrp="1"/>
          </p:cNvSpPr>
          <p:nvPr>
            <p:ph type="title"/>
          </p:nvPr>
        </p:nvSpPr>
        <p:spPr/>
        <p:txBody>
          <a:bodyPr/>
          <a:lstStyle/>
          <a:p>
            <a:r>
              <a:rPr lang="fr-FR" dirty="0"/>
              <a:t>Approbation des plans : mieux vaut éviter ...</a:t>
            </a:r>
            <a:endParaRPr lang="de-CH" dirty="0"/>
          </a:p>
        </p:txBody>
      </p:sp>
      <p:pic>
        <p:nvPicPr>
          <p:cNvPr id="12" name="Grafik 11">
            <a:extLst>
              <a:ext uri="{FF2B5EF4-FFF2-40B4-BE49-F238E27FC236}">
                <a16:creationId xmlns:a16="http://schemas.microsoft.com/office/drawing/2014/main" id="{27C2EED8-D4F3-4833-AAAB-EDF9EC7CE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1689" y="587849"/>
            <a:ext cx="4893468" cy="4056631"/>
          </a:xfrm>
          <a:prstGeom prst="rect">
            <a:avLst/>
          </a:prstGeom>
          <a:ln>
            <a:solidFill>
              <a:srgbClr val="000000"/>
            </a:solidFill>
          </a:ln>
        </p:spPr>
      </p:pic>
      <p:sp>
        <p:nvSpPr>
          <p:cNvPr id="13" name="Rechteck 12">
            <a:extLst>
              <a:ext uri="{FF2B5EF4-FFF2-40B4-BE49-F238E27FC236}">
                <a16:creationId xmlns:a16="http://schemas.microsoft.com/office/drawing/2014/main" id="{CF278108-3463-42C3-9172-5133F14A3F42}"/>
              </a:ext>
            </a:extLst>
          </p:cNvPr>
          <p:cNvSpPr/>
          <p:nvPr/>
        </p:nvSpPr>
        <p:spPr>
          <a:xfrm>
            <a:off x="2571750" y="1921669"/>
            <a:ext cx="2893219" cy="2714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402460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F726C2-3311-4D0D-8234-BED4898C5956}"/>
              </a:ext>
            </a:extLst>
          </p:cNvPr>
          <p:cNvSpPr>
            <a:spLocks noGrp="1"/>
          </p:cNvSpPr>
          <p:nvPr>
            <p:ph type="title"/>
          </p:nvPr>
        </p:nvSpPr>
        <p:spPr/>
        <p:txBody>
          <a:bodyPr/>
          <a:lstStyle/>
          <a:p>
            <a:r>
              <a:rPr lang="de-CH" dirty="0"/>
              <a:t>Transformation</a:t>
            </a:r>
          </a:p>
        </p:txBody>
      </p:sp>
      <p:pic>
        <p:nvPicPr>
          <p:cNvPr id="4" name="Grafik 3">
            <a:extLst>
              <a:ext uri="{FF2B5EF4-FFF2-40B4-BE49-F238E27FC236}">
                <a16:creationId xmlns:a16="http://schemas.microsoft.com/office/drawing/2014/main" id="{EEA76B7C-B9EB-4445-B903-4B911225FBF2}"/>
              </a:ext>
            </a:extLst>
          </p:cNvPr>
          <p:cNvPicPr>
            <a:picLocks noChangeAspect="1"/>
          </p:cNvPicPr>
          <p:nvPr/>
        </p:nvPicPr>
        <p:blipFill>
          <a:blip r:embed="rId3"/>
          <a:stretch>
            <a:fillRect/>
          </a:stretch>
        </p:blipFill>
        <p:spPr>
          <a:xfrm>
            <a:off x="764872" y="837302"/>
            <a:ext cx="7958440" cy="3562682"/>
          </a:xfrm>
          <a:prstGeom prst="rect">
            <a:avLst/>
          </a:prstGeom>
        </p:spPr>
      </p:pic>
    </p:spTree>
    <p:extLst>
      <p:ext uri="{BB962C8B-B14F-4D97-AF65-F5344CB8AC3E}">
        <p14:creationId xmlns:p14="http://schemas.microsoft.com/office/powerpoint/2010/main" val="518692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Téléskis (à câble haut) et </a:t>
            </a:r>
            <a:r>
              <a:rPr lang="fr-CH" sz="2800" dirty="0" err="1"/>
              <a:t>minitéléskis</a:t>
            </a:r>
            <a:r>
              <a:rPr lang="fr-CH" sz="2800" dirty="0"/>
              <a:t> (téléskis à câbles bas) sont des installations à câbles</a:t>
            </a:r>
          </a:p>
          <a:p>
            <a:pPr>
              <a:lnSpc>
                <a:spcPct val="100000"/>
              </a:lnSpc>
              <a:spcBef>
                <a:spcPts val="600"/>
              </a:spcBef>
              <a:spcAft>
                <a:spcPts val="600"/>
              </a:spcAft>
            </a:pPr>
            <a:r>
              <a:rPr lang="fr-CH" sz="2800" dirty="0"/>
              <a:t>Examen par l’autorité de surveillance et l’organe de contrôle CITT</a:t>
            </a:r>
          </a:p>
          <a:p>
            <a:pPr>
              <a:lnSpc>
                <a:spcPct val="100000"/>
              </a:lnSpc>
              <a:spcBef>
                <a:spcPts val="600"/>
              </a:spcBef>
              <a:spcAft>
                <a:spcPts val="600"/>
              </a:spcAft>
            </a:pPr>
            <a:r>
              <a:rPr lang="fr-CH" sz="2800" dirty="0"/>
              <a:t>Transformation des téléskis</a:t>
            </a:r>
            <a:endParaRPr lang="de-CH" sz="2800" dirty="0"/>
          </a:p>
        </p:txBody>
      </p:sp>
    </p:spTree>
    <p:extLst>
      <p:ext uri="{BB962C8B-B14F-4D97-AF65-F5344CB8AC3E}">
        <p14:creationId xmlns:p14="http://schemas.microsoft.com/office/powerpoint/2010/main" val="3750424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Embarquement et de débarquement</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114" y="810308"/>
            <a:ext cx="7538446" cy="37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642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Cadre légal : rappel 4/17</a:t>
            </a:r>
            <a:endParaRPr lang="en-US" dirty="0"/>
          </a:p>
        </p:txBody>
      </p:sp>
      <p:sp>
        <p:nvSpPr>
          <p:cNvPr id="3" name="Espace réservé du contenu 2"/>
          <p:cNvSpPr>
            <a:spLocks noGrp="1"/>
          </p:cNvSpPr>
          <p:nvPr>
            <p:ph idx="1"/>
          </p:nvPr>
        </p:nvSpPr>
        <p:spPr/>
        <p:txBody>
          <a:bodyPr/>
          <a:lstStyle/>
          <a:p>
            <a:pPr marL="0" indent="0">
              <a:buNone/>
            </a:pPr>
            <a:r>
              <a:rPr lang="fr-CH" sz="1500" i="1" dirty="0"/>
              <a:t>Loi sur les installations à câbles, </a:t>
            </a:r>
            <a:r>
              <a:rPr lang="fr-CH" sz="1500" i="1" dirty="0" err="1"/>
              <a:t>LICa</a:t>
            </a:r>
            <a:r>
              <a:rPr lang="fr-CH" sz="1500" i="1" dirty="0"/>
              <a:t>, RS </a:t>
            </a:r>
            <a:r>
              <a:rPr lang="fr-CH" sz="1500" i="1" dirty="0" smtClean="0"/>
              <a:t>743.01 (01.01.2018)</a:t>
            </a:r>
            <a:endParaRPr lang="fr-CH" sz="1500" i="1" dirty="0"/>
          </a:p>
          <a:p>
            <a:r>
              <a:rPr lang="fr-CH" sz="1500" i="1" dirty="0"/>
              <a:t>Section 3 – Exploitation</a:t>
            </a:r>
            <a:endParaRPr lang="en-US" sz="1500" i="1" dirty="0"/>
          </a:p>
        </p:txBody>
      </p:sp>
      <p:sp>
        <p:nvSpPr>
          <p:cNvPr id="4" name="Rectangle 3"/>
          <p:cNvSpPr/>
          <p:nvPr/>
        </p:nvSpPr>
        <p:spPr>
          <a:xfrm>
            <a:off x="1547664" y="1916907"/>
            <a:ext cx="6110436" cy="1131079"/>
          </a:xfrm>
          <a:prstGeom prst="rect">
            <a:avLst/>
          </a:prstGeom>
        </p:spPr>
        <p:txBody>
          <a:bodyPr wrap="square">
            <a:spAutoFit/>
          </a:bodyPr>
          <a:lstStyle/>
          <a:p>
            <a:r>
              <a:rPr lang="fr-CH" sz="1350" b="1" dirty="0" smtClean="0">
                <a:latin typeface="TimesNewRoman,Bold"/>
              </a:rPr>
              <a:t>Art. 17 </a:t>
            </a:r>
            <a:r>
              <a:rPr lang="fr-CH" sz="1350" dirty="0" smtClean="0">
                <a:latin typeface="TimesNewRoman"/>
              </a:rPr>
              <a:t>Autorisation d’exploiter</a:t>
            </a:r>
          </a:p>
          <a:p>
            <a:endParaRPr lang="fr-CH" sz="1350" dirty="0" smtClean="0">
              <a:latin typeface="TimesNewRoman"/>
            </a:endParaRPr>
          </a:p>
          <a:p>
            <a:r>
              <a:rPr lang="fr-CH" sz="1350" baseline="30000" dirty="0">
                <a:latin typeface="TimesNewRoman"/>
              </a:rPr>
              <a:t>2 </a:t>
            </a:r>
            <a:r>
              <a:rPr lang="fr-CH" sz="1350" dirty="0" smtClean="0">
                <a:latin typeface="TimesNewRoman"/>
              </a:rPr>
              <a:t>L’autorité compétente évalue le projet en fonction des risques conformément à l’art. 6. Elle établit les points sur lesquels le requérant doit présenter des  rapports de sécurité.</a:t>
            </a:r>
            <a:endParaRPr lang="fr-CH"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9860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Surveillance des 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Directe</a:t>
            </a:r>
          </a:p>
          <a:p>
            <a:pPr>
              <a:lnSpc>
                <a:spcPct val="100000"/>
              </a:lnSpc>
              <a:spcBef>
                <a:spcPts val="600"/>
              </a:spcBef>
              <a:spcAft>
                <a:spcPts val="600"/>
              </a:spcAft>
            </a:pPr>
            <a:r>
              <a:rPr lang="fr-CH" sz="2800" dirty="0"/>
              <a:t>Indirecte</a:t>
            </a:r>
          </a:p>
          <a:p>
            <a:pPr lvl="1">
              <a:spcBef>
                <a:spcPts val="600"/>
              </a:spcBef>
              <a:spcAft>
                <a:spcPts val="600"/>
              </a:spcAft>
            </a:pPr>
            <a:r>
              <a:rPr lang="fr-CH" sz="2800" dirty="0"/>
              <a:t>Possible avec mesures de compensation</a:t>
            </a:r>
          </a:p>
          <a:p>
            <a:pPr lvl="1">
              <a:spcBef>
                <a:spcPts val="600"/>
              </a:spcBef>
              <a:spcAft>
                <a:spcPts val="600"/>
              </a:spcAft>
            </a:pPr>
            <a:r>
              <a:rPr lang="fr-CH" sz="2800" dirty="0"/>
              <a:t>Examen probatoire avec surveillance directe</a:t>
            </a:r>
            <a:endParaRPr lang="fr-CH" sz="3000" dirty="0"/>
          </a:p>
        </p:txBody>
      </p:sp>
    </p:spTree>
    <p:extLst>
      <p:ext uri="{BB962C8B-B14F-4D97-AF65-F5344CB8AC3E}">
        <p14:creationId xmlns:p14="http://schemas.microsoft.com/office/powerpoint/2010/main" val="4155862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Débarquement sous poulie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025" y="1173378"/>
            <a:ext cx="4354195"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13220" y="1173378"/>
            <a:ext cx="4455153"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182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Engins de loisirs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3" name="Inhaltsplatzhalter 2"/>
          <p:cNvSpPr>
            <a:spLocks noGrp="1"/>
          </p:cNvSpPr>
          <p:nvPr>
            <p:ph idx="1"/>
          </p:nvPr>
        </p:nvSpPr>
        <p:spPr/>
        <p:txBody>
          <a:bodyPr/>
          <a:lstStyle/>
          <a:p>
            <a:r>
              <a:rPr lang="fr-CH" dirty="0"/>
              <a:t>Notice explicative</a:t>
            </a:r>
          </a:p>
          <a:p>
            <a:r>
              <a:rPr lang="fr-CH" dirty="0"/>
              <a:t>Approbation et autorisation</a:t>
            </a:r>
            <a:endParaRPr lang="de-CH" dirty="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3920" y="127302"/>
            <a:ext cx="3085260" cy="444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3053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Déplacement de 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Rapport d’état</a:t>
            </a:r>
          </a:p>
          <a:p>
            <a:pPr>
              <a:lnSpc>
                <a:spcPct val="100000"/>
              </a:lnSpc>
              <a:spcBef>
                <a:spcPts val="600"/>
              </a:spcBef>
              <a:spcAft>
                <a:spcPts val="600"/>
              </a:spcAft>
            </a:pPr>
            <a:r>
              <a:rPr lang="fr-CH" sz="2800" dirty="0"/>
              <a:t>Exigences essentielles</a:t>
            </a:r>
          </a:p>
          <a:p>
            <a:pPr>
              <a:lnSpc>
                <a:spcPct val="100000"/>
              </a:lnSpc>
              <a:spcBef>
                <a:spcPts val="600"/>
              </a:spcBef>
              <a:spcAft>
                <a:spcPts val="600"/>
              </a:spcAft>
            </a:pPr>
            <a:r>
              <a:rPr lang="fr-CH" sz="2800" dirty="0"/>
              <a:t>Niveau de sécurité équivalent</a:t>
            </a:r>
          </a:p>
          <a:p>
            <a:pPr>
              <a:lnSpc>
                <a:spcPct val="100000"/>
              </a:lnSpc>
              <a:spcBef>
                <a:spcPts val="600"/>
              </a:spcBef>
              <a:spcAft>
                <a:spcPts val="600"/>
              </a:spcAft>
            </a:pPr>
            <a:r>
              <a:rPr lang="fr-CH" sz="2800" dirty="0"/>
              <a:t>Seulement un constructeur</a:t>
            </a:r>
          </a:p>
          <a:p>
            <a:pPr>
              <a:lnSpc>
                <a:spcPct val="100000"/>
              </a:lnSpc>
              <a:spcBef>
                <a:spcPts val="600"/>
              </a:spcBef>
              <a:spcAft>
                <a:spcPts val="600"/>
              </a:spcAft>
            </a:pPr>
            <a:endParaRPr lang="fr-CH" sz="3000"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5978" y="812800"/>
            <a:ext cx="3059272" cy="346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02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Minitéléskis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Notice</a:t>
            </a:r>
          </a:p>
          <a:p>
            <a:pPr>
              <a:lnSpc>
                <a:spcPct val="100000"/>
              </a:lnSpc>
              <a:spcBef>
                <a:spcPts val="600"/>
              </a:spcBef>
              <a:spcAft>
                <a:spcPts val="600"/>
              </a:spcAft>
            </a:pPr>
            <a:r>
              <a:rPr lang="fr-CH" sz="2800" dirty="0"/>
              <a:t>Formulaire</a:t>
            </a:r>
          </a:p>
          <a:p>
            <a:pPr>
              <a:lnSpc>
                <a:spcPct val="100000"/>
              </a:lnSpc>
              <a:spcBef>
                <a:spcPts val="600"/>
              </a:spcBef>
              <a:spcAft>
                <a:spcPts val="600"/>
              </a:spcAft>
            </a:pPr>
            <a:r>
              <a:rPr lang="fr-CH" sz="2800" dirty="0"/>
              <a:t>Pas de </a:t>
            </a:r>
            <a:br>
              <a:rPr lang="fr-CH" sz="2800" dirty="0"/>
            </a:br>
            <a:r>
              <a:rPr lang="fr-CH" sz="2800" dirty="0"/>
              <a:t>dossier </a:t>
            </a:r>
            <a:br>
              <a:rPr lang="fr-CH" sz="2800" dirty="0"/>
            </a:br>
            <a:r>
              <a:rPr lang="fr-CH" sz="2800" dirty="0"/>
              <a:t>standard</a:t>
            </a:r>
          </a:p>
          <a:p>
            <a:pPr marL="457200" lvl="1" indent="0">
              <a:spcBef>
                <a:spcPts val="600"/>
              </a:spcBef>
              <a:spcAft>
                <a:spcPts val="600"/>
              </a:spcAft>
              <a:buNone/>
            </a:pPr>
            <a:endParaRPr lang="fr-CH" sz="2800" dirty="0"/>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8045" y="116735"/>
            <a:ext cx="328295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3120" y="40640"/>
            <a:ext cx="2966465" cy="462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441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Minitéléskis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Terrain adapté</a:t>
            </a:r>
          </a:p>
          <a:p>
            <a:pPr>
              <a:lnSpc>
                <a:spcPct val="100000"/>
              </a:lnSpc>
              <a:spcBef>
                <a:spcPts val="600"/>
              </a:spcBef>
              <a:spcAft>
                <a:spcPts val="600"/>
              </a:spcAft>
            </a:pPr>
            <a:r>
              <a:rPr lang="fr-CH" sz="2800" dirty="0"/>
              <a:t>Concept d’exploitation</a:t>
            </a:r>
            <a:br>
              <a:rPr lang="fr-CH" sz="2800" dirty="0"/>
            </a:br>
            <a:r>
              <a:rPr lang="fr-CH" sz="2800" dirty="0"/>
              <a:t>spécifique</a:t>
            </a:r>
          </a:p>
          <a:p>
            <a:pPr>
              <a:lnSpc>
                <a:spcPct val="100000"/>
              </a:lnSpc>
              <a:spcBef>
                <a:spcPts val="600"/>
              </a:spcBef>
              <a:spcAft>
                <a:spcPts val="600"/>
              </a:spcAft>
            </a:pPr>
            <a:r>
              <a:rPr lang="fr-CH" sz="2800" dirty="0"/>
              <a:t>Notice explicative</a:t>
            </a:r>
          </a:p>
          <a:p>
            <a:pPr marL="457200" lvl="1" indent="0">
              <a:spcBef>
                <a:spcPts val="600"/>
              </a:spcBef>
              <a:spcAft>
                <a:spcPts val="600"/>
              </a:spcAft>
              <a:buNone/>
            </a:pPr>
            <a:endParaRPr lang="fr-CH" sz="2800" dirty="0"/>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1540" y="227537"/>
            <a:ext cx="2669540" cy="416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6232" y="846979"/>
            <a:ext cx="2159147" cy="307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989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Commandes électriques &gt; 30 ans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Remplacement (délai 4 ans)</a:t>
            </a:r>
          </a:p>
          <a:p>
            <a:pPr>
              <a:lnSpc>
                <a:spcPct val="100000"/>
              </a:lnSpc>
              <a:spcBef>
                <a:spcPts val="600"/>
              </a:spcBef>
              <a:spcAft>
                <a:spcPts val="600"/>
              </a:spcAft>
            </a:pPr>
            <a:r>
              <a:rPr lang="fr-CH" sz="2800" dirty="0"/>
              <a:t>Attestation de conformité</a:t>
            </a:r>
          </a:p>
          <a:p>
            <a:pPr>
              <a:lnSpc>
                <a:spcPct val="100000"/>
              </a:lnSpc>
              <a:spcBef>
                <a:spcPts val="600"/>
              </a:spcBef>
              <a:spcAft>
                <a:spcPts val="600"/>
              </a:spcAft>
            </a:pPr>
            <a:r>
              <a:rPr lang="fr-CH" sz="2800" strike="sngStrike" dirty="0"/>
              <a:t>Electricien local</a:t>
            </a:r>
          </a:p>
          <a:p>
            <a:pPr>
              <a:lnSpc>
                <a:spcPct val="100000"/>
              </a:lnSpc>
              <a:spcBef>
                <a:spcPts val="600"/>
              </a:spcBef>
              <a:spcAft>
                <a:spcPts val="600"/>
              </a:spcAft>
            </a:pPr>
            <a:r>
              <a:rPr lang="fr-CH" sz="2800" dirty="0"/>
              <a:t>Procédure simplifiée</a:t>
            </a:r>
          </a:p>
        </p:txBody>
      </p:sp>
    </p:spTree>
    <p:extLst>
      <p:ext uri="{BB962C8B-B14F-4D97-AF65-F5344CB8AC3E}">
        <p14:creationId xmlns:p14="http://schemas.microsoft.com/office/powerpoint/2010/main" val="1666247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Tapis roulants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Ne sont pas des installations à câbles</a:t>
            </a:r>
          </a:p>
          <a:p>
            <a:pPr>
              <a:lnSpc>
                <a:spcPct val="100000"/>
              </a:lnSpc>
              <a:spcBef>
                <a:spcPts val="600"/>
              </a:spcBef>
              <a:spcAft>
                <a:spcPts val="600"/>
              </a:spcAft>
            </a:pPr>
            <a:r>
              <a:rPr lang="fr-CH" sz="2800" dirty="0"/>
              <a:t>Construits selon EN 15700</a:t>
            </a:r>
          </a:p>
          <a:p>
            <a:pPr>
              <a:lnSpc>
                <a:spcPct val="100000"/>
              </a:lnSpc>
              <a:spcBef>
                <a:spcPts val="600"/>
              </a:spcBef>
              <a:spcAft>
                <a:spcPts val="600"/>
              </a:spcAft>
            </a:pPr>
            <a:r>
              <a:rPr lang="fr-CH" sz="2800" dirty="0"/>
              <a:t>Notice explicative et formulaire d’approbation des plans comme pour </a:t>
            </a:r>
            <a:r>
              <a:rPr lang="fr-CH" sz="2800" dirty="0" err="1"/>
              <a:t>minitéléskis</a:t>
            </a:r>
            <a:endParaRPr lang="fr-CH" sz="2800" dirty="0"/>
          </a:p>
          <a:p>
            <a:pPr>
              <a:lnSpc>
                <a:spcPct val="100000"/>
              </a:lnSpc>
              <a:spcBef>
                <a:spcPts val="600"/>
              </a:spcBef>
              <a:spcAft>
                <a:spcPts val="600"/>
              </a:spcAft>
            </a:pPr>
            <a:r>
              <a:rPr lang="fr-CH" sz="2800" dirty="0"/>
              <a:t>Documents remis doivent correspondre à l’installation projetée (pas de dossier standard)</a:t>
            </a:r>
          </a:p>
        </p:txBody>
      </p:sp>
    </p:spTree>
    <p:extLst>
      <p:ext uri="{BB962C8B-B14F-4D97-AF65-F5344CB8AC3E}">
        <p14:creationId xmlns:p14="http://schemas.microsoft.com/office/powerpoint/2010/main" val="7701669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a:t>Tapis roulants</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Fondations</a:t>
            </a:r>
          </a:p>
          <a:p>
            <a:pPr>
              <a:lnSpc>
                <a:spcPct val="100000"/>
              </a:lnSpc>
              <a:spcBef>
                <a:spcPts val="600"/>
              </a:spcBef>
              <a:spcAft>
                <a:spcPts val="600"/>
              </a:spcAft>
            </a:pPr>
            <a:r>
              <a:rPr lang="fr-CH" sz="2800" dirty="0"/>
              <a:t>Dispositif de tension</a:t>
            </a:r>
          </a:p>
          <a:p>
            <a:pPr>
              <a:lnSpc>
                <a:spcPct val="100000"/>
              </a:lnSpc>
              <a:spcBef>
                <a:spcPts val="600"/>
              </a:spcBef>
              <a:spcAft>
                <a:spcPts val="600"/>
              </a:spcAft>
            </a:pPr>
            <a:r>
              <a:rPr lang="fr-CH" sz="2800" dirty="0"/>
              <a:t>Concept d’exploitation (exploitation par manque de neige)</a:t>
            </a:r>
          </a:p>
          <a:p>
            <a:pPr>
              <a:lnSpc>
                <a:spcPct val="100000"/>
              </a:lnSpc>
              <a:spcBef>
                <a:spcPts val="600"/>
              </a:spcBef>
              <a:spcAft>
                <a:spcPts val="600"/>
              </a:spcAft>
            </a:pPr>
            <a:r>
              <a:rPr lang="fr-CH" sz="2800" dirty="0"/>
              <a:t>Galerie</a:t>
            </a:r>
          </a:p>
          <a:p>
            <a:pPr>
              <a:lnSpc>
                <a:spcPct val="100000"/>
              </a:lnSpc>
              <a:spcBef>
                <a:spcPts val="600"/>
              </a:spcBef>
              <a:spcAft>
                <a:spcPts val="600"/>
              </a:spcAft>
            </a:pPr>
            <a:r>
              <a:rPr lang="fr-CH" sz="2800"/>
              <a:t>Vitesse supérieure </a:t>
            </a:r>
            <a:r>
              <a:rPr lang="fr-CH" sz="2800" dirty="0"/>
              <a:t>à 0,7 m/s</a:t>
            </a:r>
          </a:p>
        </p:txBody>
      </p:sp>
    </p:spTree>
    <p:extLst>
      <p:ext uri="{BB962C8B-B14F-4D97-AF65-F5344CB8AC3E}">
        <p14:creationId xmlns:p14="http://schemas.microsoft.com/office/powerpoint/2010/main" val="490154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Partie </a:t>
            </a:r>
            <a:r>
              <a:rPr lang="fr-CH" sz="2400" dirty="0" smtClean="0"/>
              <a:t>II </a:t>
            </a:r>
            <a:r>
              <a:rPr lang="fr-CH" sz="2400" dirty="0"/>
              <a:t>: évaluation technique par </a:t>
            </a:r>
            <a:r>
              <a:rPr lang="fr-CH" sz="2400" dirty="0" smtClean="0"/>
              <a:t>le CITT</a:t>
            </a:r>
            <a:r>
              <a:rPr lang="fr-CH" sz="4050" dirty="0"/>
              <a:t/>
            </a:r>
            <a:br>
              <a:rPr lang="fr-CH" sz="4050" dirty="0"/>
            </a:br>
            <a:r>
              <a:rPr lang="fr-CH" sz="4050" dirty="0" smtClean="0"/>
              <a:t>Questions des participants</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7450" y="1027870"/>
            <a:ext cx="3592167" cy="3592167"/>
          </a:xfrm>
          <a:prstGeom prst="rect">
            <a:avLst/>
          </a:prstGeom>
        </p:spPr>
      </p:pic>
      <p:pic>
        <p:nvPicPr>
          <p:cNvPr id="4" name="Image 3"/>
          <p:cNvPicPr/>
          <p:nvPr/>
        </p:nvPicPr>
        <p:blipFill rotWithShape="1">
          <a:blip r:embed="rId4" cstate="email">
            <a:extLst>
              <a:ext uri="{28A0092B-C50C-407E-A947-70E740481C1C}">
                <a14:useLocalDpi xmlns:a14="http://schemas.microsoft.com/office/drawing/2010/main"/>
              </a:ext>
            </a:extLst>
          </a:blip>
          <a:srcRect l="59750" t="15298" r="33926" b="74094"/>
          <a:stretch/>
        </p:blipFill>
        <p:spPr bwMode="auto">
          <a:xfrm>
            <a:off x="282174" y="234163"/>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32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F_Séminaire 2018 OFT_CITT - Version finale pour publication internet"/>
    <f:field ref="objsubject" par="" edit="true" text=""/>
    <f:field ref="objcreatedby" par="" text="Queloz, Laurent (BAV - qul)"/>
    <f:field ref="objcreatedat" par="" text="10.09.2018 10:44:36"/>
    <f:field ref="objchangedby" par="" text="Queloz, Laurent (BAV - qul)"/>
    <f:field ref="objmodifiedat" par="" text="10.09.2018 10:45:21"/>
    <f:field ref="doc_FSCFOLIO_1_1001_FieldDocumentNumber" par="" text=""/>
    <f:field ref="doc_FSCFOLIO_1_1001_FieldSubject" par="" edit="true" text=""/>
    <f:field ref="FSCFOLIO_1_1001_FieldCurrentUser" par="" text="Monika Steck"/>
    <f:field ref="CCAPRECONFIG_15_1001_Objektname" par="" edit="true" text="F_Séminaire 2018 OFT_CITT - Version finale pour publication internet"/>
    <f:field ref="CHPRECONFIG_1_1001_Objektname" par="" edit="true" text="F_Séminaire 2018 OFT_CITT - Version finale pour publication internet"/>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Abschriftsbemerkung" text="Abschriftsbemerkung"/>
    <f:field ref="CCAPRECONFIG_15_1001_Adresse" text="Adresse"/>
    <f:field ref="BAVCFG_15_1700_Adresse1" text="Adresse1"/>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BAVCFG_15_1700_ForeignNumber" text="Fremdaktenzeichen"/>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CAPRECONFIG_15_1001_Ort" text="Ort"/>
    <f:field ref="CHPRECONFIG_1_1001_Ort" text="Ort"/>
    <f:field ref="BAVCFG_15_1700_Ort_AP" text="Ort_AP"/>
    <f:field ref="BAVCFG_15_1700_Posfach" text="Posfach"/>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 text="Strasse2"/>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d_Präsentation</Template>
  <TotalTime>0</TotalTime>
  <Words>10455</Words>
  <Application>Microsoft Office PowerPoint</Application>
  <PresentationFormat>Bildschirmpräsentation (16:9)</PresentationFormat>
  <Paragraphs>1026</Paragraphs>
  <Slides>103</Slides>
  <Notes>103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103</vt:i4>
      </vt:variant>
    </vt:vector>
  </HeadingPairs>
  <TitlesOfParts>
    <vt:vector size="111" baseType="lpstr">
      <vt:lpstr>Arial</vt:lpstr>
      <vt:lpstr>Calibri</vt:lpstr>
      <vt:lpstr>Symbol</vt:lpstr>
      <vt:lpstr>Times New Roman</vt:lpstr>
      <vt:lpstr>TimesNewRoman</vt:lpstr>
      <vt:lpstr>TimesNewRoman,Bold</vt:lpstr>
      <vt:lpstr>Wingdings</vt:lpstr>
      <vt:lpstr>d_Präsentation</vt:lpstr>
      <vt:lpstr>Séminaire 2018 OFT/CITT Evaluation technique des dossiers par l’autorité Ittigen, le 24 mai 2018</vt:lpstr>
      <vt:lpstr> Mots de bienvenue </vt:lpstr>
      <vt:lpstr> Ordre du jour </vt:lpstr>
      <vt:lpstr>Ordre du jour</vt:lpstr>
      <vt:lpstr> Cadre légal OFT/CITT </vt:lpstr>
      <vt:lpstr>Cadre légal : rappel 1/17</vt:lpstr>
      <vt:lpstr>Cadre légal : rappel 2/17</vt:lpstr>
      <vt:lpstr>Cadre légal : rappel 3/17</vt:lpstr>
      <vt:lpstr>Cadre légal : rappel 4/17</vt:lpstr>
      <vt:lpstr>Cadre légal : rappel 5/17</vt:lpstr>
      <vt:lpstr>Cadre légal : rappel 6/17</vt:lpstr>
      <vt:lpstr>Cadre légal : rappel 7/17</vt:lpstr>
      <vt:lpstr>Cadre légal : rappel 8/17</vt:lpstr>
      <vt:lpstr>Cadre légal : rappel 9/17</vt:lpstr>
      <vt:lpstr>Cadre légal : rappel 10/17</vt:lpstr>
      <vt:lpstr>Cadre légal : rappel 11/17</vt:lpstr>
      <vt:lpstr>Cadre légal : rappel 12/17</vt:lpstr>
      <vt:lpstr>Cadre légal : rappel 13/17</vt:lpstr>
      <vt:lpstr>Cadre légal : rappel 14/17</vt:lpstr>
      <vt:lpstr>Cadre légal : rappel 15/17</vt:lpstr>
      <vt:lpstr>Cadre légal : rappel 16/17</vt:lpstr>
      <vt:lpstr>Cadre légal : rappel 17/17</vt:lpstr>
      <vt:lpstr>Partie I : examen technique par l’OFT </vt:lpstr>
      <vt:lpstr>Les principes de base pour l’examen 1/11 Sur la base de la loi et de l’ordonnance </vt:lpstr>
      <vt:lpstr>PowerPoint-Präsentation</vt:lpstr>
      <vt:lpstr>Les principes de base pour l’examen 3/11 Gestion de la sécurité OFT</vt:lpstr>
      <vt:lpstr>Les principes de base pour l’examen 4/11 Gestion de la sécurité OFT</vt:lpstr>
      <vt:lpstr>Les principes de base pour l’examen 5/11 Gestion de la sécurité OFT</vt:lpstr>
      <vt:lpstr>Les principes de base pour l’examen 6/11 Gestion de la sécurité OFT</vt:lpstr>
      <vt:lpstr>Les principes de base pour l’examen 7/11 Organisation OFT, Surveillance préventive TàC</vt:lpstr>
      <vt:lpstr>Les principes de base pour l’examen 8/11 Organisation OFT, Surveillance préventive TàC</vt:lpstr>
      <vt:lpstr>Les principes de base pour l’examen 9/11 Organisation OFT, Surveillance préventive TàC</vt:lpstr>
      <vt:lpstr>Les principes de base pour l’examen 10/11 Organisation OFT, Surveillance préventive TàC</vt:lpstr>
      <vt:lpstr>Les principes de base pour l’examen 11/11 Organisation OFT, Surveillance préventive TàC</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 </vt:lpstr>
      <vt:lpstr>Partie I : examen technique par l’OFT Méthodologie de l’examen</vt:lpstr>
      <vt:lpstr>Partie I : examen technique par l’OFT Méthodologie de l’examen</vt:lpstr>
      <vt:lpstr>Partie I : examen technique par l’OFT Méthodologie de l’examen </vt:lpstr>
      <vt:lpstr>Partie I : examen technique par l’OFT Méthodologie de l’examen </vt:lpstr>
      <vt:lpstr>Partie I : examen technique par l’OFT Méthodologie de l’examen </vt:lpstr>
      <vt:lpstr>Partie I : examen technique par l’OFT   </vt:lpstr>
      <vt:lpstr>Partie I : examen technique par l’OFT </vt:lpstr>
      <vt:lpstr>Partie I : examen technique par l’OFT  </vt:lpstr>
      <vt:lpstr>Partie I : examen technique par l’OFT  </vt:lpstr>
      <vt:lpstr>Partie I : examen technique par l’OFT  </vt:lpstr>
      <vt:lpstr>Croisement avec des lignes aériennes</vt:lpstr>
      <vt:lpstr>Croisement avec des lignes aériennes</vt:lpstr>
      <vt:lpstr>Croisement avec des lignes aériennes</vt:lpstr>
      <vt:lpstr>Croisement avec des lignes aériennes</vt:lpstr>
      <vt:lpstr>Croisement avec des lignes aériennes</vt:lpstr>
      <vt:lpstr>Protection contre la foudre</vt:lpstr>
      <vt:lpstr>Protection contre la foudre Construction standard</vt:lpstr>
      <vt:lpstr>Protection contre la foudre Installation dans un bâtiment</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Tâches de surveillance, position de l’employé, moyens d’arrêt de l’installation</vt:lpstr>
      <vt:lpstr>Prise en compte des mesures définies dans l’analyse de sécurité</vt:lpstr>
      <vt:lpstr>Partie I : évaluation technique par l’OFT Questions des participants </vt:lpstr>
      <vt:lpstr> Pause (15’) </vt:lpstr>
      <vt:lpstr>Partie II : Documents et évaluation par le CITT </vt:lpstr>
      <vt:lpstr>Partie II : Documents et évaluation par le CITT Contenu et intervenants </vt:lpstr>
      <vt:lpstr>Règlement CITT</vt:lpstr>
      <vt:lpstr>Nombre de projets</vt:lpstr>
      <vt:lpstr>Durée de traitement  </vt:lpstr>
      <vt:lpstr>Processus dans l’administration cantonale</vt:lpstr>
      <vt:lpstr>Exigences aux documents techniques à présenter Généralités</vt:lpstr>
      <vt:lpstr>Examen par l’organe de contrôle CITT</vt:lpstr>
      <vt:lpstr>Examen par l’organe de contrôle CITT</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Approbation des plans : mieux vaut éviter ...</vt:lpstr>
      <vt:lpstr>Transformation</vt:lpstr>
      <vt:lpstr>Téléskis</vt:lpstr>
      <vt:lpstr>Embarquement et de débarquement</vt:lpstr>
      <vt:lpstr>Surveillance des téléskis</vt:lpstr>
      <vt:lpstr>Débarquement sous poulie</vt:lpstr>
      <vt:lpstr>Engins de loisirs</vt:lpstr>
      <vt:lpstr>Déplacement de téléskis</vt:lpstr>
      <vt:lpstr>Minitéléskis</vt:lpstr>
      <vt:lpstr>Minitéléskis</vt:lpstr>
      <vt:lpstr>Commandes électriques &gt; 30 ans</vt:lpstr>
      <vt:lpstr>Tapis roulants</vt:lpstr>
      <vt:lpstr>Tapis roulants</vt:lpstr>
      <vt:lpstr>Partie II : évaluation technique par le CITT Questions des participants </vt:lpstr>
      <vt:lpstr>Divers </vt:lpstr>
      <vt:lpstr>Divers</vt:lpstr>
      <vt:lpstr>Divers</vt:lpstr>
      <vt:lpstr> Mots de la fin </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Severin Heil</dc:creator>
  <cp:lastModifiedBy>Steck Monika BAV</cp:lastModifiedBy>
  <cp:revision>356</cp:revision>
  <cp:lastPrinted>2018-04-30T09:25:22Z</cp:lastPrinted>
  <dcterms:created xsi:type="dcterms:W3CDTF">2013-07-15T12:18:30Z</dcterms:created>
  <dcterms:modified xsi:type="dcterms:W3CDTF">2018-09-13T05:43:00Z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Abteilung Sicherheit</vt:lpwstr>
  </property>
  <property fmtid="{D5CDD505-2E9C-101B-9397-08002B2CF9AE}" pid="3" name="FSC#BAVTEMPL@102.1950:AssignmentName">
    <vt:lpwstr/>
  </property>
  <property fmtid="{D5CDD505-2E9C-101B-9397-08002B2CF9AE}" pid="4" name="FSC#BAVTEMPL@102.1950:BAVShortsign">
    <vt:lpwstr>qul</vt:lpwstr>
  </property>
  <property fmtid="{D5CDD505-2E9C-101B-9397-08002B2CF9AE}" pid="5" name="FSC#BAVTEMPL@102.1950:DocumentID">
    <vt:lpwstr>237</vt:lpwstr>
  </property>
  <property fmtid="{D5CDD505-2E9C-101B-9397-08002B2CF9AE}" pid="6" name="FSC#BAVTEMPL@102.1950:Dossierref">
    <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laurent.queloz@bav.admin.ch</vt:lpwstr>
  </property>
  <property fmtid="{D5CDD505-2E9C-101B-9397-08002B2CF9AE}" pid="16" name="FSC#BAVTEMPL@102.1950:FileRespFax">
    <vt:lpwstr>+41 58 462 78 26</vt:lpwstr>
  </property>
  <property fmtid="{D5CDD505-2E9C-101B-9397-08002B2CF9AE}" pid="17" name="FSC#BAVTEMPL@102.1950:FileRespHome">
    <vt:lpwstr>Ittigen</vt:lpwstr>
  </property>
  <property fmtid="{D5CDD505-2E9C-101B-9397-08002B2CF9AE}" pid="18" name="FSC#BAVTEMPL@102.1950:FileResponsible">
    <vt:lpwstr>Laurent Queloz</vt:lpwstr>
  </property>
  <property fmtid="{D5CDD505-2E9C-101B-9397-08002B2CF9AE}" pid="19" name="FSC#BAVTEMPL@102.1950:FileRespOrg">
    <vt:lpwstr>Seilbahntechnik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Seilbahntechnik</vt:lpwstr>
  </property>
  <property fmtid="{D5CDD505-2E9C-101B-9397-08002B2CF9AE}" pid="24" name="FSC#BAVTEMPL@102.1950:FileRespStreet">
    <vt:lpwstr>Mühlestrasse 6</vt:lpwstr>
  </property>
  <property fmtid="{D5CDD505-2E9C-101B-9397-08002B2CF9AE}" pid="25" name="FSC#BAVTEMPL@102.1950:FileRespTel">
    <vt:lpwstr>+41 58 465 39 87</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Queloz</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BAV-412.00</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Leiter Sektion</vt:lpwstr>
  </property>
  <property fmtid="{D5CDD505-2E9C-101B-9397-08002B2CF9AE}" pid="35" name="FSC#BAVTEMPL@102.1950:VornameNameFileResponsible">
    <vt:lpwstr>Laurent</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Leiter Sektion</vt:lpwstr>
  </property>
  <property fmtid="{D5CDD505-2E9C-101B-9397-08002B2CF9AE}" pid="39" name="FSC#UVEKCFG@15.1700:FileRespOrg">
    <vt:lpwstr>Seilbahntechnik</vt:lpwstr>
  </property>
  <property fmtid="{D5CDD505-2E9C-101B-9397-08002B2CF9AE}" pid="40" name="FSC#UVEKCFG@15.1700:FileRespFunction">
    <vt:lpwstr>Leiter Sektion</vt:lpwstr>
  </property>
  <property fmtid="{D5CDD505-2E9C-101B-9397-08002B2CF9AE}" pid="41" name="FSC#UVEKCFG@15.1700:AssignedClassification">
    <vt:lpwstr/>
  </property>
  <property fmtid="{D5CDD505-2E9C-101B-9397-08002B2CF9AE}" pid="42" name="FSC#UVEKCFG@15.1700:AssignedClassificationCode">
    <vt:lpwstr/>
  </property>
  <property fmtid="{D5CDD505-2E9C-101B-9397-08002B2CF9AE}" pid="43" name="FSC#UVEKCFG@15.1700:FileResponsible">
    <vt:lpwstr>Laurent Queloz</vt:lpwstr>
  </property>
  <property fmtid="{D5CDD505-2E9C-101B-9397-08002B2CF9AE}" pid="44" name="FSC#UVEKCFG@15.1700:FileResponsibleTel">
    <vt:lpwstr>+41 58 465 39 87</vt:lpwstr>
  </property>
  <property fmtid="{D5CDD505-2E9C-101B-9397-08002B2CF9AE}" pid="45" name="FSC#UVEKCFG@15.1700:FileResponsibleEmail">
    <vt:lpwstr>laurent.queloz@bav.admin.ch</vt:lpwstr>
  </property>
  <property fmtid="{D5CDD505-2E9C-101B-9397-08002B2CF9AE}" pid="46" name="FSC#UVEKCFG@15.1700:FileResponsibleFax">
    <vt:lpwstr>+41 58 462 78 26</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qul</vt:lpwstr>
  </property>
  <property fmtid="{D5CDD505-2E9C-101B-9397-08002B2CF9AE}" pid="52" name="FSC#UVEKCFG@15.1700:FileRespOrgHome">
    <vt:lpwstr/>
  </property>
  <property fmtid="{D5CDD505-2E9C-101B-9397-08002B2CF9AE}" pid="53" name="FSC#UVEKCFG@15.1700:CurrUserAbbreviation">
    <vt:lpwstr>smo</vt:lpwstr>
  </property>
  <property fmtid="{D5CDD505-2E9C-101B-9397-08002B2CF9AE}" pid="54" name="FSC#UVEKCFG@15.1700:CategoryReference">
    <vt:lpwstr>BAV-412.00</vt:lpwstr>
  </property>
  <property fmtid="{D5CDD505-2E9C-101B-9397-08002B2CF9AE}" pid="55" name="FSC#UVEKCFG@15.1700:cooAddress">
    <vt:lpwstr>COO.2125.100.2.11384507</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Séminaire 2018 OFT/CITT - Présentations : versions finales pour pubilication sur internet</vt:lpwstr>
  </property>
  <property fmtid="{D5CDD505-2E9C-101B-9397-08002B2CF9AE}" pid="61" name="FSC#UVEKCFG@15.1700:ForeignNumber">
    <vt:lpwstr/>
  </property>
  <property fmtid="{D5CDD505-2E9C-101B-9397-08002B2CF9AE}" pid="62" name="FSC#UVEKCFG@15.1700:Amtstitel">
    <vt:lpwstr>Abteilung Sicherheit</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BAV-412.00-00053</vt:lpwstr>
  </property>
  <property fmtid="{D5CDD505-2E9C-101B-9397-08002B2CF9AE}" pid="66" name="FSC#COOELAK@1.1001:FileRefYear">
    <vt:lpwstr>2015</vt:lpwstr>
  </property>
  <property fmtid="{D5CDD505-2E9C-101B-9397-08002B2CF9AE}" pid="67" name="FSC#COOELAK@1.1001:FileRefOrdinal">
    <vt:lpwstr>53</vt:lpwstr>
  </property>
  <property fmtid="{D5CDD505-2E9C-101B-9397-08002B2CF9AE}" pid="68" name="FSC#COOELAK@1.1001:FileRefOU">
    <vt:lpwstr>bw I</vt:lpwstr>
  </property>
  <property fmtid="{D5CDD505-2E9C-101B-9397-08002B2CF9AE}" pid="69" name="FSC#COOELAK@1.1001:Organization">
    <vt:lpwstr/>
  </property>
  <property fmtid="{D5CDD505-2E9C-101B-9397-08002B2CF9AE}" pid="70" name="FSC#COOELAK@1.1001:Owner">
    <vt:lpwstr>Queloz Laurent</vt:lpwstr>
  </property>
  <property fmtid="{D5CDD505-2E9C-101B-9397-08002B2CF9AE}" pid="71" name="FSC#COOELAK@1.1001:OwnerExtension">
    <vt:lpwstr>+41 58 465 39 87</vt:lpwstr>
  </property>
  <property fmtid="{D5CDD505-2E9C-101B-9397-08002B2CF9AE}" pid="72" name="FSC#COOELAK@1.1001:OwnerFaxExtension">
    <vt:lpwstr>+41 58 462 78 26</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Seilbahntechnik (BAV)</vt:lpwstr>
  </property>
  <property fmtid="{D5CDD505-2E9C-101B-9397-08002B2CF9AE}" pid="78" name="FSC#COOELAK@1.1001:CreatedAt">
    <vt:lpwstr>10.09.2018</vt:lpwstr>
  </property>
  <property fmtid="{D5CDD505-2E9C-101B-9397-08002B2CF9AE}" pid="79" name="FSC#COOELAK@1.1001:OU">
    <vt:lpwstr>Seilbahntechnik (BAV)</vt:lpwstr>
  </property>
  <property fmtid="{D5CDD505-2E9C-101B-9397-08002B2CF9AE}" pid="80" name="FSC#COOELAK@1.1001:Priority">
    <vt:lpwstr> ()</vt:lpwstr>
  </property>
  <property fmtid="{D5CDD505-2E9C-101B-9397-08002B2CF9AE}" pid="81" name="FSC#COOELAK@1.1001:ObjBarCode">
    <vt:lpwstr>*COO.2125.100.2.11384507*</vt:lpwstr>
  </property>
  <property fmtid="{D5CDD505-2E9C-101B-9397-08002B2CF9AE}" pid="82" name="FSC#COOELAK@1.1001:RefBarCode">
    <vt:lpwstr>*COO.2125.100.2.11384490*</vt:lpwstr>
  </property>
  <property fmtid="{D5CDD505-2E9C-101B-9397-08002B2CF9AE}" pid="83" name="FSC#COOELAK@1.1001:FileRefBarCode">
    <vt:lpwstr>*BAV-412.00-00053*</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
  </property>
  <property fmtid="{D5CDD505-2E9C-101B-9397-08002B2CF9AE}" pid="88" name="FSC#COOELAK@1.1001:ProcessResponsiblePhone">
    <vt:lpwstr/>
  </property>
  <property fmtid="{D5CDD505-2E9C-101B-9397-08002B2CF9AE}" pid="89" name="FSC#COOELAK@1.1001:ProcessResponsibleMail">
    <vt:lpwstr/>
  </property>
  <property fmtid="{D5CDD505-2E9C-101B-9397-08002B2CF9AE}" pid="90" name="FSC#COOELAK@1.1001:ProcessResponsibleFax">
    <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BAV-412.00</vt:lpwstr>
  </property>
  <property fmtid="{D5CDD505-2E9C-101B-9397-08002B2CF9AE}" pid="97" name="FSC#COOELAK@1.1001:CurrentUserRolePos">
    <vt:lpwstr>Sachbearbeiter/in</vt:lpwstr>
  </property>
  <property fmtid="{D5CDD505-2E9C-101B-9397-08002B2CF9AE}" pid="98" name="FSC#COOELAK@1.1001:CurrentUserEmail">
    <vt:lpwstr>monika.steck@bav.admin.ch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Laurent Queloz</vt:lpwstr>
  </property>
  <property fmtid="{D5CDD505-2E9C-101B-9397-08002B2CF9AE}" pid="106" name="FSC#ATSTATECFG@1.1001:AgentPhone">
    <vt:lpwstr>+41 58 465 39 87</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BAV-412.00-00053/00039/00006</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COO.2125.100.2.11384507</vt:lpwstr>
  </property>
  <property fmtid="{D5CDD505-2E9C-101B-9397-08002B2CF9AE}" pid="152" name="FSC#FSCFOLIO@1.1001:docpropproject">
    <vt:lpwstr/>
  </property>
  <property fmtid="{D5CDD505-2E9C-101B-9397-08002B2CF9AE}" pid="153" name="FSC#UVEKCFG@15.1700:DefaultGroupFileResponsible">
    <vt:lpwstr>Seilbahntechnik</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2018-09-10-0237</vt:lpwstr>
  </property>
  <property fmtid="{D5CDD505-2E9C-101B-9397-08002B2CF9AE}" pid="163" name="FSC#UVEKCFG@15.1700:AssignmentNumber">
    <vt:lpwstr>2017-09-21-018</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B-Post</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Queloz</vt:lpwstr>
  </property>
  <property fmtid="{D5CDD505-2E9C-101B-9397-08002B2CF9AE}" pid="217" name="FSC#UVEKCFG@15.1700:Abs_Vorname">
    <vt:lpwstr>Laurent</vt:lpwstr>
  </property>
  <property fmtid="{D5CDD505-2E9C-101B-9397-08002B2CF9AE}" pid="218" name="FSC#UVEKCFG@15.1700:Abs_Zeichen">
    <vt:lpwstr>qul</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12.09.2018</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Séminaire 2018 OFT/CITT - Présentations : versions finales pour pubilication sur internet</vt:lpwstr>
  </property>
  <property fmtid="{D5CDD505-2E9C-101B-9397-08002B2CF9AE}" pid="225" name="FSC#UVEKCFG@15.1700:Nummer">
    <vt:lpwstr>2018-09-10-0237</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sb</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Sektion</vt:lpwstr>
  </property>
  <property fmtid="{D5CDD505-2E9C-101B-9397-08002B2CF9AE}" pid="253" name="FSC#UVEKCFG@15.1700:FileResp_HStufe2">
    <vt:lpwstr/>
  </property>
  <property fmtid="{D5CDD505-2E9C-101B-9397-08002B2CF9AE}" pid="254" name="FSC#UVEKCFG@15.1700:FileResp_FStufe2">
    <vt:lpwstr>Sektionschef</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y fmtid="{D5CDD505-2E9C-101B-9397-08002B2CF9AE}" pid="259" name="_MarkAsFinal">
    <vt:bool>true</vt:bool>
  </property>
</Properties>
</file>