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106"/>
  </p:notesMasterIdLst>
  <p:handoutMasterIdLst>
    <p:handoutMasterId r:id="rId107"/>
  </p:handoutMasterIdLst>
  <p:sldIdLst>
    <p:sldId id="261" r:id="rId3"/>
    <p:sldId id="296" r:id="rId4"/>
    <p:sldId id="297" r:id="rId5"/>
    <p:sldId id="264" r:id="rId6"/>
    <p:sldId id="298" r:id="rId7"/>
    <p:sldId id="266" r:id="rId8"/>
    <p:sldId id="267" r:id="rId9"/>
    <p:sldId id="338" r:id="rId10"/>
    <p:sldId id="268" r:id="rId11"/>
    <p:sldId id="339" r:id="rId12"/>
    <p:sldId id="269" r:id="rId13"/>
    <p:sldId id="340" r:id="rId14"/>
    <p:sldId id="336" r:id="rId15"/>
    <p:sldId id="341" r:id="rId16"/>
    <p:sldId id="270" r:id="rId17"/>
    <p:sldId id="342" r:id="rId18"/>
    <p:sldId id="271" r:id="rId19"/>
    <p:sldId id="344" r:id="rId20"/>
    <p:sldId id="343" r:id="rId21"/>
    <p:sldId id="325" r:id="rId22"/>
    <p:sldId id="283" r:id="rId23"/>
    <p:sldId id="385" r:id="rId24"/>
    <p:sldId id="299" r:id="rId25"/>
    <p:sldId id="285" r:id="rId26"/>
    <p:sldId id="286" r:id="rId27"/>
    <p:sldId id="287" r:id="rId28"/>
    <p:sldId id="308" r:id="rId29"/>
    <p:sldId id="309" r:id="rId30"/>
    <p:sldId id="310" r:id="rId31"/>
    <p:sldId id="319" r:id="rId32"/>
    <p:sldId id="315" r:id="rId33"/>
    <p:sldId id="316" r:id="rId34"/>
    <p:sldId id="317" r:id="rId35"/>
    <p:sldId id="318" r:id="rId36"/>
    <p:sldId id="311" r:id="rId37"/>
    <p:sldId id="322" r:id="rId38"/>
    <p:sldId id="334" r:id="rId39"/>
    <p:sldId id="335" r:id="rId40"/>
    <p:sldId id="388" r:id="rId41"/>
    <p:sldId id="312" r:id="rId42"/>
    <p:sldId id="313" r:id="rId43"/>
    <p:sldId id="314" r:id="rId44"/>
    <p:sldId id="292" r:id="rId45"/>
    <p:sldId id="384" r:id="rId46"/>
    <p:sldId id="284" r:id="rId47"/>
    <p:sldId id="324" r:id="rId48"/>
    <p:sldId id="331" r:id="rId49"/>
    <p:sldId id="332" r:id="rId50"/>
    <p:sldId id="333" r:id="rId51"/>
    <p:sldId id="365" r:id="rId52"/>
    <p:sldId id="366" r:id="rId53"/>
    <p:sldId id="386" r:id="rId54"/>
    <p:sldId id="387" r:id="rId55"/>
    <p:sldId id="368" r:id="rId56"/>
    <p:sldId id="417" r:id="rId57"/>
    <p:sldId id="371" r:id="rId58"/>
    <p:sldId id="372" r:id="rId59"/>
    <p:sldId id="373" r:id="rId60"/>
    <p:sldId id="374" r:id="rId61"/>
    <p:sldId id="418" r:id="rId62"/>
    <p:sldId id="376" r:id="rId63"/>
    <p:sldId id="377" r:id="rId64"/>
    <p:sldId id="419" r:id="rId65"/>
    <p:sldId id="420" r:id="rId66"/>
    <p:sldId id="380" r:id="rId67"/>
    <p:sldId id="381" r:id="rId68"/>
    <p:sldId id="421" r:id="rId69"/>
    <p:sldId id="383" r:id="rId70"/>
    <p:sldId id="300" r:id="rId71"/>
    <p:sldId id="307" r:id="rId72"/>
    <p:sldId id="422" r:id="rId73"/>
    <p:sldId id="423" r:id="rId74"/>
    <p:sldId id="424" r:id="rId75"/>
    <p:sldId id="425" r:id="rId76"/>
    <p:sldId id="426" r:id="rId77"/>
    <p:sldId id="394" r:id="rId78"/>
    <p:sldId id="427" r:id="rId79"/>
    <p:sldId id="428" r:id="rId80"/>
    <p:sldId id="429" r:id="rId81"/>
    <p:sldId id="430" r:id="rId82"/>
    <p:sldId id="431" r:id="rId83"/>
    <p:sldId id="432" r:id="rId84"/>
    <p:sldId id="433" r:id="rId85"/>
    <p:sldId id="434" r:id="rId86"/>
    <p:sldId id="435" r:id="rId87"/>
    <p:sldId id="436" r:id="rId88"/>
    <p:sldId id="437" r:id="rId89"/>
    <p:sldId id="438" r:id="rId90"/>
    <p:sldId id="439" r:id="rId91"/>
    <p:sldId id="440" r:id="rId92"/>
    <p:sldId id="441" r:id="rId93"/>
    <p:sldId id="442" r:id="rId94"/>
    <p:sldId id="443" r:id="rId95"/>
    <p:sldId id="444" r:id="rId96"/>
    <p:sldId id="445" r:id="rId97"/>
    <p:sldId id="446" r:id="rId98"/>
    <p:sldId id="447" r:id="rId99"/>
    <p:sldId id="448" r:id="rId100"/>
    <p:sldId id="304" r:id="rId101"/>
    <p:sldId id="305" r:id="rId102"/>
    <p:sldId id="280" r:id="rId103"/>
    <p:sldId id="281" r:id="rId104"/>
    <p:sldId id="306" r:id="rId105"/>
  </p:sldIdLst>
  <p:sldSz cx="9144000" cy="5143500" type="screen16x9"/>
  <p:notesSz cx="9944100" cy="6805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21">
          <p15:clr>
            <a:srgbClr val="A4A3A4"/>
          </p15:clr>
        </p15:guide>
        <p15:guide id="2" orient="horz" pos="3644">
          <p15:clr>
            <a:srgbClr val="A4A3A4"/>
          </p15:clr>
        </p15:guide>
        <p15:guide id="3" orient="horz" pos="4020">
          <p15:clr>
            <a:srgbClr val="A4A3A4"/>
          </p15:clr>
        </p15:guide>
        <p15:guide id="4" pos="571">
          <p15:clr>
            <a:srgbClr val="A4A3A4"/>
          </p15:clr>
        </p15:guide>
        <p15:guide id="5" pos="5193">
          <p15:clr>
            <a:srgbClr val="A4A3A4"/>
          </p15:clr>
        </p15:guide>
        <p15:guide id="6" orient="horz" pos="746">
          <p15:clr>
            <a:srgbClr val="A4A3A4"/>
          </p15:clr>
        </p15:guide>
        <p15:guide id="7" orient="horz" pos="2841">
          <p15:clr>
            <a:srgbClr val="A4A3A4"/>
          </p15:clr>
        </p15:guide>
        <p15:guide id="8" orient="horz" pos="2933">
          <p15:clr>
            <a:srgbClr val="A4A3A4"/>
          </p15:clr>
        </p15:guide>
        <p15:guide id="9" pos="481">
          <p15:clr>
            <a:srgbClr val="A4A3A4"/>
          </p15:clr>
        </p15:guide>
        <p15:guide id="10" pos="5493">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ctet Florence BAV" initials="PFB"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06" autoAdjust="0"/>
    <p:restoredTop sz="65385" autoAdjust="0"/>
  </p:normalViewPr>
  <p:slideViewPr>
    <p:cSldViewPr snapToGrid="0" showGuides="1">
      <p:cViewPr varScale="1">
        <p:scale>
          <a:sx n="96" d="100"/>
          <a:sy n="96" d="100"/>
        </p:scale>
        <p:origin x="1596" y="78"/>
      </p:cViewPr>
      <p:guideLst>
        <p:guide orient="horz" pos="1421"/>
        <p:guide orient="horz" pos="3644"/>
        <p:guide orient="horz" pos="4020"/>
        <p:guide pos="571"/>
        <p:guide pos="5193"/>
        <p:guide orient="horz" pos="746"/>
        <p:guide orient="horz" pos="2841"/>
        <p:guide orient="horz" pos="2933"/>
        <p:guide pos="481"/>
        <p:guide pos="5493"/>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10" d="100"/>
          <a:sy n="110" d="100"/>
        </p:scale>
        <p:origin x="148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handoutMaster" Target="handoutMasters/handout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4" y="0"/>
            <a:ext cx="4309110" cy="340281"/>
          </a:xfrm>
          <a:prstGeom prst="rect">
            <a:avLst/>
          </a:prstGeom>
        </p:spPr>
        <p:txBody>
          <a:bodyPr vert="horz" lIns="91418" tIns="45709" rIns="91418" bIns="45709" rtlCol="0"/>
          <a:lstStyle>
            <a:lvl1pPr algn="l">
              <a:defRPr sz="1100"/>
            </a:lvl1pPr>
          </a:lstStyle>
          <a:p>
            <a:endParaRPr lang="de-DE"/>
          </a:p>
        </p:txBody>
      </p:sp>
      <p:sp>
        <p:nvSpPr>
          <p:cNvPr id="3" name="Datumsplatzhalter 2"/>
          <p:cNvSpPr>
            <a:spLocks noGrp="1"/>
          </p:cNvSpPr>
          <p:nvPr>
            <p:ph type="dt" sz="quarter" idx="1"/>
          </p:nvPr>
        </p:nvSpPr>
        <p:spPr>
          <a:xfrm>
            <a:off x="5632691" y="0"/>
            <a:ext cx="4309110" cy="340281"/>
          </a:xfrm>
          <a:prstGeom prst="rect">
            <a:avLst/>
          </a:prstGeom>
        </p:spPr>
        <p:txBody>
          <a:bodyPr vert="horz" lIns="91418" tIns="45709" rIns="91418" bIns="45709" rtlCol="0"/>
          <a:lstStyle>
            <a:lvl1pPr algn="r">
              <a:defRPr sz="1100"/>
            </a:lvl1pPr>
          </a:lstStyle>
          <a:p>
            <a:fld id="{225C4EF9-6B2F-6946-B23B-D4E4B1CB19BF}" type="datetimeFigureOut">
              <a:rPr lang="de-DE" smtClean="0"/>
              <a:pPr/>
              <a:t>12.09.2018</a:t>
            </a:fld>
            <a:endParaRPr lang="de-DE"/>
          </a:p>
        </p:txBody>
      </p:sp>
      <p:sp>
        <p:nvSpPr>
          <p:cNvPr id="4" name="Fußzeilenplatzhalter 3"/>
          <p:cNvSpPr>
            <a:spLocks noGrp="1"/>
          </p:cNvSpPr>
          <p:nvPr>
            <p:ph type="ftr" sz="quarter" idx="2"/>
          </p:nvPr>
        </p:nvSpPr>
        <p:spPr>
          <a:xfrm>
            <a:off x="4" y="6464152"/>
            <a:ext cx="4309110" cy="340281"/>
          </a:xfrm>
          <a:prstGeom prst="rect">
            <a:avLst/>
          </a:prstGeom>
        </p:spPr>
        <p:txBody>
          <a:bodyPr vert="horz" lIns="91418" tIns="45709" rIns="91418" bIns="45709" rtlCol="0" anchor="b"/>
          <a:lstStyle>
            <a:lvl1pPr algn="l">
              <a:defRPr sz="1100"/>
            </a:lvl1pPr>
          </a:lstStyle>
          <a:p>
            <a:endParaRPr lang="de-DE"/>
          </a:p>
        </p:txBody>
      </p:sp>
      <p:sp>
        <p:nvSpPr>
          <p:cNvPr id="5" name="Foliennummernplatzhalter 4"/>
          <p:cNvSpPr>
            <a:spLocks noGrp="1"/>
          </p:cNvSpPr>
          <p:nvPr>
            <p:ph type="sldNum" sz="quarter" idx="3"/>
          </p:nvPr>
        </p:nvSpPr>
        <p:spPr>
          <a:xfrm>
            <a:off x="5632691" y="6464152"/>
            <a:ext cx="4309110" cy="340281"/>
          </a:xfrm>
          <a:prstGeom prst="rect">
            <a:avLst/>
          </a:prstGeom>
        </p:spPr>
        <p:txBody>
          <a:bodyPr vert="horz" lIns="91418" tIns="45709" rIns="91418" bIns="45709" rtlCol="0" anchor="b"/>
          <a:lstStyle>
            <a:lvl1pPr algn="r">
              <a:defRPr sz="1100"/>
            </a:lvl1pPr>
          </a:lstStyle>
          <a:p>
            <a:fld id="{EE43843E-3B27-8B46-9008-81B6FC3CBBEB}" type="slidenum">
              <a:rPr lang="de-DE" smtClean="0"/>
              <a:pPr/>
              <a:t>‹Nr.›</a:t>
            </a:fld>
            <a:endParaRPr lang="de-DE"/>
          </a:p>
        </p:txBody>
      </p:sp>
    </p:spTree>
    <p:extLst>
      <p:ext uri="{BB962C8B-B14F-4D97-AF65-F5344CB8AC3E}">
        <p14:creationId xmlns:p14="http://schemas.microsoft.com/office/powerpoint/2010/main" val="33577877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 y="0"/>
            <a:ext cx="4309110" cy="340281"/>
          </a:xfrm>
          <a:prstGeom prst="rect">
            <a:avLst/>
          </a:prstGeom>
        </p:spPr>
        <p:txBody>
          <a:bodyPr vert="horz" lIns="91418" tIns="45709" rIns="91418" bIns="45709" rtlCol="0"/>
          <a:lstStyle>
            <a:lvl1pPr algn="l">
              <a:defRPr sz="1100"/>
            </a:lvl1pPr>
          </a:lstStyle>
          <a:p>
            <a:endParaRPr lang="de-CH" dirty="0"/>
          </a:p>
        </p:txBody>
      </p:sp>
      <p:sp>
        <p:nvSpPr>
          <p:cNvPr id="3" name="Datumsplatzhalter 2"/>
          <p:cNvSpPr>
            <a:spLocks noGrp="1"/>
          </p:cNvSpPr>
          <p:nvPr>
            <p:ph type="dt" idx="1"/>
          </p:nvPr>
        </p:nvSpPr>
        <p:spPr>
          <a:xfrm>
            <a:off x="5632691" y="0"/>
            <a:ext cx="4309110" cy="340281"/>
          </a:xfrm>
          <a:prstGeom prst="rect">
            <a:avLst/>
          </a:prstGeom>
        </p:spPr>
        <p:txBody>
          <a:bodyPr vert="horz" lIns="91418" tIns="45709" rIns="91418" bIns="45709" rtlCol="0"/>
          <a:lstStyle>
            <a:lvl1pPr algn="r">
              <a:defRPr sz="1100"/>
            </a:lvl1pPr>
          </a:lstStyle>
          <a:p>
            <a:fld id="{D90CF974-B69B-4A63-B177-8F6224207CF0}" type="datetimeFigureOut">
              <a:rPr lang="de-CH" smtClean="0"/>
              <a:pPr/>
              <a:t>12.09.2018</a:t>
            </a:fld>
            <a:endParaRPr lang="de-CH" dirty="0"/>
          </a:p>
        </p:txBody>
      </p:sp>
      <p:sp>
        <p:nvSpPr>
          <p:cNvPr id="4" name="Folienbildplatzhalter 3"/>
          <p:cNvSpPr>
            <a:spLocks noGrp="1" noRot="1" noChangeAspect="1"/>
          </p:cNvSpPr>
          <p:nvPr>
            <p:ph type="sldImg" idx="2"/>
          </p:nvPr>
        </p:nvSpPr>
        <p:spPr>
          <a:xfrm>
            <a:off x="2706688" y="511175"/>
            <a:ext cx="4533900" cy="2551113"/>
          </a:xfrm>
          <a:prstGeom prst="rect">
            <a:avLst/>
          </a:prstGeom>
          <a:noFill/>
          <a:ln w="12700">
            <a:solidFill>
              <a:prstClr val="black"/>
            </a:solidFill>
          </a:ln>
        </p:spPr>
        <p:txBody>
          <a:bodyPr vert="horz" lIns="91418" tIns="45709" rIns="91418" bIns="45709" rtlCol="0" anchor="ctr"/>
          <a:lstStyle/>
          <a:p>
            <a:endParaRPr lang="de-CH" dirty="0"/>
          </a:p>
        </p:txBody>
      </p:sp>
      <p:sp>
        <p:nvSpPr>
          <p:cNvPr id="5" name="Notizenplatzhalter 4"/>
          <p:cNvSpPr>
            <a:spLocks noGrp="1"/>
          </p:cNvSpPr>
          <p:nvPr>
            <p:ph type="body" sz="quarter" idx="3"/>
          </p:nvPr>
        </p:nvSpPr>
        <p:spPr>
          <a:xfrm>
            <a:off x="994413" y="3232668"/>
            <a:ext cx="7955279" cy="3062525"/>
          </a:xfrm>
          <a:prstGeom prst="rect">
            <a:avLst/>
          </a:prstGeom>
        </p:spPr>
        <p:txBody>
          <a:bodyPr vert="horz" lIns="91418" tIns="45709" rIns="91418" bIns="45709"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4" y="6464152"/>
            <a:ext cx="4309110" cy="340281"/>
          </a:xfrm>
          <a:prstGeom prst="rect">
            <a:avLst/>
          </a:prstGeom>
        </p:spPr>
        <p:txBody>
          <a:bodyPr vert="horz" lIns="91418" tIns="45709" rIns="91418" bIns="45709" rtlCol="0" anchor="b"/>
          <a:lstStyle>
            <a:lvl1pPr algn="l">
              <a:defRPr sz="1100"/>
            </a:lvl1pPr>
          </a:lstStyle>
          <a:p>
            <a:endParaRPr lang="de-CH" dirty="0"/>
          </a:p>
        </p:txBody>
      </p:sp>
      <p:sp>
        <p:nvSpPr>
          <p:cNvPr id="7" name="Foliennummernplatzhalter 6"/>
          <p:cNvSpPr>
            <a:spLocks noGrp="1"/>
          </p:cNvSpPr>
          <p:nvPr>
            <p:ph type="sldNum" sz="quarter" idx="5"/>
          </p:nvPr>
        </p:nvSpPr>
        <p:spPr>
          <a:xfrm>
            <a:off x="5632691" y="6464152"/>
            <a:ext cx="4309110" cy="340281"/>
          </a:xfrm>
          <a:prstGeom prst="rect">
            <a:avLst/>
          </a:prstGeom>
        </p:spPr>
        <p:txBody>
          <a:bodyPr vert="horz" lIns="91418" tIns="45709" rIns="91418" bIns="45709" rtlCol="0" anchor="b"/>
          <a:lstStyle>
            <a:lvl1pPr algn="r">
              <a:defRPr sz="1100"/>
            </a:lvl1pPr>
          </a:lstStyle>
          <a:p>
            <a:fld id="{7AD9179C-3B50-4FEB-BFA1-45A595CAEBEF}" type="slidenum">
              <a:rPr lang="de-CH" smtClean="0"/>
              <a:pPr/>
              <a:t>‹Nr.›</a:t>
            </a:fld>
            <a:endParaRPr lang="de-CH" dirty="0"/>
          </a:p>
        </p:txBody>
      </p:sp>
    </p:spTree>
    <p:extLst>
      <p:ext uri="{BB962C8B-B14F-4D97-AF65-F5344CB8AC3E}">
        <p14:creationId xmlns:p14="http://schemas.microsoft.com/office/powerpoint/2010/main" val="28147197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1</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587155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10</a:t>
            </a:fld>
            <a:endParaRPr lang="de-CH" dirty="0"/>
          </a:p>
        </p:txBody>
      </p:sp>
    </p:spTree>
    <p:extLst>
      <p:ext uri="{BB962C8B-B14F-4D97-AF65-F5344CB8AC3E}">
        <p14:creationId xmlns:p14="http://schemas.microsoft.com/office/powerpoint/2010/main" val="29562992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100</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40005461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F4F4ED-7C46-483A-AEF2-274207F8A473}" type="slidenum">
              <a:rPr lang="de-CH"/>
              <a:pPr/>
              <a:t>101</a:t>
            </a:fld>
            <a:endParaRPr lang="de-CH" dirty="0"/>
          </a:p>
        </p:txBody>
      </p:sp>
      <p:sp>
        <p:nvSpPr>
          <p:cNvPr id="135170" name="Rectangle 2"/>
          <p:cNvSpPr>
            <a:spLocks noGrp="1" noRot="1" noChangeAspect="1" noChangeArrowheads="1" noTextEdit="1"/>
          </p:cNvSpPr>
          <p:nvPr>
            <p:ph type="sldImg"/>
          </p:nvPr>
        </p:nvSpPr>
        <p:spPr>
          <a:ln/>
        </p:spPr>
      </p:sp>
      <p:sp>
        <p:nvSpPr>
          <p:cNvPr id="135172"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i="1" dirty="0"/>
          </a:p>
        </p:txBody>
      </p:sp>
    </p:spTree>
    <p:extLst>
      <p:ext uri="{BB962C8B-B14F-4D97-AF65-F5344CB8AC3E}">
        <p14:creationId xmlns:p14="http://schemas.microsoft.com/office/powerpoint/2010/main" val="35419875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F4F4ED-7C46-483A-AEF2-274207F8A473}" type="slidenum">
              <a:rPr lang="de-CH"/>
              <a:pPr/>
              <a:t>102</a:t>
            </a:fld>
            <a:endParaRPr lang="de-CH" dirty="0"/>
          </a:p>
        </p:txBody>
      </p:sp>
      <p:sp>
        <p:nvSpPr>
          <p:cNvPr id="135170" name="Rectangle 2"/>
          <p:cNvSpPr>
            <a:spLocks noGrp="1" noRot="1" noChangeAspect="1" noChangeArrowheads="1" noTextEdit="1"/>
          </p:cNvSpPr>
          <p:nvPr>
            <p:ph type="sldImg"/>
          </p:nvPr>
        </p:nvSpPr>
        <p:spPr>
          <a:ln/>
        </p:spPr>
      </p:sp>
      <p:sp>
        <p:nvSpPr>
          <p:cNvPr id="135172"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i="1" dirty="0"/>
          </a:p>
        </p:txBody>
      </p:sp>
    </p:spTree>
    <p:extLst>
      <p:ext uri="{BB962C8B-B14F-4D97-AF65-F5344CB8AC3E}">
        <p14:creationId xmlns:p14="http://schemas.microsoft.com/office/powerpoint/2010/main" val="13410357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103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4269711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11</a:t>
            </a:fld>
            <a:endParaRPr lang="de-CH" dirty="0"/>
          </a:p>
        </p:txBody>
      </p:sp>
    </p:spTree>
    <p:extLst>
      <p:ext uri="{BB962C8B-B14F-4D97-AF65-F5344CB8AC3E}">
        <p14:creationId xmlns:p14="http://schemas.microsoft.com/office/powerpoint/2010/main" val="1932864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Die Kantone können und müssen für die kantonal bewilligten Anlagen technische Vorschriften erstellen. Diese sollten im Rahmen der Anforderungen der </a:t>
            </a:r>
            <a:r>
              <a:rPr lang="de-CH" sz="1200" kern="1200" dirty="0" err="1" smtClean="0">
                <a:solidFill>
                  <a:schemeClr val="tx1"/>
                </a:solidFill>
                <a:effectLst/>
                <a:latin typeface="+mn-lt"/>
                <a:ea typeface="+mn-ea"/>
                <a:cs typeface="+mn-cs"/>
              </a:rPr>
              <a:t>SebG</a:t>
            </a:r>
            <a:r>
              <a:rPr lang="de-CH" sz="1200" kern="1200" dirty="0" smtClean="0">
                <a:solidFill>
                  <a:schemeClr val="tx1"/>
                </a:solidFill>
                <a:effectLst/>
                <a:latin typeface="+mn-lt"/>
                <a:ea typeface="+mn-ea"/>
                <a:cs typeface="+mn-cs"/>
              </a:rPr>
              <a:t> und </a:t>
            </a:r>
            <a:r>
              <a:rPr lang="de-CH" sz="1200" kern="1200" dirty="0" err="1" smtClean="0">
                <a:solidFill>
                  <a:schemeClr val="tx1"/>
                </a:solidFill>
                <a:effectLst/>
                <a:latin typeface="+mn-lt"/>
                <a:ea typeface="+mn-ea"/>
                <a:cs typeface="+mn-cs"/>
              </a:rPr>
              <a:t>SebV</a:t>
            </a:r>
            <a:r>
              <a:rPr lang="de-CH" sz="1200" kern="1200" dirty="0" smtClean="0">
                <a:solidFill>
                  <a:schemeClr val="tx1"/>
                </a:solidFill>
                <a:effectLst/>
                <a:latin typeface="+mn-lt"/>
                <a:ea typeface="+mn-ea"/>
                <a:cs typeface="+mn-cs"/>
              </a:rPr>
              <a:t> erfolgen. Wir werden oft mit Anliegen von Landwirtschaftlichen Anlagen oder Werkbahnen konfrontiert, welche nicht den Europäischen Richtlinien, sondern dem </a:t>
            </a:r>
            <a:r>
              <a:rPr lang="de-CH" sz="1200" kern="1200" dirty="0" err="1" smtClean="0">
                <a:solidFill>
                  <a:schemeClr val="tx1"/>
                </a:solidFill>
                <a:effectLst/>
                <a:latin typeface="+mn-lt"/>
                <a:ea typeface="+mn-ea"/>
                <a:cs typeface="+mn-cs"/>
              </a:rPr>
              <a:t>SebG</a:t>
            </a:r>
            <a:r>
              <a:rPr lang="de-CH" sz="1200" kern="1200" dirty="0" smtClean="0">
                <a:solidFill>
                  <a:schemeClr val="tx1"/>
                </a:solidFill>
                <a:effectLst/>
                <a:latin typeface="+mn-lt"/>
                <a:ea typeface="+mn-ea"/>
                <a:cs typeface="+mn-cs"/>
              </a:rPr>
              <a:t> unterstellt sind.</a:t>
            </a:r>
          </a:p>
          <a:p>
            <a:endParaRPr lang="de-CH"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Die Erarbeitung des Reglements gestaltet sich schwierig. Demnächst werden die Juristischen Aspekte sowie die Gültigkeit des alten Reglements genauer dargelegt. </a:t>
            </a:r>
            <a:endParaRPr lang="de-CH" baseline="0" dirty="0" smtClean="0"/>
          </a:p>
          <a:p>
            <a:endParaRPr lang="de-CH"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Es wird eine Erweiterte Mitarbeit erwartet.</a:t>
            </a:r>
          </a:p>
          <a:p>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pPr/>
              <a:t>12</a:t>
            </a:fld>
            <a:endParaRPr lang="de-CH" dirty="0"/>
          </a:p>
        </p:txBody>
      </p:sp>
    </p:spTree>
    <p:extLst>
      <p:ext uri="{BB962C8B-B14F-4D97-AF65-F5344CB8AC3E}">
        <p14:creationId xmlns:p14="http://schemas.microsoft.com/office/powerpoint/2010/main" val="1370550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13</a:t>
            </a:fld>
            <a:endParaRPr lang="de-CH" dirty="0"/>
          </a:p>
        </p:txBody>
      </p:sp>
    </p:spTree>
    <p:extLst>
      <p:ext uri="{BB962C8B-B14F-4D97-AF65-F5344CB8AC3E}">
        <p14:creationId xmlns:p14="http://schemas.microsoft.com/office/powerpoint/2010/main" val="2235670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Für die meisten kantonal bewilligten Anlagen ist das Verfahren vereinfacht oder standardisiert worden und die einzureichenden Unterlagen übersichtlich. Durch den Bezug auf die Bestimmungen des BAV wird ein einheitliche Zusammenstellung ermöglicht.  Die nicht relevanten Themen sind selbstverständliche nicht gefordert.</a:t>
            </a:r>
          </a:p>
        </p:txBody>
      </p:sp>
      <p:sp>
        <p:nvSpPr>
          <p:cNvPr id="4" name="Foliennummernplatzhalter 3"/>
          <p:cNvSpPr>
            <a:spLocks noGrp="1"/>
          </p:cNvSpPr>
          <p:nvPr>
            <p:ph type="sldNum" sz="quarter" idx="10"/>
          </p:nvPr>
        </p:nvSpPr>
        <p:spPr/>
        <p:txBody>
          <a:bodyPr/>
          <a:lstStyle/>
          <a:p>
            <a:fld id="{7AD9179C-3B50-4FEB-BFA1-45A595CAEBEF}" type="slidenum">
              <a:rPr lang="de-CH" smtClean="0"/>
              <a:pPr/>
              <a:t>14</a:t>
            </a:fld>
            <a:endParaRPr lang="de-CH" dirty="0"/>
          </a:p>
        </p:txBody>
      </p:sp>
    </p:spTree>
    <p:extLst>
      <p:ext uri="{BB962C8B-B14F-4D97-AF65-F5344CB8AC3E}">
        <p14:creationId xmlns:p14="http://schemas.microsoft.com/office/powerpoint/2010/main" val="1766014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15</a:t>
            </a:fld>
            <a:endParaRPr lang="de-CH" dirty="0"/>
          </a:p>
        </p:txBody>
      </p:sp>
    </p:spTree>
    <p:extLst>
      <p:ext uri="{BB962C8B-B14F-4D97-AF65-F5344CB8AC3E}">
        <p14:creationId xmlns:p14="http://schemas.microsoft.com/office/powerpoint/2010/main" val="1725231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kern="1200" dirty="0" smtClean="0">
                <a:solidFill>
                  <a:schemeClr val="tx1"/>
                </a:solidFill>
                <a:effectLst/>
                <a:latin typeface="+mn-lt"/>
                <a:ea typeface="+mn-ea"/>
                <a:cs typeface="+mn-cs"/>
              </a:rPr>
              <a:t>Grundsätzliche kann eine Betriebsbewilligung für eine einfache Anlage innert 3 Monaten ausgestellt werden. Wobei es vom jeweiligen Kanton abhängig ist.</a:t>
            </a:r>
          </a:p>
          <a:p>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pPr/>
              <a:t>16</a:t>
            </a:fld>
            <a:endParaRPr lang="de-CH" dirty="0"/>
          </a:p>
        </p:txBody>
      </p:sp>
    </p:spTree>
    <p:extLst>
      <p:ext uri="{BB962C8B-B14F-4D97-AF65-F5344CB8AC3E}">
        <p14:creationId xmlns:p14="http://schemas.microsoft.com/office/powerpoint/2010/main" val="1894883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17</a:t>
            </a:fld>
            <a:endParaRPr lang="de-CH" dirty="0"/>
          </a:p>
        </p:txBody>
      </p:sp>
    </p:spTree>
    <p:extLst>
      <p:ext uri="{BB962C8B-B14F-4D97-AF65-F5344CB8AC3E}">
        <p14:creationId xmlns:p14="http://schemas.microsoft.com/office/powerpoint/2010/main" val="694617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18</a:t>
            </a:fld>
            <a:endParaRPr lang="de-CH" dirty="0"/>
          </a:p>
        </p:txBody>
      </p:sp>
    </p:spTree>
    <p:extLst>
      <p:ext uri="{BB962C8B-B14F-4D97-AF65-F5344CB8AC3E}">
        <p14:creationId xmlns:p14="http://schemas.microsoft.com/office/powerpoint/2010/main" val="3244076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19</a:t>
            </a:fld>
            <a:endParaRPr lang="de-CH" dirty="0"/>
          </a:p>
        </p:txBody>
      </p:sp>
    </p:spTree>
    <p:extLst>
      <p:ext uri="{BB962C8B-B14F-4D97-AF65-F5344CB8AC3E}">
        <p14:creationId xmlns:p14="http://schemas.microsoft.com/office/powerpoint/2010/main" val="3069127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966750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20</a:t>
            </a:fld>
            <a:endParaRPr lang="de-CH" dirty="0"/>
          </a:p>
        </p:txBody>
      </p:sp>
    </p:spTree>
    <p:extLst>
      <p:ext uri="{BB962C8B-B14F-4D97-AF65-F5344CB8AC3E}">
        <p14:creationId xmlns:p14="http://schemas.microsoft.com/office/powerpoint/2010/main" val="3184523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21</a:t>
            </a:fld>
            <a:endParaRPr lang="de-CH" dirty="0"/>
          </a:p>
        </p:txBody>
      </p:sp>
    </p:spTree>
    <p:extLst>
      <p:ext uri="{BB962C8B-B14F-4D97-AF65-F5344CB8AC3E}">
        <p14:creationId xmlns:p14="http://schemas.microsoft.com/office/powerpoint/2010/main" val="3917002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22</a:t>
            </a:fld>
            <a:endParaRPr lang="de-CH" dirty="0"/>
          </a:p>
        </p:txBody>
      </p:sp>
    </p:spTree>
    <p:extLst>
      <p:ext uri="{BB962C8B-B14F-4D97-AF65-F5344CB8AC3E}">
        <p14:creationId xmlns:p14="http://schemas.microsoft.com/office/powerpoint/2010/main" val="2201970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1094740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24</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1" dirty="0" smtClean="0">
                <a:solidFill>
                  <a:srgbClr val="0033CC"/>
                </a:solidFill>
              </a:rPr>
              <a:t>Gleichbehandlungsgebot, einer der</a:t>
            </a:r>
            <a:r>
              <a:rPr lang="de-CH" sz="1400" b="1" baseline="0" dirty="0" smtClean="0">
                <a:solidFill>
                  <a:srgbClr val="0033CC"/>
                </a:solidFill>
              </a:rPr>
              <a:t> Grundsätze des Verwaltungsrechts</a:t>
            </a:r>
          </a:p>
          <a:p>
            <a:pPr marL="0" marR="0" lvl="0" indent="0" algn="l" defTabSz="914400" rtl="0" eaLnBrk="1" fontAlgn="auto" latinLnBrk="0" hangingPunct="1">
              <a:lnSpc>
                <a:spcPct val="100000"/>
              </a:lnSpc>
              <a:spcBef>
                <a:spcPct val="25000"/>
              </a:spcBef>
              <a:spcAft>
                <a:spcPct val="25000"/>
              </a:spcAft>
              <a:buClrTx/>
              <a:buSzTx/>
              <a:buFontTx/>
              <a:buNone/>
              <a:tabLst/>
              <a:defRPr/>
            </a:pPr>
            <a:r>
              <a:rPr lang="de-CH" sz="1400" i="1" dirty="0" smtClean="0"/>
              <a:t>«Gleiches ist nach Massgabe seiner Gleichheit gleich, Ungleiches nach Massgabe seiner Ungleichheit ungleich zu behandeln» </a:t>
            </a:r>
          </a:p>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763710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25</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1" dirty="0" smtClean="0">
                <a:solidFill>
                  <a:srgbClr val="0033CC"/>
                </a:solidFill>
              </a:rPr>
              <a:t>Strategie des BAV</a:t>
            </a:r>
          </a:p>
          <a:p>
            <a:pPr>
              <a:spcBef>
                <a:spcPct val="25000"/>
              </a:spcBef>
              <a:spcAft>
                <a:spcPct val="25000"/>
              </a:spcAft>
            </a:pPr>
            <a:r>
              <a:rPr lang="de-CH" sz="1400" b="0" dirty="0" smtClean="0">
                <a:solidFill>
                  <a:srgbClr val="0033CC"/>
                </a:solidFill>
              </a:rPr>
              <a:t>Beispiel für ein Ziel, welches für unser</a:t>
            </a:r>
            <a:r>
              <a:rPr lang="de-CH" sz="1400" b="0" baseline="0" dirty="0" smtClean="0">
                <a:solidFill>
                  <a:srgbClr val="0033CC"/>
                </a:solidFill>
              </a:rPr>
              <a:t> Thema relevant ist.</a:t>
            </a:r>
          </a:p>
          <a:p>
            <a:pPr>
              <a:spcBef>
                <a:spcPct val="25000"/>
              </a:spcBef>
              <a:spcAft>
                <a:spcPct val="25000"/>
              </a:spcAft>
            </a:pPr>
            <a:r>
              <a:rPr lang="de-CH" sz="1400" b="0" baseline="0" dirty="0" smtClean="0">
                <a:solidFill>
                  <a:srgbClr val="0033CC"/>
                </a:solidFill>
              </a:rPr>
              <a:t>Verfahrenssicherheit: durch unsere Vorgaben und Informationen tragen wir unseren Teil dazu bei, dass der Gesuchsteller seine Bewilligung erhält.</a:t>
            </a:r>
          </a:p>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3439664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26</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1" dirty="0" smtClean="0">
                <a:solidFill>
                  <a:srgbClr val="0033CC"/>
                </a:solidFill>
              </a:rPr>
              <a:t>Sicherheitspolitik des BAV, nächstes Dokument, für unser Thema von heute viel bedeutender.</a:t>
            </a:r>
          </a:p>
        </p:txBody>
      </p:sp>
    </p:spTree>
    <p:extLst>
      <p:ext uri="{BB962C8B-B14F-4D97-AF65-F5344CB8AC3E}">
        <p14:creationId xmlns:p14="http://schemas.microsoft.com/office/powerpoint/2010/main" val="3257636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27</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Die Sicherheitspolitik definiert Sicherheitsgrundsätze.</a:t>
            </a:r>
          </a:p>
          <a:p>
            <a:pPr>
              <a:spcBef>
                <a:spcPct val="25000"/>
              </a:spcBef>
              <a:spcAft>
                <a:spcPct val="25000"/>
              </a:spcAft>
            </a:pPr>
            <a:r>
              <a:rPr lang="de-CH" sz="1400" b="0" dirty="0" smtClean="0">
                <a:solidFill>
                  <a:srgbClr val="0033CC"/>
                </a:solidFill>
              </a:rPr>
              <a:t>Also: Sicherheit mindestens gleich, das kennen wir bereits aus der Strategie</a:t>
            </a:r>
          </a:p>
          <a:p>
            <a:pPr>
              <a:spcBef>
                <a:spcPct val="25000"/>
              </a:spcBef>
              <a:spcAft>
                <a:spcPct val="25000"/>
              </a:spcAft>
            </a:pPr>
            <a:r>
              <a:rPr lang="de-CH" sz="1400" b="0" dirty="0" smtClean="0">
                <a:solidFill>
                  <a:srgbClr val="0033CC"/>
                </a:solidFill>
              </a:rPr>
              <a:t>Sicherheit ist nicht absolut, sondern mit verhältnismässigem</a:t>
            </a:r>
            <a:r>
              <a:rPr lang="de-CH" sz="1400" b="0" baseline="0" dirty="0" smtClean="0">
                <a:solidFill>
                  <a:srgbClr val="0033CC"/>
                </a:solidFill>
              </a:rPr>
              <a:t> Aufwand zu erbringen</a:t>
            </a:r>
          </a:p>
          <a:p>
            <a:pPr>
              <a:spcBef>
                <a:spcPct val="25000"/>
              </a:spcBef>
              <a:spcAft>
                <a:spcPct val="25000"/>
              </a:spcAft>
            </a:pPr>
            <a:endParaRPr lang="de-CH" sz="1400" b="0" baseline="0" dirty="0" smtClean="0">
              <a:solidFill>
                <a:srgbClr val="0033CC"/>
              </a:solidFill>
            </a:endParaRPr>
          </a:p>
          <a:p>
            <a:pPr>
              <a:spcBef>
                <a:spcPct val="25000"/>
              </a:spcBef>
              <a:spcAft>
                <a:spcPct val="25000"/>
              </a:spcAft>
            </a:pPr>
            <a:r>
              <a:rPr lang="de-CH" sz="1400" b="0" baseline="0" dirty="0" smtClean="0">
                <a:solidFill>
                  <a:srgbClr val="0033CC"/>
                </a:solidFill>
              </a:rPr>
              <a:t>Wichtig ist auch, wer für welchen Teil der Sicherheit verantwortlich ist: Klare Aufgabenteilung: die Unternehmen / Inverkehrbringer sind verantwortlich, die Aufsichtsbehörde überwacht und setzt bei Bedarf durch</a:t>
            </a:r>
            <a:endParaRPr lang="de-CH" sz="1400" b="0" dirty="0">
              <a:solidFill>
                <a:srgbClr val="0033CC"/>
              </a:solidFill>
            </a:endParaRPr>
          </a:p>
        </p:txBody>
      </p:sp>
    </p:spTree>
    <p:extLst>
      <p:ext uri="{BB962C8B-B14F-4D97-AF65-F5344CB8AC3E}">
        <p14:creationId xmlns:p14="http://schemas.microsoft.com/office/powerpoint/2010/main" val="818424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28</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1" dirty="0" smtClean="0">
                <a:solidFill>
                  <a:srgbClr val="0033CC"/>
                </a:solidFill>
              </a:rPr>
              <a:t>Aufgaben</a:t>
            </a:r>
          </a:p>
          <a:p>
            <a:pPr>
              <a:spcBef>
                <a:spcPct val="25000"/>
              </a:spcBef>
              <a:spcAft>
                <a:spcPct val="25000"/>
              </a:spcAft>
            </a:pPr>
            <a:r>
              <a:rPr lang="de-CH" sz="1400" b="0" dirty="0" smtClean="0">
                <a:solidFill>
                  <a:srgbClr val="0033CC"/>
                </a:solidFill>
              </a:rPr>
              <a:t>Für die Entscheide, die wir innerhalb unserer Aufgaben</a:t>
            </a:r>
            <a:r>
              <a:rPr lang="de-CH" sz="1400" b="0" baseline="0" dirty="0" smtClean="0">
                <a:solidFill>
                  <a:srgbClr val="0033CC"/>
                </a:solidFill>
              </a:rPr>
              <a:t> machen, sind wir verantwortlich, bis zum einzelnen Mitarbeiter im Rahmen seiner Tätigkeit.</a:t>
            </a:r>
          </a:p>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2815670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29</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Abweichungen: Sicherheitsvorschriften / Vorgaben von Normen müssen nicht eingehalten werden wenn auf andere Weise die gleiche Sicherheit</a:t>
            </a:r>
            <a:r>
              <a:rPr lang="de-CH" sz="1400" b="0" baseline="0" dirty="0" smtClean="0">
                <a:solidFill>
                  <a:srgbClr val="0033CC"/>
                </a:solidFill>
              </a:rPr>
              <a:t> erreicht wird. Dies muss mit einer Risikoanalyse gezeigt werden, die die Behörde prüfen und bewilligen muss.</a:t>
            </a:r>
          </a:p>
          <a:p>
            <a:pPr>
              <a:spcBef>
                <a:spcPct val="25000"/>
              </a:spcBef>
              <a:spcAft>
                <a:spcPct val="25000"/>
              </a:spcAft>
            </a:pPr>
            <a:endParaRPr lang="de-CH" sz="1400" b="0" dirty="0" smtClean="0">
              <a:solidFill>
                <a:srgbClr val="0033CC"/>
              </a:solidFill>
            </a:endParaRPr>
          </a:p>
          <a:p>
            <a:pPr>
              <a:spcBef>
                <a:spcPct val="25000"/>
              </a:spcBef>
              <a:spcAft>
                <a:spcPct val="25000"/>
              </a:spcAft>
            </a:pPr>
            <a:r>
              <a:rPr lang="de-CH" sz="1400" b="0" dirty="0" smtClean="0">
                <a:solidFill>
                  <a:srgbClr val="0033CC"/>
                </a:solidFill>
              </a:rPr>
              <a:t>Auch</a:t>
            </a:r>
            <a:r>
              <a:rPr lang="de-CH" sz="1400" b="0" baseline="0" dirty="0" smtClean="0">
                <a:solidFill>
                  <a:srgbClr val="0033CC"/>
                </a:solidFill>
              </a:rPr>
              <a:t> hier wieder, prüftechnische Vereinheitlichung, analog zu Gleichbehandlungsgebot, </a:t>
            </a:r>
            <a:endParaRPr lang="de-CH" sz="1400" b="0" dirty="0">
              <a:solidFill>
                <a:srgbClr val="0033CC"/>
              </a:solidFill>
            </a:endParaRPr>
          </a:p>
        </p:txBody>
      </p:sp>
    </p:spTree>
    <p:extLst>
      <p:ext uri="{BB962C8B-B14F-4D97-AF65-F5344CB8AC3E}">
        <p14:creationId xmlns:p14="http://schemas.microsoft.com/office/powerpoint/2010/main" val="4294280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606460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30</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Präventive Aufsicht: Aufsicht</a:t>
            </a:r>
            <a:r>
              <a:rPr lang="de-CH" sz="1400" b="0" baseline="0" dirty="0" smtClean="0">
                <a:solidFill>
                  <a:srgbClr val="0033CC"/>
                </a:solidFill>
              </a:rPr>
              <a:t> bei Neubauten und Umbauten, Durchführen der Verfahren.</a:t>
            </a:r>
            <a:endParaRPr lang="de-CH" sz="1400" b="0" dirty="0" smtClean="0">
              <a:solidFill>
                <a:srgbClr val="0033CC"/>
              </a:solidFill>
            </a:endParaRPr>
          </a:p>
          <a:p>
            <a:pPr>
              <a:spcBef>
                <a:spcPct val="25000"/>
              </a:spcBef>
              <a:spcAft>
                <a:spcPct val="25000"/>
              </a:spcAft>
            </a:pPr>
            <a:endParaRPr lang="de-CH" sz="1400" b="0" dirty="0" smtClean="0">
              <a:solidFill>
                <a:srgbClr val="0033CC"/>
              </a:solidFill>
            </a:endParaRPr>
          </a:p>
        </p:txBody>
      </p:sp>
    </p:spTree>
    <p:extLst>
      <p:ext uri="{BB962C8B-B14F-4D97-AF65-F5344CB8AC3E}">
        <p14:creationId xmlns:p14="http://schemas.microsoft.com/office/powerpoint/2010/main" val="3626312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31</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1" dirty="0" smtClean="0">
                <a:solidFill>
                  <a:srgbClr val="0033CC"/>
                </a:solidFill>
              </a:rPr>
              <a:t>Ablauf der Prüfung innerhalb der Sektion Seilbahntechnik</a:t>
            </a:r>
          </a:p>
          <a:p>
            <a:pPr marL="0" marR="0" lvl="0" indent="0" algn="l" defTabSz="914400" rtl="0" eaLnBrk="1" fontAlgn="auto" latinLnBrk="0" hangingPunct="1">
              <a:lnSpc>
                <a:spcPct val="100000"/>
              </a:lnSpc>
              <a:spcBef>
                <a:spcPct val="25000"/>
              </a:spcBef>
              <a:spcAft>
                <a:spcPct val="25000"/>
              </a:spcAft>
              <a:buClrTx/>
              <a:buSzTx/>
              <a:buFontTx/>
              <a:buNone/>
              <a:tabLst/>
              <a:defRPr/>
            </a:pPr>
            <a:r>
              <a:rPr lang="de-CH" sz="1400" b="0" dirty="0" smtClean="0">
                <a:solidFill>
                  <a:srgbClr val="0033CC"/>
                </a:solidFill>
              </a:rPr>
              <a:t>Team </a:t>
            </a:r>
            <a:r>
              <a:rPr lang="de-CH" sz="1400" b="0" dirty="0" err="1" smtClean="0">
                <a:solidFill>
                  <a:srgbClr val="0033CC"/>
                </a:solidFill>
              </a:rPr>
              <a:t>Fachteam</a:t>
            </a:r>
            <a:r>
              <a:rPr lang="de-CH" sz="1400" b="0" dirty="0" smtClean="0">
                <a:solidFill>
                  <a:srgbClr val="0033CC"/>
                </a:solidFill>
              </a:rPr>
              <a:t>: 3 bis 4 Fachbereiche, 1 federführend</a:t>
            </a:r>
          </a:p>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487733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32</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Wie läuft nun</a:t>
            </a:r>
            <a:r>
              <a:rPr lang="de-CH" sz="1400" b="0" baseline="0" dirty="0" smtClean="0">
                <a:solidFill>
                  <a:srgbClr val="0033CC"/>
                </a:solidFill>
              </a:rPr>
              <a:t> die Prüfung eines Projektes ab aus der Sicht der Fachsektion. Gilt für Neubau, bei Umbauten ist es analog für die betroffenen Teile der Anlage.</a:t>
            </a:r>
          </a:p>
          <a:p>
            <a:pPr>
              <a:spcBef>
                <a:spcPct val="25000"/>
              </a:spcBef>
              <a:spcAft>
                <a:spcPct val="25000"/>
              </a:spcAft>
            </a:pPr>
            <a:r>
              <a:rPr lang="de-CH" sz="1400" b="0" baseline="0" dirty="0" smtClean="0">
                <a:solidFill>
                  <a:srgbClr val="0033CC"/>
                </a:solidFill>
              </a:rPr>
              <a:t>Beginnen wir mit der Plangenehmigung</a:t>
            </a:r>
          </a:p>
          <a:p>
            <a:pPr>
              <a:spcBef>
                <a:spcPct val="25000"/>
              </a:spcBef>
              <a:spcAft>
                <a:spcPct val="25000"/>
              </a:spcAft>
            </a:pPr>
            <a:endParaRPr lang="de-CH" sz="1400" b="0" baseline="0" dirty="0" smtClean="0">
              <a:solidFill>
                <a:srgbClr val="0033CC"/>
              </a:solidFill>
            </a:endParaRPr>
          </a:p>
          <a:p>
            <a:pPr>
              <a:spcBef>
                <a:spcPct val="25000"/>
              </a:spcBef>
              <a:spcAft>
                <a:spcPct val="25000"/>
              </a:spcAft>
            </a:pPr>
            <a:r>
              <a:rPr lang="de-CH" sz="1400" b="0" dirty="0" smtClean="0">
                <a:solidFill>
                  <a:srgbClr val="0033CC"/>
                </a:solidFill>
              </a:rPr>
              <a:t>Der Gesuchsteller</a:t>
            </a:r>
            <a:r>
              <a:rPr lang="de-CH" sz="1400" b="0" baseline="0" dirty="0" smtClean="0">
                <a:solidFill>
                  <a:srgbClr val="0033CC"/>
                </a:solidFill>
              </a:rPr>
              <a:t> beschäftigt sich wohl schon lange mit dem Projekt, wir lernen das Projekt erst mit dem Vordossier kennen; </a:t>
            </a:r>
            <a:r>
              <a:rPr lang="de-CH" sz="1400" b="0" dirty="0" smtClean="0">
                <a:solidFill>
                  <a:srgbClr val="0033CC"/>
                </a:solidFill>
              </a:rPr>
              <a:t> gibt es im Idealfall</a:t>
            </a:r>
            <a:endParaRPr lang="de-CH" sz="1400" b="0" dirty="0">
              <a:solidFill>
                <a:srgbClr val="0033CC"/>
              </a:solidFill>
            </a:endParaRPr>
          </a:p>
          <a:p>
            <a:pPr>
              <a:spcBef>
                <a:spcPct val="25000"/>
              </a:spcBef>
              <a:spcAft>
                <a:spcPct val="25000"/>
              </a:spcAft>
            </a:pPr>
            <a:endParaRPr lang="de-CH" sz="1400" b="0" dirty="0" smtClean="0">
              <a:solidFill>
                <a:srgbClr val="0033CC"/>
              </a:solidFill>
            </a:endParaRPr>
          </a:p>
          <a:p>
            <a:pPr>
              <a:spcBef>
                <a:spcPct val="25000"/>
              </a:spcBef>
              <a:spcAft>
                <a:spcPct val="25000"/>
              </a:spcAft>
            </a:pPr>
            <a:r>
              <a:rPr lang="de-CH" sz="1400" b="0" dirty="0" smtClean="0">
                <a:solidFill>
                  <a:srgbClr val="0033CC"/>
                </a:solidFill>
              </a:rPr>
              <a:t>Vollständigkeitsprüfung Teil 1 mit</a:t>
            </a:r>
            <a:r>
              <a:rPr lang="de-CH" sz="1400" b="0" baseline="0" dirty="0" smtClean="0">
                <a:solidFill>
                  <a:srgbClr val="0033CC"/>
                </a:solidFill>
              </a:rPr>
              <a:t> grösserer Flughöhe; Rückmeldung von Punkten, die wohl noch in Arbeit sind. Im gleichen Team wie im Vordossier</a:t>
            </a:r>
            <a:endParaRPr lang="de-CH" sz="1400" b="0" dirty="0">
              <a:solidFill>
                <a:srgbClr val="0033CC"/>
              </a:solidFill>
            </a:endParaRPr>
          </a:p>
        </p:txBody>
      </p:sp>
    </p:spTree>
    <p:extLst>
      <p:ext uri="{BB962C8B-B14F-4D97-AF65-F5344CB8AC3E}">
        <p14:creationId xmlns:p14="http://schemas.microsoft.com/office/powerpoint/2010/main" val="3689796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baseline="0" dirty="0" smtClean="0">
                <a:solidFill>
                  <a:srgbClr val="0033CC"/>
                </a:solidFill>
              </a:rPr>
              <a:t>Zeit für gesamtes PGV 9 Monate wenn alles rund läuft / Einsprachen / Projektanpassungen</a:t>
            </a:r>
          </a:p>
          <a:p>
            <a:pPr>
              <a:spcBef>
                <a:spcPct val="25000"/>
              </a:spcBef>
              <a:spcAft>
                <a:spcPct val="25000"/>
              </a:spcAft>
            </a:pPr>
            <a:endParaRPr lang="de-CH" sz="1400" b="0" baseline="0" dirty="0" smtClean="0">
              <a:solidFill>
                <a:srgbClr val="0033CC"/>
              </a:solidFill>
            </a:endParaRPr>
          </a:p>
          <a:p>
            <a:pPr>
              <a:spcBef>
                <a:spcPct val="25000"/>
              </a:spcBef>
              <a:spcAft>
                <a:spcPct val="25000"/>
              </a:spcAft>
            </a:pPr>
            <a:r>
              <a:rPr lang="de-CH" sz="1400" b="0" baseline="0" dirty="0" smtClean="0">
                <a:solidFill>
                  <a:srgbClr val="0033CC"/>
                </a:solidFill>
              </a:rPr>
              <a:t>Wichtig: spezielle Punkte / Probleme / Abweichung werden im Fachbereich und allenfalls auch in der Sektion diskutiert, bevor sie entschieden werden.</a:t>
            </a:r>
          </a:p>
          <a:p>
            <a:pPr>
              <a:spcBef>
                <a:spcPct val="25000"/>
              </a:spcBef>
              <a:spcAft>
                <a:spcPct val="25000"/>
              </a:spcAft>
            </a:pPr>
            <a:endParaRPr lang="de-CH" sz="1400" b="0" baseline="0" dirty="0" smtClean="0">
              <a:solidFill>
                <a:srgbClr val="0033CC"/>
              </a:solidFill>
            </a:endParaRPr>
          </a:p>
          <a:p>
            <a:pPr>
              <a:spcBef>
                <a:spcPct val="25000"/>
              </a:spcBef>
              <a:spcAft>
                <a:spcPct val="25000"/>
              </a:spcAft>
            </a:pPr>
            <a:r>
              <a:rPr lang="de-CH" sz="1400" b="0" baseline="0" dirty="0" smtClean="0">
                <a:solidFill>
                  <a:srgbClr val="0033CC"/>
                </a:solidFill>
              </a:rPr>
              <a:t>PGV ist Baubewilligung</a:t>
            </a:r>
            <a:endParaRPr lang="de-CH" sz="1400" b="0" dirty="0">
              <a:solidFill>
                <a:srgbClr val="0033CC"/>
              </a:solidFill>
            </a:endParaRPr>
          </a:p>
        </p:txBody>
      </p:sp>
    </p:spTree>
    <p:extLst>
      <p:ext uri="{BB962C8B-B14F-4D97-AF65-F5344CB8AC3E}">
        <p14:creationId xmlns:p14="http://schemas.microsoft.com/office/powerpoint/2010/main" val="24447174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34</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Dokumente kommen nach Projektfortschritt,</a:t>
            </a:r>
            <a:r>
              <a:rPr lang="de-CH" sz="1400" b="0" baseline="0" dirty="0" smtClean="0">
                <a:solidFill>
                  <a:srgbClr val="0033CC"/>
                </a:solidFill>
              </a:rPr>
              <a:t> etwa 6 Wochen vor der geplanten Inbetriebnahme der Anlage</a:t>
            </a:r>
          </a:p>
          <a:p>
            <a:pPr>
              <a:spcBef>
                <a:spcPct val="25000"/>
              </a:spcBef>
              <a:spcAft>
                <a:spcPct val="25000"/>
              </a:spcAft>
            </a:pPr>
            <a:r>
              <a:rPr lang="de-CH" sz="1400" b="0" baseline="0" dirty="0" smtClean="0">
                <a:solidFill>
                  <a:srgbClr val="0033CC"/>
                </a:solidFill>
              </a:rPr>
              <a:t>Sicherheitsnachweis ist Anhang 3 der SebV</a:t>
            </a:r>
          </a:p>
          <a:p>
            <a:pPr>
              <a:spcBef>
                <a:spcPct val="25000"/>
              </a:spcBef>
              <a:spcAft>
                <a:spcPct val="25000"/>
              </a:spcAft>
            </a:pPr>
            <a:r>
              <a:rPr lang="de-CH" sz="1400" b="0" baseline="0" dirty="0" smtClean="0">
                <a:solidFill>
                  <a:srgbClr val="0033CC"/>
                </a:solidFill>
              </a:rPr>
              <a:t>Prüfungen nach Art 33 SebV</a:t>
            </a:r>
          </a:p>
          <a:p>
            <a:pPr>
              <a:spcBef>
                <a:spcPct val="25000"/>
              </a:spcBef>
              <a:spcAft>
                <a:spcPct val="25000"/>
              </a:spcAft>
            </a:pPr>
            <a:r>
              <a:rPr lang="de-CH" sz="1400" b="0" baseline="0" dirty="0" smtClean="0">
                <a:solidFill>
                  <a:srgbClr val="0033CC"/>
                </a:solidFill>
              </a:rPr>
              <a:t>PadA: da sehen wir die Anlage erstmals im Gelände, stimmen die Vorstellungen aufgrund der Dokumente?</a:t>
            </a:r>
          </a:p>
          <a:p>
            <a:pPr>
              <a:spcBef>
                <a:spcPct val="25000"/>
              </a:spcBef>
              <a:spcAft>
                <a:spcPct val="25000"/>
              </a:spcAft>
            </a:pPr>
            <a:endParaRPr lang="de-CH" sz="1400" b="0" baseline="0" dirty="0" smtClean="0">
              <a:solidFill>
                <a:srgbClr val="0033CC"/>
              </a:solidFill>
            </a:endParaRPr>
          </a:p>
          <a:p>
            <a:pPr>
              <a:spcBef>
                <a:spcPct val="25000"/>
              </a:spcBef>
              <a:spcAft>
                <a:spcPct val="25000"/>
              </a:spcAft>
            </a:pPr>
            <a:r>
              <a:rPr lang="de-CH" sz="1400" b="0" baseline="0" dirty="0" smtClean="0">
                <a:solidFill>
                  <a:srgbClr val="0033CC"/>
                </a:solidFill>
              </a:rPr>
              <a:t>Häufig zeitkritisch, da die meisten Anlagen im gleichen Zeitfenster</a:t>
            </a:r>
            <a:endParaRPr lang="de-CH" sz="1400" b="0" dirty="0">
              <a:solidFill>
                <a:srgbClr val="0033CC"/>
              </a:solidFill>
            </a:endParaRPr>
          </a:p>
        </p:txBody>
      </p:sp>
    </p:spTree>
    <p:extLst>
      <p:ext uri="{BB962C8B-B14F-4D97-AF65-F5344CB8AC3E}">
        <p14:creationId xmlns:p14="http://schemas.microsoft.com/office/powerpoint/2010/main" val="3374529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35</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Wie diese Prüfung durch die Sektion Seilbahntechnik ausgeführt wird, ist beschrieben in</a:t>
            </a:r>
            <a:r>
              <a:rPr lang="de-CH" sz="1400" b="0" baseline="0" dirty="0" smtClean="0">
                <a:solidFill>
                  <a:srgbClr val="0033CC"/>
                </a:solidFill>
              </a:rPr>
              <a:t> einer internen Weisung, welche den Prüfprozess / die Methodik festlegt.</a:t>
            </a:r>
            <a:endParaRPr lang="de-CH" sz="1400" b="0" dirty="0">
              <a:solidFill>
                <a:srgbClr val="0033CC"/>
              </a:solidFill>
            </a:endParaRPr>
          </a:p>
        </p:txBody>
      </p:sp>
    </p:spTree>
    <p:extLst>
      <p:ext uri="{BB962C8B-B14F-4D97-AF65-F5344CB8AC3E}">
        <p14:creationId xmlns:p14="http://schemas.microsoft.com/office/powerpoint/2010/main" val="16760473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36</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Ich möchte euch</a:t>
            </a:r>
            <a:r>
              <a:rPr lang="de-CH" sz="1400" b="0" baseline="0" dirty="0" smtClean="0">
                <a:solidFill>
                  <a:srgbClr val="0033CC"/>
                </a:solidFill>
              </a:rPr>
              <a:t> auch von dieser internen Weisung die wichtigsten Aussagen erläutern</a:t>
            </a:r>
          </a:p>
          <a:p>
            <a:pPr>
              <a:spcBef>
                <a:spcPct val="25000"/>
              </a:spcBef>
              <a:spcAft>
                <a:spcPct val="25000"/>
              </a:spcAft>
            </a:pPr>
            <a:endParaRPr lang="de-CH" sz="1400" b="0" baseline="0" dirty="0" smtClean="0">
              <a:solidFill>
                <a:srgbClr val="0033CC"/>
              </a:solidFill>
            </a:endParaRPr>
          </a:p>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26804113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37</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Viele der Grundsätze in dieser Weisung haben wir bereits</a:t>
            </a:r>
            <a:r>
              <a:rPr lang="de-CH" sz="1400" b="0" baseline="0" dirty="0" smtClean="0">
                <a:solidFill>
                  <a:srgbClr val="0033CC"/>
                </a:solidFill>
              </a:rPr>
              <a:t> in anderen übergeordneten Dokumenten kennengelernt. Hier sind sie wieder aufgenommen und teilweise präzisiert.</a:t>
            </a:r>
          </a:p>
          <a:p>
            <a:pPr>
              <a:spcBef>
                <a:spcPct val="25000"/>
              </a:spcBef>
              <a:spcAft>
                <a:spcPct val="25000"/>
              </a:spcAft>
            </a:pPr>
            <a:endParaRPr lang="de-CH" sz="1400" b="0" baseline="0" dirty="0" smtClean="0">
              <a:solidFill>
                <a:srgbClr val="0033CC"/>
              </a:solidFill>
            </a:endParaRPr>
          </a:p>
          <a:p>
            <a:pPr>
              <a:spcBef>
                <a:spcPct val="25000"/>
              </a:spcBef>
              <a:spcAft>
                <a:spcPct val="25000"/>
              </a:spcAft>
            </a:pPr>
            <a:r>
              <a:rPr lang="de-CH" sz="1400" b="0" baseline="0" dirty="0" smtClean="0">
                <a:solidFill>
                  <a:srgbClr val="0033CC"/>
                </a:solidFill>
              </a:rPr>
              <a:t>Prüfvariante, hier kommen wir später noch dazu / die werden später erläutert</a:t>
            </a:r>
          </a:p>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2674956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38</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001180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39</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265234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F4F4ED-7C46-483A-AEF2-274207F8A473}" type="slidenum">
              <a:rPr lang="de-CH"/>
              <a:pPr/>
              <a:t>4</a:t>
            </a:fld>
            <a:endParaRPr lang="de-CH" dirty="0"/>
          </a:p>
        </p:txBody>
      </p:sp>
      <p:sp>
        <p:nvSpPr>
          <p:cNvPr id="135170" name="Rectangle 2"/>
          <p:cNvSpPr>
            <a:spLocks noGrp="1" noRot="1" noChangeAspect="1" noChangeArrowheads="1" noTextEdit="1"/>
          </p:cNvSpPr>
          <p:nvPr>
            <p:ph type="sldImg"/>
          </p:nvPr>
        </p:nvSpPr>
        <p:spPr>
          <a:ln/>
        </p:spPr>
      </p:sp>
      <p:sp>
        <p:nvSpPr>
          <p:cNvPr id="135172"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i="1" dirty="0"/>
          </a:p>
        </p:txBody>
      </p:sp>
    </p:spTree>
    <p:extLst>
      <p:ext uri="{BB962C8B-B14F-4D97-AF65-F5344CB8AC3E}">
        <p14:creationId xmlns:p14="http://schemas.microsoft.com/office/powerpoint/2010/main" val="41976342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40</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Die Elemente</a:t>
            </a:r>
            <a:r>
              <a:rPr lang="de-CH" sz="1400" b="0" baseline="0" dirty="0" smtClean="0">
                <a:solidFill>
                  <a:srgbClr val="0033CC"/>
                </a:solidFill>
              </a:rPr>
              <a:t> und Themen sowie die Prüfpunkte, die geprüft werden müssen, sind pro Fachbereich in einer Tabelle aufgeführt.</a:t>
            </a:r>
            <a:endParaRPr lang="de-CH" sz="1400" b="0" dirty="0">
              <a:solidFill>
                <a:srgbClr val="0033CC"/>
              </a:solidFill>
            </a:endParaRPr>
          </a:p>
        </p:txBody>
      </p:sp>
    </p:spTree>
    <p:extLst>
      <p:ext uri="{BB962C8B-B14F-4D97-AF65-F5344CB8AC3E}">
        <p14:creationId xmlns:p14="http://schemas.microsoft.com/office/powerpoint/2010/main" val="187845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41</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Wir prüfen, ob der SV alle Punkte berücksichtigt</a:t>
            </a:r>
            <a:r>
              <a:rPr lang="de-CH" sz="1400" b="0" baseline="0" dirty="0" smtClean="0">
                <a:solidFill>
                  <a:srgbClr val="0033CC"/>
                </a:solidFill>
              </a:rPr>
              <a:t> hat, aber nicht ob er einen Rechenfehler hat.</a:t>
            </a:r>
          </a:p>
          <a:p>
            <a:pPr>
              <a:spcBef>
                <a:spcPct val="25000"/>
              </a:spcBef>
              <a:spcAft>
                <a:spcPct val="25000"/>
              </a:spcAft>
            </a:pPr>
            <a:r>
              <a:rPr lang="de-CH" sz="1400" b="0" baseline="0" dirty="0" smtClean="0">
                <a:solidFill>
                  <a:srgbClr val="0033CC"/>
                </a:solidFill>
              </a:rPr>
              <a:t>Prüfen ob seine Prüfung und seine Ergebnisse nachvollziehbar und plausibel sind.</a:t>
            </a:r>
            <a:endParaRPr lang="de-CH" sz="1400" b="0" dirty="0">
              <a:solidFill>
                <a:srgbClr val="0033CC"/>
              </a:solidFill>
            </a:endParaRPr>
          </a:p>
        </p:txBody>
      </p:sp>
    </p:spTree>
    <p:extLst>
      <p:ext uri="{BB962C8B-B14F-4D97-AF65-F5344CB8AC3E}">
        <p14:creationId xmlns:p14="http://schemas.microsoft.com/office/powerpoint/2010/main" val="3429985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42</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Aspekt</a:t>
            </a:r>
            <a:r>
              <a:rPr lang="de-CH" sz="1400" b="0" baseline="0" dirty="0" smtClean="0">
                <a:solidFill>
                  <a:srgbClr val="0033CC"/>
                </a:solidFill>
              </a:rPr>
              <a:t> kann in konkreter Anlage sicherheitsrelevant sein, in typischer oder normaler aber eher nicht.</a:t>
            </a:r>
          </a:p>
          <a:p>
            <a:pPr>
              <a:spcBef>
                <a:spcPct val="25000"/>
              </a:spcBef>
              <a:spcAft>
                <a:spcPct val="25000"/>
              </a:spcAft>
            </a:pPr>
            <a:r>
              <a:rPr lang="de-CH" sz="1400" b="0" baseline="0" dirty="0" smtClean="0">
                <a:solidFill>
                  <a:srgbClr val="0033CC"/>
                </a:solidFill>
              </a:rPr>
              <a:t> </a:t>
            </a:r>
            <a:endParaRPr lang="de-CH" sz="1400" b="0" dirty="0">
              <a:solidFill>
                <a:srgbClr val="0033CC"/>
              </a:solidFill>
            </a:endParaRPr>
          </a:p>
        </p:txBody>
      </p:sp>
    </p:spTree>
    <p:extLst>
      <p:ext uri="{BB962C8B-B14F-4D97-AF65-F5344CB8AC3E}">
        <p14:creationId xmlns:p14="http://schemas.microsoft.com/office/powerpoint/2010/main" val="10242829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Die interne Weisung für</a:t>
            </a:r>
            <a:r>
              <a:rPr lang="de-CH" sz="1400" b="0" baseline="0" dirty="0" smtClean="0">
                <a:solidFill>
                  <a:srgbClr val="0033CC"/>
                </a:solidFill>
              </a:rPr>
              <a:t> die Prüfprozesse enthält auch Definitionen von gewissen Begriffen, hier ein Auswahl davon</a:t>
            </a:r>
            <a:endParaRPr lang="de-CH" sz="1400" b="0" dirty="0">
              <a:solidFill>
                <a:srgbClr val="0033CC"/>
              </a:solidFill>
            </a:endParaRPr>
          </a:p>
        </p:txBody>
      </p:sp>
    </p:spTree>
    <p:extLst>
      <p:ext uri="{BB962C8B-B14F-4D97-AF65-F5344CB8AC3E}">
        <p14:creationId xmlns:p14="http://schemas.microsoft.com/office/powerpoint/2010/main" val="883688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44</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Die wichtigste Definition davon ist bereits in</a:t>
            </a:r>
            <a:r>
              <a:rPr lang="de-CH" sz="1400" b="0" baseline="0" dirty="0" smtClean="0">
                <a:solidFill>
                  <a:srgbClr val="0033CC"/>
                </a:solidFill>
              </a:rPr>
              <a:t> der SebV</a:t>
            </a:r>
          </a:p>
          <a:p>
            <a:pPr>
              <a:spcBef>
                <a:spcPct val="25000"/>
              </a:spcBef>
              <a:spcAft>
                <a:spcPct val="25000"/>
              </a:spcAft>
            </a:pPr>
            <a:endParaRPr lang="de-CH" sz="1400" b="0" baseline="0" dirty="0" smtClean="0">
              <a:solidFill>
                <a:srgbClr val="0033CC"/>
              </a:solidFill>
            </a:endParaRPr>
          </a:p>
          <a:p>
            <a:pPr>
              <a:spcBef>
                <a:spcPct val="25000"/>
              </a:spcBef>
              <a:spcAft>
                <a:spcPct val="25000"/>
              </a:spcAft>
            </a:pPr>
            <a:r>
              <a:rPr lang="de-CH" sz="1400" b="0" baseline="0" dirty="0" smtClean="0">
                <a:solidFill>
                  <a:srgbClr val="0033CC"/>
                </a:solidFill>
              </a:rPr>
              <a:t>Prüfung eines Bauteils durch eine zweite, unabhängige, gleichwertige Stelle</a:t>
            </a:r>
            <a:endParaRPr lang="de-CH" sz="1400" b="0" dirty="0">
              <a:solidFill>
                <a:srgbClr val="0033CC"/>
              </a:solidFill>
            </a:endParaRPr>
          </a:p>
        </p:txBody>
      </p:sp>
    </p:spTree>
    <p:extLst>
      <p:ext uri="{BB962C8B-B14F-4D97-AF65-F5344CB8AC3E}">
        <p14:creationId xmlns:p14="http://schemas.microsoft.com/office/powerpoint/2010/main" val="29570319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45</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Unabhängige</a:t>
            </a:r>
            <a:r>
              <a:rPr lang="de-CH" sz="1400" b="0" baseline="0" dirty="0" smtClean="0">
                <a:solidFill>
                  <a:srgbClr val="0033CC"/>
                </a:solidFill>
              </a:rPr>
              <a:t> Stelle nach art. 27SebV:</a:t>
            </a:r>
          </a:p>
          <a:p>
            <a:pPr>
              <a:spcBef>
                <a:spcPct val="25000"/>
              </a:spcBef>
              <a:spcAft>
                <a:spcPct val="25000"/>
              </a:spcAft>
            </a:pPr>
            <a:r>
              <a:rPr lang="de-CH" sz="1400" b="0" baseline="0" dirty="0" smtClean="0">
                <a:solidFill>
                  <a:srgbClr val="0033CC"/>
                </a:solidFill>
              </a:rPr>
              <a:t>Es gibt zwei Arten von unabhängigen Stellen, die im BAV auch unterschiedlich geprüft werden.</a:t>
            </a:r>
          </a:p>
          <a:p>
            <a:pPr>
              <a:spcBef>
                <a:spcPct val="25000"/>
              </a:spcBef>
              <a:spcAft>
                <a:spcPct val="25000"/>
              </a:spcAft>
            </a:pPr>
            <a:r>
              <a:rPr lang="de-CH" sz="1400" b="0" baseline="0" dirty="0" smtClean="0">
                <a:solidFill>
                  <a:srgbClr val="0033CC"/>
                </a:solidFill>
              </a:rPr>
              <a:t>Benannte Stelle oder Konformitätsbewertungsstelle: für Sicherheitsbauteile und Teilsysteme, Handelswaren</a:t>
            </a:r>
          </a:p>
          <a:p>
            <a:pPr>
              <a:spcBef>
                <a:spcPct val="25000"/>
              </a:spcBef>
              <a:spcAft>
                <a:spcPct val="25000"/>
              </a:spcAft>
            </a:pPr>
            <a:r>
              <a:rPr lang="de-CH" sz="1400" b="0" baseline="0" dirty="0" smtClean="0">
                <a:solidFill>
                  <a:srgbClr val="0033CC"/>
                </a:solidFill>
              </a:rPr>
              <a:t>Sachverständige: für sicherheitsrelevante Teile der Infrastruktur</a:t>
            </a:r>
          </a:p>
        </p:txBody>
      </p:sp>
    </p:spTree>
    <p:extLst>
      <p:ext uri="{BB962C8B-B14F-4D97-AF65-F5344CB8AC3E}">
        <p14:creationId xmlns:p14="http://schemas.microsoft.com/office/powerpoint/2010/main" val="20478292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Vorhin habe ich erwähnt, dass die Prüfelemente und Prüfpunkt in Tabellen für jeden</a:t>
            </a:r>
            <a:r>
              <a:rPr lang="de-CH" baseline="0" dirty="0" smtClean="0"/>
              <a:t> Fachbereich gelistet sind, hier nun ein Beispiel dazu</a:t>
            </a:r>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pPr/>
              <a:t>46</a:t>
            </a:fld>
            <a:endParaRPr lang="de-CH" dirty="0"/>
          </a:p>
        </p:txBody>
      </p:sp>
    </p:spTree>
    <p:extLst>
      <p:ext uri="{BB962C8B-B14F-4D97-AF65-F5344CB8AC3E}">
        <p14:creationId xmlns:p14="http://schemas.microsoft.com/office/powerpoint/2010/main" val="41544674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47</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6727416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48</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r>
              <a:rPr lang="de-CH" sz="1400" b="0" dirty="0" smtClean="0">
                <a:solidFill>
                  <a:srgbClr val="0033CC"/>
                </a:solidFill>
              </a:rPr>
              <a:t>Dokumente des Sicherheitsnachweises werden gemäss dem Projektfortschritt</a:t>
            </a:r>
            <a:r>
              <a:rPr lang="de-CH" sz="1400" b="0" baseline="0" dirty="0" smtClean="0">
                <a:solidFill>
                  <a:srgbClr val="0033CC"/>
                </a:solidFill>
              </a:rPr>
              <a:t> eingereicht.</a:t>
            </a:r>
          </a:p>
          <a:p>
            <a:pPr>
              <a:spcBef>
                <a:spcPct val="25000"/>
              </a:spcBef>
              <a:spcAft>
                <a:spcPct val="25000"/>
              </a:spcAft>
            </a:pPr>
            <a:endParaRPr lang="de-CH" sz="1400" b="0" baseline="0" dirty="0" smtClean="0">
              <a:solidFill>
                <a:srgbClr val="0033CC"/>
              </a:solidFill>
            </a:endParaRPr>
          </a:p>
          <a:p>
            <a:pPr>
              <a:spcBef>
                <a:spcPct val="25000"/>
              </a:spcBef>
              <a:spcAft>
                <a:spcPct val="25000"/>
              </a:spcAft>
            </a:pPr>
            <a:endParaRPr lang="de-CH" sz="1400" b="0" dirty="0">
              <a:solidFill>
                <a:srgbClr val="0033CC"/>
              </a:solidFill>
            </a:endParaRPr>
          </a:p>
        </p:txBody>
      </p:sp>
    </p:spTree>
    <p:extLst>
      <p:ext uri="{BB962C8B-B14F-4D97-AF65-F5344CB8AC3E}">
        <p14:creationId xmlns:p14="http://schemas.microsoft.com/office/powerpoint/2010/main" val="34132531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49</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163227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14284423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50</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316015" y="4862151"/>
            <a:ext cx="6467274" cy="5081567"/>
          </a:xfrm>
          <a:noFill/>
          <a:ln/>
        </p:spPr>
        <p:txBody>
          <a:bodyPr/>
          <a:lstStyle/>
          <a:p>
            <a:pPr marL="179013" indent="-179013" defTabSz="954738">
              <a:spcAft>
                <a:spcPts val="626"/>
              </a:spcAft>
              <a:buFont typeface="Arial" panose="020B0604020202020204" pitchFamily="34" charset="0"/>
              <a:buChar char="•"/>
              <a:defRPr/>
            </a:pPr>
            <a:r>
              <a:rPr lang="de-CH" dirty="0" smtClean="0">
                <a:solidFill>
                  <a:srgbClr val="000000"/>
                </a:solidFill>
              </a:rPr>
              <a:t>Anhang 2 </a:t>
            </a:r>
            <a:r>
              <a:rPr lang="de-CH" dirty="0" err="1" smtClean="0">
                <a:solidFill>
                  <a:srgbClr val="000000"/>
                </a:solidFill>
              </a:rPr>
              <a:t>SebV</a:t>
            </a:r>
            <a:r>
              <a:rPr lang="de-CH" dirty="0" smtClean="0">
                <a:solidFill>
                  <a:srgbClr val="000000"/>
                </a:solidFill>
              </a:rPr>
              <a:t>: berücksichtigten Hauptpunkte.</a:t>
            </a:r>
            <a:r>
              <a:rPr lang="de-CH" baseline="0" dirty="0" smtClean="0">
                <a:solidFill>
                  <a:srgbClr val="000000"/>
                </a:solidFill>
              </a:rPr>
              <a:t> Die anderen Punkte sind auch berücksichtigt, vor allem hinsichtlich der Schnittstellen mit den Bauwerken.</a:t>
            </a:r>
            <a:endParaRPr lang="de-CH" dirty="0" smtClean="0">
              <a:solidFill>
                <a:srgbClr val="000000"/>
              </a:solidFill>
            </a:endParaRPr>
          </a:p>
          <a:p>
            <a:pPr marL="179013" indent="-179013">
              <a:spcAft>
                <a:spcPts val="626"/>
              </a:spcAft>
              <a:buFont typeface="Arial" panose="020B0604020202020204" pitchFamily="34" charset="0"/>
              <a:buChar char="•"/>
            </a:pPr>
            <a:r>
              <a:rPr lang="de-CH" dirty="0" smtClean="0">
                <a:solidFill>
                  <a:srgbClr val="000000"/>
                </a:solidFill>
              </a:rPr>
              <a:t>Grundlegende Anforderungen: die Umwelteinflüsse</a:t>
            </a:r>
            <a:r>
              <a:rPr lang="de-CH" baseline="0" dirty="0" smtClean="0">
                <a:solidFill>
                  <a:srgbClr val="000000"/>
                </a:solidFill>
              </a:rPr>
              <a:t> sind zu berücksichtigen.</a:t>
            </a:r>
            <a:endParaRPr lang="de-CH" dirty="0" smtClean="0">
              <a:solidFill>
                <a:srgbClr val="000000"/>
              </a:solidFill>
            </a:endParaRPr>
          </a:p>
          <a:p>
            <a:pPr marL="179013" indent="-179013">
              <a:spcAft>
                <a:spcPts val="626"/>
              </a:spcAft>
              <a:buFont typeface="Arial" panose="020B0604020202020204" pitchFamily="34" charset="0"/>
              <a:buChar char="•"/>
            </a:pPr>
            <a:r>
              <a:rPr lang="de-CH" dirty="0" smtClean="0">
                <a:solidFill>
                  <a:srgbClr val="000000"/>
                </a:solidFill>
              </a:rPr>
              <a:t>Die Umwelteinflüsse sind sehr oft massgeblich</a:t>
            </a:r>
            <a:r>
              <a:rPr lang="de-CH" baseline="0" dirty="0" smtClean="0">
                <a:solidFill>
                  <a:srgbClr val="000000"/>
                </a:solidFill>
              </a:rPr>
              <a:t> für den Bau, die Bemessung und den Betrieb einer Seilbahn.</a:t>
            </a:r>
            <a:endParaRPr lang="de-CH" dirty="0" smtClean="0">
              <a:solidFill>
                <a:srgbClr val="000000"/>
              </a:solidFill>
            </a:endParaRPr>
          </a:p>
          <a:p>
            <a:pPr marL="179013" indent="-179013">
              <a:spcAft>
                <a:spcPts val="626"/>
              </a:spcAft>
              <a:buFont typeface="Arial" panose="020B0604020202020204" pitchFamily="34" charset="0"/>
              <a:buChar char="•"/>
            </a:pPr>
            <a:r>
              <a:rPr lang="de-CH" dirty="0" smtClean="0">
                <a:solidFill>
                  <a:srgbClr val="000000"/>
                </a:solidFill>
              </a:rPr>
              <a:t>Die folgende Erklärungen betreffen alle Umwelteinflüsse</a:t>
            </a:r>
            <a:r>
              <a:rPr lang="de-CH" baseline="0" dirty="0" smtClean="0">
                <a:solidFill>
                  <a:srgbClr val="000000"/>
                </a:solidFill>
              </a:rPr>
              <a:t> aktiv auf eine Seilbahn.</a:t>
            </a:r>
          </a:p>
          <a:p>
            <a:pPr marL="179013" indent="-179013">
              <a:spcAft>
                <a:spcPts val="626"/>
              </a:spcAft>
              <a:buFont typeface="Arial" panose="020B0604020202020204" pitchFamily="34" charset="0"/>
              <a:buChar char="•"/>
            </a:pPr>
            <a:r>
              <a:rPr lang="de-CH" dirty="0" smtClean="0">
                <a:solidFill>
                  <a:srgbClr val="000000"/>
                </a:solidFill>
              </a:rPr>
              <a:t>Die folgende Erklärungen sind nicht vollständig, aber erlauben, den durch das BAV</a:t>
            </a:r>
            <a:r>
              <a:rPr lang="de-CH" baseline="0" dirty="0" smtClean="0">
                <a:solidFill>
                  <a:srgbClr val="000000"/>
                </a:solidFill>
              </a:rPr>
              <a:t> angewendeten Prozess </a:t>
            </a:r>
            <a:r>
              <a:rPr lang="de-CH" dirty="0" smtClean="0">
                <a:solidFill>
                  <a:srgbClr val="000000"/>
                </a:solidFill>
              </a:rPr>
              <a:t>zu verstehen.</a:t>
            </a:r>
            <a:endParaRPr lang="de-CH" baseline="0" dirty="0" smtClean="0">
              <a:solidFill>
                <a:srgbClr val="000000"/>
              </a:solidFill>
            </a:endParaRPr>
          </a:p>
        </p:txBody>
      </p:sp>
    </p:spTree>
    <p:extLst>
      <p:ext uri="{BB962C8B-B14F-4D97-AF65-F5344CB8AC3E}">
        <p14:creationId xmlns:p14="http://schemas.microsoft.com/office/powerpoint/2010/main" val="34332790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51</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316015" y="4862151"/>
            <a:ext cx="6467274" cy="5081567"/>
          </a:xfrm>
          <a:noFill/>
          <a:ln/>
        </p:spPr>
        <p:txBody>
          <a:bodyPr/>
          <a:lstStyle/>
          <a:p>
            <a:r>
              <a:rPr lang="de-CH" sz="1200" kern="1200" dirty="0" smtClean="0">
                <a:solidFill>
                  <a:schemeClr val="tx1"/>
                </a:solidFill>
                <a:effectLst/>
                <a:latin typeface="+mn-lt"/>
                <a:ea typeface="+mn-ea"/>
                <a:cs typeface="+mn-cs"/>
              </a:rPr>
              <a:t>Gesamte Situation von Umwelteinflüsse auf die Anlage</a:t>
            </a:r>
            <a:r>
              <a:rPr lang="de-CH" baseline="0" dirty="0" smtClean="0">
                <a:solidFill>
                  <a:srgbClr val="000000"/>
                </a:solidFill>
              </a:rPr>
              <a:t>:</a:t>
            </a:r>
            <a:endParaRPr lang="de-CH" dirty="0" smtClean="0">
              <a:solidFill>
                <a:srgbClr val="000000"/>
              </a:solidFill>
            </a:endParaRPr>
          </a:p>
          <a:p>
            <a:r>
              <a:rPr lang="de-CH" dirty="0" smtClean="0">
                <a:solidFill>
                  <a:srgbClr val="000000"/>
                </a:solidFill>
              </a:rPr>
              <a:t>Zum Beispiel:</a:t>
            </a:r>
            <a:endParaRPr lang="de-CH" dirty="0">
              <a:solidFill>
                <a:srgbClr val="000000"/>
              </a:solidFill>
            </a:endParaRPr>
          </a:p>
          <a:p>
            <a:pPr marL="177416" indent="-177416">
              <a:buFontTx/>
              <a:buChar char="-"/>
            </a:pPr>
            <a:r>
              <a:rPr lang="de-CH" dirty="0" smtClean="0">
                <a:solidFill>
                  <a:srgbClr val="000000"/>
                </a:solidFill>
              </a:rPr>
              <a:t>Welche haben ein Einfluss auf die Anlage?</a:t>
            </a:r>
            <a:endParaRPr lang="de-CH" dirty="0">
              <a:solidFill>
                <a:srgbClr val="000000"/>
              </a:solidFill>
            </a:endParaRPr>
          </a:p>
          <a:p>
            <a:pPr marL="177416" indent="-177416">
              <a:buFontTx/>
              <a:buChar char="-"/>
            </a:pPr>
            <a:r>
              <a:rPr lang="de-CH" dirty="0" smtClean="0">
                <a:solidFill>
                  <a:srgbClr val="000000"/>
                </a:solidFill>
              </a:rPr>
              <a:t>Welche Bauwerke sind betroffen?</a:t>
            </a:r>
            <a:endParaRPr lang="de-CH" dirty="0">
              <a:solidFill>
                <a:srgbClr val="000000"/>
              </a:solidFill>
            </a:endParaRPr>
          </a:p>
          <a:p>
            <a:pPr marL="177416" indent="-177416">
              <a:buFontTx/>
              <a:buChar char="-"/>
            </a:pPr>
            <a:r>
              <a:rPr lang="de-CH" dirty="0" smtClean="0">
                <a:solidFill>
                  <a:srgbClr val="000000"/>
                </a:solidFill>
              </a:rPr>
              <a:t>Ist die Trassee (zwischen Stützen) auch betroffen?</a:t>
            </a:r>
          </a:p>
          <a:p>
            <a:pPr marL="177416" indent="-177416">
              <a:buFontTx/>
              <a:buChar char="-"/>
            </a:pPr>
            <a:r>
              <a:rPr lang="de-CH" dirty="0" smtClean="0">
                <a:solidFill>
                  <a:srgbClr val="000000"/>
                </a:solidFill>
              </a:rPr>
              <a:t>Welche Konsequenzen sind zu</a:t>
            </a:r>
            <a:r>
              <a:rPr lang="de-CH" baseline="0" dirty="0" smtClean="0">
                <a:solidFill>
                  <a:srgbClr val="000000"/>
                </a:solidFill>
              </a:rPr>
              <a:t> erwarten?</a:t>
            </a:r>
            <a:endParaRPr lang="de-CH" dirty="0">
              <a:solidFill>
                <a:srgbClr val="000000"/>
              </a:solidFill>
            </a:endParaRPr>
          </a:p>
        </p:txBody>
      </p:sp>
    </p:spTree>
    <p:extLst>
      <p:ext uri="{BB962C8B-B14F-4D97-AF65-F5344CB8AC3E}">
        <p14:creationId xmlns:p14="http://schemas.microsoft.com/office/powerpoint/2010/main" val="14274742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52</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316015" y="4862151"/>
            <a:ext cx="6467274" cy="5081567"/>
          </a:xfrm>
          <a:noFill/>
          <a:ln/>
        </p:spPr>
        <p:txBody>
          <a:bodyPr/>
          <a:lstStyle/>
          <a:p>
            <a:r>
              <a:rPr lang="fr-CH" dirty="0" err="1" smtClean="0"/>
              <a:t>Berücksichtigung</a:t>
            </a:r>
            <a:r>
              <a:rPr lang="fr-CH" baseline="0" dirty="0" smtClean="0"/>
              <a:t> der </a:t>
            </a:r>
            <a:r>
              <a:rPr lang="fr-CH" baseline="0" dirty="0" err="1" smtClean="0"/>
              <a:t>Leitfaden</a:t>
            </a:r>
            <a:r>
              <a:rPr lang="fr-CH" baseline="0" dirty="0" smtClean="0"/>
              <a:t> «</a:t>
            </a:r>
            <a:r>
              <a:rPr lang="en-US" sz="1200" b="0" i="0" u="none" strike="noStrike" kern="1200" baseline="0" dirty="0" err="1" smtClean="0">
                <a:solidFill>
                  <a:schemeClr val="tx1"/>
                </a:solidFill>
                <a:latin typeface="+mn-lt"/>
                <a:ea typeface="+mn-ea"/>
                <a:cs typeface="+mn-cs"/>
              </a:rPr>
              <a:t>Berücksichtigung</a:t>
            </a:r>
            <a:r>
              <a:rPr lang="en-US" sz="1200" b="0" i="0" u="none" strike="noStrike" kern="1200" baseline="0" dirty="0" smtClean="0">
                <a:solidFill>
                  <a:schemeClr val="tx1"/>
                </a:solidFill>
                <a:latin typeface="+mn-lt"/>
                <a:ea typeface="+mn-ea"/>
                <a:cs typeface="+mn-cs"/>
              </a:rPr>
              <a:t> der </a:t>
            </a:r>
            <a:r>
              <a:rPr lang="en-US" sz="1200" b="0" i="0" u="none" strike="noStrike" kern="1200" baseline="0" dirty="0" err="1" smtClean="0">
                <a:solidFill>
                  <a:schemeClr val="tx1"/>
                </a:solidFill>
                <a:latin typeface="+mn-lt"/>
                <a:ea typeface="+mn-ea"/>
                <a:cs typeface="+mn-cs"/>
              </a:rPr>
              <a:t>Lawinen</a:t>
            </a:r>
            <a:r>
              <a:rPr lang="en-US" sz="1200" b="0" i="0" u="none" strike="noStrike" kern="1200" baseline="0" dirty="0" smtClean="0">
                <a:solidFill>
                  <a:schemeClr val="tx1"/>
                </a:solidFill>
                <a:latin typeface="+mn-lt"/>
                <a:ea typeface="+mn-ea"/>
                <a:cs typeface="+mn-cs"/>
              </a:rPr>
              <a:t>- und </a:t>
            </a:r>
            <a:r>
              <a:rPr lang="en-US" sz="1200" b="0" i="0" u="none" strike="noStrike" kern="1200" baseline="0" dirty="0" err="1" smtClean="0">
                <a:solidFill>
                  <a:schemeClr val="tx1"/>
                </a:solidFill>
                <a:latin typeface="+mn-lt"/>
                <a:ea typeface="+mn-ea"/>
                <a:cs typeface="+mn-cs"/>
              </a:rPr>
              <a:t>Schneedruckgefährdung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bei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Seilbahnen</a:t>
            </a:r>
            <a:r>
              <a:rPr lang="fr-CH" baseline="0" dirty="0" smtClean="0"/>
              <a:t>»:</a:t>
            </a:r>
            <a:endParaRPr lang="fr-CH" dirty="0" smtClean="0"/>
          </a:p>
          <a:p>
            <a:r>
              <a:rPr lang="fr-CH" dirty="0" err="1" smtClean="0"/>
              <a:t>Zum</a:t>
            </a:r>
            <a:r>
              <a:rPr lang="fr-CH" dirty="0" smtClean="0"/>
              <a:t> </a:t>
            </a:r>
            <a:r>
              <a:rPr lang="fr-CH" dirty="0" err="1" smtClean="0"/>
              <a:t>Beispiel</a:t>
            </a:r>
            <a:r>
              <a:rPr lang="fr-CH" dirty="0" smtClean="0"/>
              <a:t>:</a:t>
            </a:r>
            <a:endParaRPr lang="fr-CH" dirty="0"/>
          </a:p>
          <a:p>
            <a:pPr marL="295694" indent="-295694" defTabSz="946221">
              <a:buFontTx/>
              <a:buChar char="-"/>
              <a:defRPr/>
            </a:pPr>
            <a:r>
              <a:rPr lang="de-CH" dirty="0" smtClean="0"/>
              <a:t>Sind </a:t>
            </a:r>
            <a:r>
              <a:rPr lang="de-CH" sz="1200" kern="1200" dirty="0" smtClean="0">
                <a:solidFill>
                  <a:schemeClr val="tx1"/>
                </a:solidFill>
                <a:effectLst/>
                <a:latin typeface="+mn-lt"/>
                <a:ea typeface="+mn-ea"/>
                <a:cs typeface="+mn-cs"/>
              </a:rPr>
              <a:t>die Umwelteinflüsse für die ganze Anlage beurteilt?</a:t>
            </a:r>
            <a:endParaRPr lang="de-CH" dirty="0" smtClean="0"/>
          </a:p>
          <a:p>
            <a:pPr marL="295694" indent="-295694">
              <a:buFontTx/>
              <a:buChar char="-"/>
            </a:pPr>
            <a:r>
              <a:rPr lang="de-CH" sz="1200" kern="1200" dirty="0" smtClean="0">
                <a:solidFill>
                  <a:schemeClr val="tx1"/>
                </a:solidFill>
                <a:effectLst/>
                <a:latin typeface="+mn-lt"/>
                <a:ea typeface="+mn-ea"/>
                <a:cs typeface="+mn-cs"/>
              </a:rPr>
              <a:t>Sind die Empfehlungen / Massnahmen nachvollziehbar?</a:t>
            </a:r>
          </a:p>
          <a:p>
            <a:pPr marL="295694" marR="0" lvl="0" indent="-295694" algn="l" defTabSz="914400" rtl="0" eaLnBrk="1" fontAlgn="auto" latinLnBrk="0" hangingPunct="1">
              <a:lnSpc>
                <a:spcPct val="100000"/>
              </a:lnSpc>
              <a:spcBef>
                <a:spcPts val="0"/>
              </a:spcBef>
              <a:spcAft>
                <a:spcPts val="0"/>
              </a:spcAft>
              <a:buClrTx/>
              <a:buSzTx/>
              <a:buFontTx/>
              <a:buChar char="-"/>
              <a:tabLst/>
              <a:defRPr/>
            </a:pPr>
            <a:r>
              <a:rPr lang="de-CH" sz="1200" kern="1200" dirty="0" smtClean="0">
                <a:solidFill>
                  <a:schemeClr val="tx1"/>
                </a:solidFill>
                <a:effectLst/>
                <a:latin typeface="+mn-lt"/>
                <a:ea typeface="+mn-ea"/>
                <a:cs typeface="+mn-cs"/>
              </a:rPr>
              <a:t>Sind die Ergebnisse der Gutachten über die Umwelteinflüsse im Projekt eingeflossen?</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 in die Nutzungsvereinbarung und in die Projektbasis?</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 in das Konzept der Tragstruktur? </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 Baumassnahmen zweckmässig und realistisch?</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 Tiefgründungen? </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 Sind besonderen</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Betriebsmassnahmen notwendig?</a:t>
            </a:r>
          </a:p>
          <a:p>
            <a:pPr marL="295694" marR="0" lvl="0" indent="-295694" algn="l" defTabSz="914400" rtl="0" eaLnBrk="1" fontAlgn="auto" latinLnBrk="0" hangingPunct="1">
              <a:lnSpc>
                <a:spcPct val="100000"/>
              </a:lnSpc>
              <a:spcBef>
                <a:spcPts val="0"/>
              </a:spcBef>
              <a:spcAft>
                <a:spcPts val="0"/>
              </a:spcAft>
              <a:buClrTx/>
              <a:buSzTx/>
              <a:buFontTx/>
              <a:buChar char="-"/>
              <a:tabLst/>
              <a:defRPr/>
            </a:pPr>
            <a:r>
              <a:rPr lang="de-CH" sz="1200" kern="1200" dirty="0" smtClean="0">
                <a:solidFill>
                  <a:schemeClr val="tx1"/>
                </a:solidFill>
                <a:effectLst/>
                <a:latin typeface="+mn-lt"/>
                <a:ea typeface="+mn-ea"/>
                <a:cs typeface="+mn-cs"/>
              </a:rPr>
              <a:t>Sind die Umwelteinflüsse im Sicherheitsbericht definiert?</a:t>
            </a:r>
            <a:endParaRPr lang="en-US" sz="1200" kern="1200" dirty="0" smtClean="0">
              <a:solidFill>
                <a:schemeClr val="tx1"/>
              </a:solidFill>
              <a:effectLst/>
              <a:latin typeface="+mn-lt"/>
              <a:ea typeface="+mn-ea"/>
              <a:cs typeface="+mn-cs"/>
            </a:endParaRPr>
          </a:p>
          <a:p>
            <a:endParaRPr lang="de-CH" sz="1700" dirty="0"/>
          </a:p>
          <a:p>
            <a:endParaRPr lang="fr-CH" sz="1700" dirty="0"/>
          </a:p>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24752560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53</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316015" y="4862151"/>
            <a:ext cx="6467274" cy="5081567"/>
          </a:xfrm>
          <a:noFill/>
          <a:ln/>
        </p:spPr>
        <p:txBody>
          <a:bodyPr/>
          <a:lstStyle/>
          <a:p>
            <a:pPr lvl="0"/>
            <a:r>
              <a:rPr lang="de-CH" u="sng" dirty="0" smtClean="0"/>
              <a:t>Sachverständigenbericht</a:t>
            </a:r>
            <a:r>
              <a:rPr lang="de-CH" dirty="0" smtClean="0"/>
              <a:t>: </a:t>
            </a:r>
          </a:p>
          <a:p>
            <a:pPr lvl="0"/>
            <a:r>
              <a:rPr lang="de-CH" dirty="0" smtClean="0"/>
              <a:t>Zum Beispiel:</a:t>
            </a:r>
          </a:p>
          <a:p>
            <a:pPr marL="177416" indent="-177416">
              <a:buFontTx/>
              <a:buChar char="-"/>
            </a:pPr>
            <a:r>
              <a:rPr lang="de-CH" sz="1200" kern="1200" dirty="0" smtClean="0">
                <a:solidFill>
                  <a:schemeClr val="tx1"/>
                </a:solidFill>
                <a:effectLst/>
                <a:latin typeface="+mn-lt"/>
                <a:ea typeface="+mn-ea"/>
                <a:cs typeface="+mn-cs"/>
              </a:rPr>
              <a:t>Sind die Berichten</a:t>
            </a:r>
            <a:r>
              <a:rPr lang="de-CH" sz="1200" kern="1200" baseline="0" dirty="0" smtClean="0">
                <a:solidFill>
                  <a:schemeClr val="tx1"/>
                </a:solidFill>
                <a:effectLst/>
                <a:latin typeface="+mn-lt"/>
                <a:ea typeface="+mn-ea"/>
                <a:cs typeface="+mn-cs"/>
              </a:rPr>
              <a:t> über die</a:t>
            </a:r>
            <a:r>
              <a:rPr lang="de-CH" sz="1200" kern="1200" dirty="0" smtClean="0">
                <a:solidFill>
                  <a:schemeClr val="tx1"/>
                </a:solidFill>
                <a:effectLst/>
                <a:latin typeface="+mn-lt"/>
                <a:ea typeface="+mn-ea"/>
                <a:cs typeface="+mn-cs"/>
              </a:rPr>
              <a:t> Umwelteinflüsse berücksichtigt?</a:t>
            </a:r>
            <a:endParaRPr lang="de-CH" dirty="0" smtClean="0"/>
          </a:p>
          <a:p>
            <a:pPr marL="177416" indent="-177416">
              <a:buFontTx/>
              <a:buChar char="-"/>
            </a:pPr>
            <a:r>
              <a:rPr lang="de-CH" sz="1200" kern="1200" dirty="0" smtClean="0">
                <a:solidFill>
                  <a:schemeClr val="tx1"/>
                </a:solidFill>
                <a:effectLst/>
                <a:latin typeface="+mn-lt"/>
                <a:ea typeface="+mn-ea"/>
                <a:cs typeface="+mn-cs"/>
              </a:rPr>
              <a:t>Hat er die letzt-gültigen Unterlagen geprüft</a:t>
            </a:r>
            <a:r>
              <a:rPr lang="de-CH" baseline="0" dirty="0" smtClean="0"/>
              <a:t>?</a:t>
            </a:r>
          </a:p>
          <a:p>
            <a:pPr marL="177416" indent="-177416">
              <a:buFontTx/>
              <a:buChar char="-"/>
            </a:pPr>
            <a:r>
              <a:rPr lang="de-CH" sz="1200" kern="1200" dirty="0" smtClean="0">
                <a:solidFill>
                  <a:schemeClr val="tx1"/>
                </a:solidFill>
                <a:effectLst/>
                <a:latin typeface="+mn-lt"/>
                <a:ea typeface="+mn-ea"/>
                <a:cs typeface="+mn-cs"/>
              </a:rPr>
              <a:t>Sind die entsprechenden gültigen Vorschriften / Normen berücksichtigt</a:t>
            </a:r>
            <a:r>
              <a:rPr lang="de-CH" baseline="0" dirty="0" smtClean="0"/>
              <a:t>?</a:t>
            </a:r>
          </a:p>
          <a:p>
            <a:pPr marL="177416" indent="-177416">
              <a:buFontTx/>
              <a:buChar char="-"/>
            </a:pPr>
            <a:r>
              <a:rPr lang="de-CH" sz="1200" kern="1200" dirty="0" smtClean="0">
                <a:solidFill>
                  <a:schemeClr val="tx1"/>
                </a:solidFill>
                <a:effectLst/>
                <a:latin typeface="+mn-lt"/>
                <a:ea typeface="+mn-ea"/>
                <a:cs typeface="+mn-cs"/>
              </a:rPr>
              <a:t>Was sind die Ergebnisse des SV</a:t>
            </a:r>
            <a:r>
              <a:rPr lang="de-CH" baseline="0" dirty="0" smtClean="0"/>
              <a:t>?</a:t>
            </a:r>
          </a:p>
          <a:p>
            <a:pPr marL="177416" indent="-177416">
              <a:buFontTx/>
              <a:buChar char="-"/>
            </a:pPr>
            <a:r>
              <a:rPr lang="de-CH" sz="1200" kern="1200" dirty="0" smtClean="0">
                <a:solidFill>
                  <a:schemeClr val="tx1"/>
                </a:solidFill>
                <a:effectLst/>
                <a:latin typeface="+mn-lt"/>
                <a:ea typeface="+mn-ea"/>
                <a:cs typeface="+mn-cs"/>
              </a:rPr>
              <a:t>Sind die empfohlenen Massnahmen von der Projektverantwortlichen berücksichtigt worden</a:t>
            </a:r>
            <a:r>
              <a:rPr lang="de-CH" baseline="0" dirty="0" smtClean="0"/>
              <a:t>?</a:t>
            </a:r>
          </a:p>
          <a:p>
            <a:endParaRPr lang="de-CH" dirty="0"/>
          </a:p>
          <a:p>
            <a:r>
              <a:rPr lang="de-CH" sz="1200" b="0" i="0" u="sng" strike="noStrike" kern="1200" baseline="0" dirty="0" smtClean="0">
                <a:solidFill>
                  <a:schemeClr val="tx1"/>
                </a:solidFill>
                <a:latin typeface="+mn-lt"/>
                <a:ea typeface="+mn-ea"/>
                <a:cs typeface="+mn-cs"/>
              </a:rPr>
              <a:t>Sicherheitsrelevanten Bauteile bestimmungsgemäss </a:t>
            </a:r>
            <a:r>
              <a:rPr lang="en-US" sz="1200" b="0" i="0" u="sng" strike="noStrike" kern="1200" baseline="0" dirty="0" err="1" smtClean="0">
                <a:solidFill>
                  <a:schemeClr val="tx1"/>
                </a:solidFill>
                <a:latin typeface="+mn-lt"/>
                <a:ea typeface="+mn-ea"/>
                <a:cs typeface="+mn-cs"/>
              </a:rPr>
              <a:t>verwendet</a:t>
            </a:r>
            <a:r>
              <a:rPr lang="de-CH" dirty="0" smtClean="0"/>
              <a:t>:</a:t>
            </a:r>
            <a:endParaRPr lang="de-CH" dirty="0"/>
          </a:p>
          <a:p>
            <a:r>
              <a:rPr lang="de-CH" dirty="0" smtClean="0"/>
              <a:t>Zum Beispiel:</a:t>
            </a:r>
            <a:endParaRPr lang="de-CH" dirty="0"/>
          </a:p>
          <a:p>
            <a:pPr marL="177416" indent="-177416">
              <a:buFontTx/>
              <a:buChar char="-"/>
            </a:pPr>
            <a:r>
              <a:rPr lang="de-CH" sz="1200" kern="1200" dirty="0" smtClean="0">
                <a:solidFill>
                  <a:schemeClr val="tx1"/>
                </a:solidFill>
                <a:effectLst/>
                <a:latin typeface="+mn-lt"/>
                <a:ea typeface="+mn-ea"/>
                <a:cs typeface="+mn-cs"/>
              </a:rPr>
              <a:t>Welche Anpassungen in die nachgeführte Projektbasis und Nutzungsvereinbarung</a:t>
            </a:r>
            <a:r>
              <a:rPr lang="de-CH" baseline="0" dirty="0" smtClean="0"/>
              <a:t>?</a:t>
            </a:r>
          </a:p>
          <a:p>
            <a:pPr marL="177416" indent="-177416">
              <a:buFontTx/>
              <a:buChar char="-"/>
            </a:pPr>
            <a:r>
              <a:rPr lang="de-CH" sz="1200" kern="1200" dirty="0" smtClean="0">
                <a:solidFill>
                  <a:schemeClr val="tx1"/>
                </a:solidFill>
                <a:effectLst/>
                <a:latin typeface="+mn-lt"/>
                <a:ea typeface="+mn-ea"/>
                <a:cs typeface="+mn-cs"/>
              </a:rPr>
              <a:t>Neue Kenntnisse während den Bauarbeiten</a:t>
            </a:r>
            <a:r>
              <a:rPr lang="de-CH" baseline="0" dirty="0" smtClean="0"/>
              <a:t>?</a:t>
            </a:r>
          </a:p>
          <a:p>
            <a:pPr marL="177416" indent="-177416">
              <a:buFontTx/>
              <a:buChar char="-"/>
            </a:pPr>
            <a:r>
              <a:rPr lang="de-CH" sz="1200" kern="1200" dirty="0" smtClean="0">
                <a:solidFill>
                  <a:schemeClr val="tx1"/>
                </a:solidFill>
                <a:effectLst/>
                <a:latin typeface="+mn-lt"/>
                <a:ea typeface="+mn-ea"/>
                <a:cs typeface="+mn-cs"/>
              </a:rPr>
              <a:t>Änderungen am genehmigten Projekt in die Anordnung/Bauart der Bauwerke</a:t>
            </a:r>
            <a:r>
              <a:rPr lang="de-CH" baseline="0" dirty="0" smtClean="0"/>
              <a:t>?</a:t>
            </a:r>
          </a:p>
          <a:p>
            <a:pPr marL="177416" indent="-177416">
              <a:buFontTx/>
              <a:buChar char="-"/>
            </a:pPr>
            <a:r>
              <a:rPr lang="de-CH" baseline="0" dirty="0" smtClean="0"/>
              <a:t>Anpassung der Betriebskonzept nach eventuellen Anpassungen /neue Kenntnisse?</a:t>
            </a:r>
          </a:p>
        </p:txBody>
      </p:sp>
    </p:spTree>
    <p:extLst>
      <p:ext uri="{BB962C8B-B14F-4D97-AF65-F5344CB8AC3E}">
        <p14:creationId xmlns:p14="http://schemas.microsoft.com/office/powerpoint/2010/main" val="876332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54</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316015" y="4862151"/>
            <a:ext cx="6467274" cy="5081567"/>
          </a:xfrm>
          <a:noFill/>
          <a:ln/>
        </p:spPr>
        <p:txBody>
          <a:bodyPr/>
          <a:lstStyle/>
          <a:p>
            <a:r>
              <a:rPr lang="de-CH" u="none" dirty="0" err="1" smtClean="0"/>
              <a:t>Plausibiliserung</a:t>
            </a:r>
            <a:r>
              <a:rPr lang="de-CH" u="none" dirty="0" smtClean="0"/>
              <a:t>,</a:t>
            </a:r>
            <a:r>
              <a:rPr lang="de-CH" u="none" baseline="0" dirty="0" smtClean="0"/>
              <a:t> auf Basis der Unterlagen des Sicherheitsnachweises und auf Basis der Prüfungen auf der Anlage:</a:t>
            </a:r>
            <a:endParaRPr lang="de-CH" u="none" dirty="0" smtClean="0"/>
          </a:p>
          <a:p>
            <a:r>
              <a:rPr lang="de-CH" u="none" baseline="0" dirty="0" smtClean="0"/>
              <a:t>Zum Beispiel:</a:t>
            </a:r>
          </a:p>
          <a:p>
            <a:pPr marL="177416" marR="0" lvl="0" indent="-177416" algn="l" defTabSz="914400" rtl="0" eaLnBrk="1" fontAlgn="auto" latinLnBrk="0" hangingPunct="1">
              <a:lnSpc>
                <a:spcPct val="100000"/>
              </a:lnSpc>
              <a:spcBef>
                <a:spcPts val="0"/>
              </a:spcBef>
              <a:spcAft>
                <a:spcPts val="0"/>
              </a:spcAft>
              <a:buClrTx/>
              <a:buSzTx/>
              <a:buFontTx/>
              <a:buChar char="-"/>
              <a:tabLst/>
              <a:defRPr/>
            </a:pPr>
            <a:r>
              <a:rPr lang="de-CH" u="none" dirty="0" smtClean="0"/>
              <a:t>Positiven </a:t>
            </a:r>
            <a:r>
              <a:rPr lang="en-US" sz="1200" b="0" i="0" u="none" strike="noStrike" kern="1200" baseline="0" dirty="0" err="1" smtClean="0">
                <a:solidFill>
                  <a:schemeClr val="tx1"/>
                </a:solidFill>
                <a:latin typeface="+mn-lt"/>
                <a:ea typeface="+mn-ea"/>
                <a:cs typeface="+mn-cs"/>
              </a:rPr>
              <a:t>Schlussfolgerungen</a:t>
            </a:r>
            <a:r>
              <a:rPr lang="en-US" sz="1200" b="0" i="0" u="none" strike="noStrike" kern="1200" baseline="0" dirty="0" smtClean="0">
                <a:solidFill>
                  <a:schemeClr val="tx1"/>
                </a:solidFill>
                <a:latin typeface="+mn-lt"/>
                <a:ea typeface="+mn-ea"/>
                <a:cs typeface="+mn-cs"/>
              </a:rPr>
              <a:t> </a:t>
            </a:r>
            <a:r>
              <a:rPr lang="de-CH" u="none" dirty="0" smtClean="0"/>
              <a:t>der Sachverständigenberichten</a:t>
            </a:r>
          </a:p>
          <a:p>
            <a:pPr marL="177416" marR="0" lvl="0" indent="-177416" algn="l" defTabSz="914400" rtl="0" eaLnBrk="1" fontAlgn="auto" latinLnBrk="0" hangingPunct="1">
              <a:lnSpc>
                <a:spcPct val="100000"/>
              </a:lnSpc>
              <a:spcBef>
                <a:spcPts val="0"/>
              </a:spcBef>
              <a:spcAft>
                <a:spcPts val="0"/>
              </a:spcAft>
              <a:buClrTx/>
              <a:buSzTx/>
              <a:buFontTx/>
              <a:buChar char="-"/>
              <a:tabLst/>
              <a:defRPr/>
            </a:pPr>
            <a:r>
              <a:rPr lang="de-CH" sz="1200" b="0" i="0" u="none" strike="noStrike" kern="1200" baseline="0" dirty="0" smtClean="0">
                <a:solidFill>
                  <a:schemeClr val="tx1"/>
                </a:solidFill>
                <a:latin typeface="+mn-lt"/>
                <a:ea typeface="+mn-ea"/>
                <a:cs typeface="+mn-cs"/>
              </a:rPr>
              <a:t>Nachweise durch die Projektanten zur Ausführung der, aus den Berichten über die Umwelteinflüsse, resultierenden Massnahmen</a:t>
            </a:r>
          </a:p>
          <a:p>
            <a:pPr marL="177416" marR="0" lvl="0" indent="-177416" algn="l" defTabSz="914400" rtl="0" eaLnBrk="1" fontAlgn="auto" latinLnBrk="0" hangingPunct="1">
              <a:lnSpc>
                <a:spcPct val="100000"/>
              </a:lnSpc>
              <a:spcBef>
                <a:spcPts val="0"/>
              </a:spcBef>
              <a:spcAft>
                <a:spcPts val="0"/>
              </a:spcAft>
              <a:buClrTx/>
              <a:buSzTx/>
              <a:buFontTx/>
              <a:buChar char="-"/>
              <a:tabLst/>
              <a:defRPr/>
            </a:pPr>
            <a:r>
              <a:rPr lang="de-CH" sz="1200" b="0" i="0" u="none" strike="noStrike" kern="1200" baseline="0" dirty="0" smtClean="0">
                <a:solidFill>
                  <a:schemeClr val="tx1"/>
                </a:solidFill>
                <a:latin typeface="+mn-lt"/>
                <a:ea typeface="+mn-ea"/>
                <a:cs typeface="+mn-cs"/>
              </a:rPr>
              <a:t>Nachweise durch die Projektanten der konformen Ausführung der Bauwerke</a:t>
            </a:r>
          </a:p>
          <a:p>
            <a:pPr marL="177416" marR="0" lvl="0" indent="-177416" algn="l" defTabSz="914400" rtl="0" eaLnBrk="1" fontAlgn="auto" latinLnBrk="0" hangingPunct="1">
              <a:lnSpc>
                <a:spcPct val="100000"/>
              </a:lnSpc>
              <a:spcBef>
                <a:spcPts val="0"/>
              </a:spcBef>
              <a:spcAft>
                <a:spcPts val="0"/>
              </a:spcAft>
              <a:buClrTx/>
              <a:buSzTx/>
              <a:buFontTx/>
              <a:buChar char="-"/>
              <a:tabLst/>
              <a:defRPr/>
            </a:pPr>
            <a:r>
              <a:rPr lang="de-CH" sz="1200" b="0" i="0" u="none" strike="noStrike" kern="1200" baseline="0" dirty="0" smtClean="0">
                <a:solidFill>
                  <a:schemeClr val="tx1"/>
                </a:solidFill>
                <a:latin typeface="+mn-lt"/>
                <a:ea typeface="+mn-ea"/>
                <a:cs typeface="+mn-cs"/>
              </a:rPr>
              <a:t>Nachweise durch die Projektanten der Betriebstauglichkeit</a:t>
            </a:r>
            <a:endParaRPr lang="en-US" sz="1200" b="0" i="0" u="none" strike="noStrike" kern="1200" baseline="0" dirty="0" smtClean="0">
              <a:solidFill>
                <a:schemeClr val="tx1"/>
              </a:solidFill>
              <a:latin typeface="+mn-lt"/>
              <a:ea typeface="+mn-ea"/>
              <a:cs typeface="+mn-cs"/>
            </a:endParaRPr>
          </a:p>
          <a:p>
            <a:pPr marL="177416" marR="0" lvl="0" indent="-177416" algn="l" defTabSz="914400" rtl="0" eaLnBrk="1" fontAlgn="auto" latinLnBrk="0" hangingPunct="1">
              <a:lnSpc>
                <a:spcPct val="100000"/>
              </a:lnSpc>
              <a:spcBef>
                <a:spcPts val="0"/>
              </a:spcBef>
              <a:spcAft>
                <a:spcPts val="0"/>
              </a:spcAft>
              <a:buClrTx/>
              <a:buSzTx/>
              <a:buFontTx/>
              <a:buChar char="-"/>
              <a:tabLst/>
              <a:defRPr/>
            </a:pPr>
            <a:r>
              <a:rPr lang="de-CH" sz="1200" b="0" i="0" u="none" strike="noStrike" kern="1200" baseline="0" dirty="0" smtClean="0">
                <a:solidFill>
                  <a:schemeClr val="tx1"/>
                </a:solidFill>
                <a:latin typeface="+mn-lt"/>
                <a:ea typeface="+mn-ea"/>
                <a:cs typeface="+mn-cs"/>
              </a:rPr>
              <a:t>Nachweise durch den Betreiber der Betriebstauglichkeit </a:t>
            </a:r>
            <a:r>
              <a:rPr lang="de-CH" sz="1200" kern="1200" dirty="0" smtClean="0">
                <a:solidFill>
                  <a:schemeClr val="tx1"/>
                </a:solidFill>
                <a:effectLst/>
                <a:latin typeface="+mn-lt"/>
                <a:ea typeface="+mn-ea"/>
                <a:cs typeface="+mn-cs"/>
              </a:rPr>
              <a:t>unter Berücksichtigung der ausgeführten Betriebsmassnahmen gegen die Umwelteinwirkungen</a:t>
            </a:r>
            <a:endParaRPr lang="en-US" sz="1200" b="0" i="0" u="none" strike="noStrike" kern="1200" baseline="0" dirty="0" smtClean="0">
              <a:solidFill>
                <a:schemeClr val="tx1"/>
              </a:solidFill>
              <a:latin typeface="+mn-lt"/>
              <a:ea typeface="+mn-ea"/>
              <a:cs typeface="+mn-cs"/>
            </a:endParaRPr>
          </a:p>
          <a:p>
            <a:endParaRPr lang="de-CH" u="none" baseline="0" dirty="0" smtClean="0"/>
          </a:p>
        </p:txBody>
      </p:sp>
    </p:spTree>
    <p:extLst>
      <p:ext uri="{BB962C8B-B14F-4D97-AF65-F5344CB8AC3E}">
        <p14:creationId xmlns:p14="http://schemas.microsoft.com/office/powerpoint/2010/main" val="14689949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err="1" smtClean="0"/>
              <a:t>SebV</a:t>
            </a:r>
            <a:r>
              <a:rPr lang="fr-CH" dirty="0" smtClean="0"/>
              <a:t> </a:t>
            </a:r>
            <a:r>
              <a:rPr lang="fr-CH" dirty="0" err="1" smtClean="0"/>
              <a:t>Anhnag</a:t>
            </a:r>
            <a:r>
              <a:rPr lang="fr-CH" dirty="0" smtClean="0"/>
              <a:t> 2</a:t>
            </a:r>
          </a:p>
          <a:p>
            <a:r>
              <a:rPr lang="de-CH" sz="1200" b="0" i="0" u="none" strike="noStrike" kern="1200" baseline="0" dirty="0" smtClean="0">
                <a:solidFill>
                  <a:schemeClr val="tx1"/>
                </a:solidFill>
                <a:latin typeface="+mn-lt"/>
                <a:ea typeface="+mn-ea"/>
                <a:cs typeface="+mn-cs"/>
              </a:rPr>
              <a:t>Die Bewilligungsbehörde kann im Rahmen des Plangenehmigungsverfahrens betreffend</a:t>
            </a:r>
          </a:p>
          <a:p>
            <a:r>
              <a:rPr lang="de-CH" sz="1200" b="0" i="0" u="none" strike="noStrike" kern="1200" baseline="0" dirty="0" smtClean="0">
                <a:solidFill>
                  <a:schemeClr val="tx1"/>
                </a:solidFill>
                <a:latin typeface="+mn-lt"/>
                <a:ea typeface="+mn-ea"/>
                <a:cs typeface="+mn-cs"/>
              </a:rPr>
              <a:t>die Sicherheit aufgrund der eingereichten Unterlagen folgende Prüfungen</a:t>
            </a:r>
          </a:p>
          <a:p>
            <a:r>
              <a:rPr lang="de-CH" sz="1200" b="0" i="0" u="none" strike="noStrike" kern="1200" baseline="0" dirty="0" smtClean="0">
                <a:solidFill>
                  <a:schemeClr val="tx1"/>
                </a:solidFill>
                <a:latin typeface="+mn-lt"/>
                <a:ea typeface="+mn-ea"/>
                <a:cs typeface="+mn-cs"/>
              </a:rPr>
              <a:t>durchführen. Sie prüft risikoorientiert mit Stichproben:</a:t>
            </a:r>
          </a:p>
          <a:p>
            <a:endParaRPr lang="de-CH" sz="1200" b="0" i="0" u="none" strike="noStrike" kern="1200" baseline="0" dirty="0" smtClean="0">
              <a:solidFill>
                <a:schemeClr val="tx1"/>
              </a:solidFill>
              <a:latin typeface="+mn-lt"/>
              <a:ea typeface="+mn-ea"/>
              <a:cs typeface="+mn-cs"/>
            </a:endParaRPr>
          </a:p>
          <a:p>
            <a:r>
              <a:rPr lang="de-CH" sz="1200" b="0" i="0" u="none" strike="noStrike" kern="1200" baseline="0" dirty="0" smtClean="0">
                <a:solidFill>
                  <a:schemeClr val="tx1"/>
                </a:solidFill>
                <a:latin typeface="+mn-lt"/>
                <a:ea typeface="+mn-ea"/>
                <a:cs typeface="+mn-cs"/>
              </a:rPr>
              <a:t>9. die Abstände bei Parallelführungen und Kreuzungen mit anderen Transportanlagen</a:t>
            </a:r>
          </a:p>
          <a:p>
            <a:r>
              <a:rPr lang="de-CH" sz="1200" b="0" i="0" u="none" strike="noStrike" kern="1200" baseline="0" dirty="0" smtClean="0">
                <a:solidFill>
                  <a:schemeClr val="tx1"/>
                </a:solidFill>
                <a:latin typeface="+mn-lt"/>
                <a:ea typeface="+mn-ea"/>
                <a:cs typeface="+mn-cs"/>
              </a:rPr>
              <a:t>bzw. Strassen und elektrischen Leitungen, die Abstände zum</a:t>
            </a:r>
          </a:p>
          <a:p>
            <a:r>
              <a:rPr lang="de-CH" sz="1200" b="0" i="0" u="none" strike="noStrike" kern="1200" baseline="0" dirty="0" smtClean="0">
                <a:solidFill>
                  <a:schemeClr val="tx1"/>
                </a:solidFill>
                <a:latin typeface="+mn-lt"/>
                <a:ea typeface="+mn-ea"/>
                <a:cs typeface="+mn-cs"/>
              </a:rPr>
              <a:t>Boden und gegenüber bahnfremden festen Gegenständen sowie die Freiheiten</a:t>
            </a:r>
          </a:p>
          <a:p>
            <a:r>
              <a:rPr lang="de-CH" sz="1200" b="0" i="0" u="none" strike="noStrike" kern="1200" baseline="0" dirty="0" smtClean="0">
                <a:solidFill>
                  <a:schemeClr val="tx1"/>
                </a:solidFill>
                <a:latin typeface="+mn-lt"/>
                <a:ea typeface="+mn-ea"/>
                <a:cs typeface="+mn-cs"/>
              </a:rPr>
              <a:t>für die Längs- und die Querbewegung der Fahrzeuge auf der Strecke und</a:t>
            </a:r>
          </a:p>
          <a:p>
            <a:r>
              <a:rPr lang="en-US" sz="1200" b="0" i="0" u="none" strike="noStrike" kern="1200" baseline="0" dirty="0" smtClean="0">
                <a:solidFill>
                  <a:schemeClr val="tx1"/>
                </a:solidFill>
                <a:latin typeface="+mn-lt"/>
                <a:ea typeface="+mn-ea"/>
                <a:cs typeface="+mn-cs"/>
              </a:rPr>
              <a:t>in den </a:t>
            </a:r>
            <a:r>
              <a:rPr lang="en-US" sz="1200" b="0" i="0" u="none" strike="noStrike" kern="1200" baseline="0" dirty="0" err="1" smtClean="0">
                <a:solidFill>
                  <a:schemeClr val="tx1"/>
                </a:solidFill>
                <a:latin typeface="+mn-lt"/>
                <a:ea typeface="+mn-ea"/>
                <a:cs typeface="+mn-cs"/>
              </a:rPr>
              <a:t>Stationen</a:t>
            </a:r>
            <a:r>
              <a:rPr lang="en-US" sz="1200" b="0" i="0" u="none" strike="noStrike" kern="1200" baseline="0" dirty="0" smtClean="0">
                <a:solidFill>
                  <a:schemeClr val="tx1"/>
                </a:solidFill>
                <a:latin typeface="+mn-lt"/>
                <a:ea typeface="+mn-ea"/>
                <a:cs typeface="+mn-cs"/>
              </a:rPr>
              <a:t>;</a:t>
            </a:r>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55</a:t>
            </a:fld>
            <a:endParaRPr lang="de-CH" dirty="0"/>
          </a:p>
        </p:txBody>
      </p:sp>
    </p:spTree>
    <p:extLst>
      <p:ext uri="{BB962C8B-B14F-4D97-AF65-F5344CB8AC3E}">
        <p14:creationId xmlns:p14="http://schemas.microsoft.com/office/powerpoint/2010/main" val="18415912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56</a:t>
            </a:fld>
            <a:endParaRPr lang="de-CH" dirty="0"/>
          </a:p>
        </p:txBody>
      </p:sp>
    </p:spTree>
    <p:extLst>
      <p:ext uri="{BB962C8B-B14F-4D97-AF65-F5344CB8AC3E}">
        <p14:creationId xmlns:p14="http://schemas.microsoft.com/office/powerpoint/2010/main" val="12301812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57</a:t>
            </a:fld>
            <a:endParaRPr lang="de-CH" dirty="0"/>
          </a:p>
        </p:txBody>
      </p:sp>
    </p:spTree>
    <p:extLst>
      <p:ext uri="{BB962C8B-B14F-4D97-AF65-F5344CB8AC3E}">
        <p14:creationId xmlns:p14="http://schemas.microsoft.com/office/powerpoint/2010/main" val="17423643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58</a:t>
            </a:fld>
            <a:endParaRPr lang="de-CH" dirty="0"/>
          </a:p>
        </p:txBody>
      </p:sp>
    </p:spTree>
    <p:extLst>
      <p:ext uri="{BB962C8B-B14F-4D97-AF65-F5344CB8AC3E}">
        <p14:creationId xmlns:p14="http://schemas.microsoft.com/office/powerpoint/2010/main" val="20075081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59</a:t>
            </a:fld>
            <a:endParaRPr lang="de-CH" dirty="0"/>
          </a:p>
        </p:txBody>
      </p:sp>
    </p:spTree>
    <p:extLst>
      <p:ext uri="{BB962C8B-B14F-4D97-AF65-F5344CB8AC3E}">
        <p14:creationId xmlns:p14="http://schemas.microsoft.com/office/powerpoint/2010/main" val="326415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6</a:t>
            </a:fld>
            <a:endParaRPr lang="de-CH" dirty="0"/>
          </a:p>
        </p:txBody>
      </p:sp>
    </p:spTree>
    <p:extLst>
      <p:ext uri="{BB962C8B-B14F-4D97-AF65-F5344CB8AC3E}">
        <p14:creationId xmlns:p14="http://schemas.microsoft.com/office/powerpoint/2010/main" val="33104392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SN EN 12929-1</a:t>
            </a:r>
          </a:p>
          <a:p>
            <a:r>
              <a:rPr lang="en-US" sz="1200" b="1" i="0" u="none" strike="noStrike" kern="1200" baseline="0" dirty="0" smtClean="0">
                <a:solidFill>
                  <a:schemeClr val="tx1"/>
                </a:solidFill>
                <a:latin typeface="+mn-lt"/>
                <a:ea typeface="+mn-ea"/>
                <a:cs typeface="+mn-cs"/>
              </a:rPr>
              <a:t>14.2 </a:t>
            </a:r>
            <a:r>
              <a:rPr lang="en-US" sz="1200" b="1" i="0" u="none" strike="noStrike" kern="1200" baseline="0" dirty="0" err="1" smtClean="0">
                <a:solidFill>
                  <a:schemeClr val="tx1"/>
                </a:solidFill>
                <a:latin typeface="+mn-lt"/>
                <a:ea typeface="+mn-ea"/>
                <a:cs typeface="+mn-cs"/>
              </a:rPr>
              <a:t>Blitzschutz</a:t>
            </a:r>
            <a:r>
              <a:rPr lang="en-US" sz="1200" b="1" i="0" u="none" strike="noStrike" kern="1200" baseline="0" dirty="0" smtClean="0">
                <a:solidFill>
                  <a:schemeClr val="tx1"/>
                </a:solidFill>
                <a:latin typeface="+mn-lt"/>
                <a:ea typeface="+mn-ea"/>
                <a:cs typeface="+mn-cs"/>
              </a:rPr>
              <a:t> und </a:t>
            </a:r>
            <a:r>
              <a:rPr lang="en-US" sz="1200" b="1" i="0" u="none" strike="noStrike" kern="1200" baseline="0" dirty="0" err="1" smtClean="0">
                <a:solidFill>
                  <a:schemeClr val="tx1"/>
                </a:solidFill>
                <a:latin typeface="+mn-lt"/>
                <a:ea typeface="+mn-ea"/>
                <a:cs typeface="+mn-cs"/>
              </a:rPr>
              <a:t>Blitzschlag</a:t>
            </a:r>
            <a:endParaRPr lang="en-US" sz="1200" b="1" i="0" u="none" strike="noStrike" kern="1200" baseline="0" dirty="0" smtClean="0">
              <a:solidFill>
                <a:schemeClr val="tx1"/>
              </a:solidFill>
              <a:latin typeface="+mn-lt"/>
              <a:ea typeface="+mn-ea"/>
              <a:cs typeface="+mn-cs"/>
            </a:endParaRPr>
          </a:p>
          <a:p>
            <a:r>
              <a:rPr lang="de-CH" sz="1200" b="0" i="0" u="none" strike="noStrike" kern="1200" baseline="0" dirty="0" smtClean="0">
                <a:solidFill>
                  <a:schemeClr val="tx1"/>
                </a:solidFill>
                <a:latin typeface="+mn-lt"/>
                <a:ea typeface="+mn-ea"/>
                <a:cs typeface="+mn-cs"/>
              </a:rPr>
              <a:t>Bei den Gebäuden, den Streckenbauwerken und den Einrichtungen der Seilbahnen müssen Maßnahmen für den Blitzschutz vorgesehen und die örtlich hierfür gültigen Vorschriften berücksichtigt werden.</a:t>
            </a:r>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60</a:t>
            </a:fld>
            <a:endParaRPr lang="de-CH" dirty="0"/>
          </a:p>
        </p:txBody>
      </p:sp>
    </p:spTree>
    <p:extLst>
      <p:ext uri="{BB962C8B-B14F-4D97-AF65-F5344CB8AC3E}">
        <p14:creationId xmlns:p14="http://schemas.microsoft.com/office/powerpoint/2010/main" val="14588675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61</a:t>
            </a:fld>
            <a:endParaRPr lang="de-CH" dirty="0"/>
          </a:p>
        </p:txBody>
      </p:sp>
    </p:spTree>
    <p:extLst>
      <p:ext uri="{BB962C8B-B14F-4D97-AF65-F5344CB8AC3E}">
        <p14:creationId xmlns:p14="http://schemas.microsoft.com/office/powerpoint/2010/main" val="24289461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62</a:t>
            </a:fld>
            <a:endParaRPr lang="de-CH" dirty="0"/>
          </a:p>
        </p:txBody>
      </p:sp>
    </p:spTree>
    <p:extLst>
      <p:ext uri="{BB962C8B-B14F-4D97-AF65-F5344CB8AC3E}">
        <p14:creationId xmlns:p14="http://schemas.microsoft.com/office/powerpoint/2010/main" val="39618896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dirty="0" smtClean="0"/>
              <a:t>Die oben aufgeführten Hinweise stammen aus einer Nutzungsvereinbarung, die von einem Betreiber für eine Neuinstallation geschrieben wurde. Dies sind keine gesetzlichen Anforderungen.</a:t>
            </a:r>
            <a:endParaRPr lang="fr-CH" dirty="0" smtClean="0"/>
          </a:p>
          <a:p>
            <a:endParaRPr lang="fr-CH" dirty="0" smtClean="0"/>
          </a:p>
          <a:p>
            <a:r>
              <a:rPr lang="fr-CH" dirty="0" smtClean="0"/>
              <a:t>SN EN 13243, </a:t>
            </a:r>
          </a:p>
          <a:p>
            <a:r>
              <a:rPr lang="de-CH" sz="1200" b="1" i="0" u="none" strike="noStrike" kern="1200" baseline="0" dirty="0" smtClean="0">
                <a:solidFill>
                  <a:schemeClr val="tx1"/>
                </a:solidFill>
                <a:latin typeface="+mn-lt"/>
                <a:ea typeface="+mn-ea"/>
                <a:cs typeface="+mn-cs"/>
              </a:rPr>
              <a:t>6.4.8 </a:t>
            </a:r>
            <a:r>
              <a:rPr lang="de-CH" sz="1200" b="0" i="0" u="none" strike="noStrike" kern="1200" baseline="0" dirty="0" smtClean="0">
                <a:solidFill>
                  <a:schemeClr val="tx1"/>
                </a:solidFill>
                <a:latin typeface="+mn-lt"/>
                <a:ea typeface="+mn-ea"/>
                <a:cs typeface="+mn-cs"/>
              </a:rPr>
              <a:t>Nothalttaster müssen mindestens an nachstehenden Stellen zur Verfügung stehen:</a:t>
            </a:r>
          </a:p>
          <a:p>
            <a:r>
              <a:rPr lang="en-US" sz="1200" b="0" i="0" u="none" strike="noStrike" kern="1200" baseline="0" dirty="0" smtClean="0">
                <a:solidFill>
                  <a:schemeClr val="tx1"/>
                </a:solidFill>
                <a:latin typeface="+mn-lt"/>
                <a:ea typeface="+mn-ea"/>
                <a:cs typeface="+mn-cs"/>
              </a:rPr>
              <a:t>a) </a:t>
            </a:r>
            <a:r>
              <a:rPr lang="en-US" sz="1200" b="0" i="0" u="none" strike="noStrike" kern="1200" baseline="0" dirty="0" err="1" smtClean="0">
                <a:solidFill>
                  <a:schemeClr val="tx1"/>
                </a:solidFill>
                <a:latin typeface="+mn-lt"/>
                <a:ea typeface="+mn-ea"/>
                <a:cs typeface="+mn-cs"/>
              </a:rPr>
              <a:t>im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Kommandostand</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b) auf den </a:t>
            </a:r>
            <a:r>
              <a:rPr lang="en-US" sz="1200" b="0" i="0" u="none" strike="noStrike" kern="1200" baseline="0" dirty="0" err="1" smtClean="0">
                <a:solidFill>
                  <a:schemeClr val="tx1"/>
                </a:solidFill>
                <a:latin typeface="+mn-lt"/>
                <a:ea typeface="+mn-ea"/>
                <a:cs typeface="+mn-cs"/>
              </a:rPr>
              <a:t>Bahnsteigen</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c) </a:t>
            </a:r>
            <a:r>
              <a:rPr lang="en-US" sz="1200" b="0" i="0" u="none" strike="noStrike" kern="1200" baseline="0" dirty="0" err="1" smtClean="0">
                <a:solidFill>
                  <a:schemeClr val="tx1"/>
                </a:solidFill>
                <a:latin typeface="+mn-lt"/>
                <a:ea typeface="+mn-ea"/>
                <a:cs typeface="+mn-cs"/>
              </a:rPr>
              <a:t>bei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Zwischenhaltestellen</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d) in den </a:t>
            </a:r>
            <a:r>
              <a:rPr lang="en-US" sz="1200" b="0" i="0" u="none" strike="noStrike" kern="1200" baseline="0" dirty="0" err="1" smtClean="0">
                <a:solidFill>
                  <a:schemeClr val="tx1"/>
                </a:solidFill>
                <a:latin typeface="+mn-lt"/>
                <a:ea typeface="+mn-ea"/>
                <a:cs typeface="+mn-cs"/>
              </a:rPr>
              <a:t>Stationen</a:t>
            </a:r>
            <a:r>
              <a:rPr lang="en-US" sz="1200" b="0" i="0" u="none" strike="noStrike" kern="1200" baseline="0" dirty="0" smtClean="0">
                <a:solidFill>
                  <a:schemeClr val="tx1"/>
                </a:solidFill>
                <a:latin typeface="+mn-lt"/>
                <a:ea typeface="+mn-ea"/>
                <a:cs typeface="+mn-cs"/>
              </a:rPr>
              <a:t>;</a:t>
            </a:r>
          </a:p>
          <a:p>
            <a:r>
              <a:rPr lang="de-CH" sz="1200" b="0" i="0" u="none" strike="noStrike" kern="1200" baseline="0" dirty="0" smtClean="0">
                <a:solidFill>
                  <a:schemeClr val="tx1"/>
                </a:solidFill>
                <a:latin typeface="+mn-lt"/>
                <a:ea typeface="+mn-ea"/>
                <a:cs typeface="+mn-cs"/>
              </a:rPr>
              <a:t>e) in den Steuerstellen der Fahrzeuge;</a:t>
            </a:r>
          </a:p>
          <a:p>
            <a:r>
              <a:rPr lang="de-CH" sz="1200" b="0" i="0" u="none" strike="noStrike" kern="1200" baseline="0" dirty="0" smtClean="0">
                <a:solidFill>
                  <a:schemeClr val="tx1"/>
                </a:solidFill>
                <a:latin typeface="+mn-lt"/>
                <a:ea typeface="+mn-ea"/>
                <a:cs typeface="+mn-cs"/>
              </a:rPr>
              <a:t>f) allenfalls in den Fahrzeugen von Pendel- und Standseilbahnen, wenn sie nicht von Betriebspersonal</a:t>
            </a:r>
          </a:p>
          <a:p>
            <a:r>
              <a:rPr lang="en-US" sz="1200" b="0" i="0" u="none" strike="noStrike" kern="1200" baseline="0" dirty="0" err="1" smtClean="0">
                <a:solidFill>
                  <a:schemeClr val="tx1"/>
                </a:solidFill>
                <a:latin typeface="+mn-lt"/>
                <a:ea typeface="+mn-ea"/>
                <a:cs typeface="+mn-cs"/>
              </a:rPr>
              <a:t>begleitet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sind</a:t>
            </a:r>
            <a:r>
              <a:rPr lang="en-US" sz="1200" b="0" i="0" u="none" strike="noStrike" kern="1200" baseline="0" dirty="0" smtClean="0">
                <a:solidFill>
                  <a:schemeClr val="tx1"/>
                </a:solidFill>
                <a:latin typeface="+mn-lt"/>
                <a:ea typeface="+mn-ea"/>
                <a:cs typeface="+mn-cs"/>
              </a:rPr>
              <a:t>.</a:t>
            </a:r>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63</a:t>
            </a:fld>
            <a:endParaRPr lang="de-CH" dirty="0"/>
          </a:p>
        </p:txBody>
      </p:sp>
    </p:spTree>
    <p:extLst>
      <p:ext uri="{BB962C8B-B14F-4D97-AF65-F5344CB8AC3E}">
        <p14:creationId xmlns:p14="http://schemas.microsoft.com/office/powerpoint/2010/main" val="5914400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 oben aufgeführten Hinweise stammen aus einer Nutzungsvereinbarung, die von einem Betreiber für eine Neuinstallation geschrieben wurde. Dies sind keine gesetzlichen Anforderungen.</a:t>
            </a:r>
            <a:endParaRPr lang="fr-CH" smtClean="0"/>
          </a:p>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64</a:t>
            </a:fld>
            <a:endParaRPr lang="de-CH" dirty="0"/>
          </a:p>
        </p:txBody>
      </p:sp>
    </p:spTree>
    <p:extLst>
      <p:ext uri="{BB962C8B-B14F-4D97-AF65-F5344CB8AC3E}">
        <p14:creationId xmlns:p14="http://schemas.microsoft.com/office/powerpoint/2010/main" val="9548450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200" b="0" i="0" u="none" strike="noStrike" kern="1200" baseline="0" dirty="0" smtClean="0">
                <a:solidFill>
                  <a:schemeClr val="tx1"/>
                </a:solidFill>
                <a:latin typeface="+mn-lt"/>
                <a:ea typeface="+mn-ea"/>
                <a:cs typeface="+mn-cs"/>
              </a:rPr>
              <a:t>.</a:t>
            </a:r>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65</a:t>
            </a:fld>
            <a:endParaRPr lang="de-CH" dirty="0"/>
          </a:p>
        </p:txBody>
      </p:sp>
    </p:spTree>
    <p:extLst>
      <p:ext uri="{BB962C8B-B14F-4D97-AF65-F5344CB8AC3E}">
        <p14:creationId xmlns:p14="http://schemas.microsoft.com/office/powerpoint/2010/main" val="35795907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66</a:t>
            </a:fld>
            <a:endParaRPr lang="de-CH" dirty="0"/>
          </a:p>
        </p:txBody>
      </p:sp>
    </p:spTree>
    <p:extLst>
      <p:ext uri="{BB962C8B-B14F-4D97-AF65-F5344CB8AC3E}">
        <p14:creationId xmlns:p14="http://schemas.microsoft.com/office/powerpoint/2010/main" val="32987611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67</a:t>
            </a:fld>
            <a:endParaRPr lang="de-CH" dirty="0"/>
          </a:p>
        </p:txBody>
      </p:sp>
    </p:spTree>
    <p:extLst>
      <p:ext uri="{BB962C8B-B14F-4D97-AF65-F5344CB8AC3E}">
        <p14:creationId xmlns:p14="http://schemas.microsoft.com/office/powerpoint/2010/main" val="12119778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7AD9179C-3B50-4FEB-BFA1-45A595CAEBEF}" type="slidenum">
              <a:rPr lang="de-CH" smtClean="0"/>
              <a:pPr/>
              <a:t>68</a:t>
            </a:fld>
            <a:endParaRPr lang="de-CH" dirty="0"/>
          </a:p>
        </p:txBody>
      </p:sp>
    </p:spTree>
    <p:extLst>
      <p:ext uri="{BB962C8B-B14F-4D97-AF65-F5344CB8AC3E}">
        <p14:creationId xmlns:p14="http://schemas.microsoft.com/office/powerpoint/2010/main" val="32879152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69</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314442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7</a:t>
            </a:fld>
            <a:endParaRPr lang="de-CH" dirty="0"/>
          </a:p>
        </p:txBody>
      </p:sp>
    </p:spTree>
    <p:extLst>
      <p:ext uri="{BB962C8B-B14F-4D97-AF65-F5344CB8AC3E}">
        <p14:creationId xmlns:p14="http://schemas.microsoft.com/office/powerpoint/2010/main" val="14033684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70</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36743069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71</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Vorstellung Anforderungen an die technischen Eingabedossiers</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Einblick in Arbeitsweise und  Vorgehen der Kontrollstelle IKSS</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Gesetzlichen Rahmenbedingungen gleich.</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Unterschiede</a:t>
            </a:r>
            <a:r>
              <a:rPr lang="de-CH" sz="1000" baseline="0" dirty="0">
                <a:effectLst/>
                <a:latin typeface="Arial" panose="020B0604020202020204" pitchFamily="34" charset="0"/>
                <a:ea typeface="Calibri"/>
                <a:cs typeface="Arial" panose="020B0604020202020204" pitchFamily="34" charset="0"/>
              </a:rPr>
              <a:t> im Verfahren für </a:t>
            </a:r>
            <a:r>
              <a:rPr lang="de-CH" sz="1000" dirty="0">
                <a:effectLst/>
                <a:latin typeface="Arial" panose="020B0604020202020204" pitchFamily="34" charset="0"/>
                <a:ea typeface="Calibri"/>
                <a:cs typeface="Arial" panose="020B0604020202020204" pitchFamily="34" charset="0"/>
              </a:rPr>
              <a:t>kantonale Seilbahnanlagen</a:t>
            </a:r>
            <a:endParaRPr lang="de-CH" sz="1000" b="1"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52245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72</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Ziele</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Verständnis für unsere Erwartungen stärken</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Die Zusammenarbeit erleichtern </a:t>
            </a:r>
          </a:p>
          <a:p>
            <a:pPr>
              <a:lnSpc>
                <a:spcPct val="115000"/>
              </a:lnSpc>
              <a:spcAft>
                <a:spcPts val="0"/>
              </a:spcAft>
            </a:pPr>
            <a:r>
              <a:rPr lang="de-CH" sz="1000">
                <a:effectLst/>
                <a:latin typeface="Arial" panose="020B0604020202020204" pitchFamily="34" charset="0"/>
                <a:ea typeface="Calibri"/>
                <a:cs typeface="Arial" panose="020B0604020202020204" pitchFamily="34" charset="0"/>
              </a:rPr>
              <a:t>Zur </a:t>
            </a:r>
            <a:r>
              <a:rPr lang="de-CH" sz="1000" dirty="0">
                <a:effectLst/>
                <a:latin typeface="Arial" panose="020B0604020202020204" pitchFamily="34" charset="0"/>
                <a:ea typeface="Calibri"/>
                <a:cs typeface="Arial" panose="020B0604020202020204" pitchFamily="34" charset="0"/>
              </a:rPr>
              <a:t>administrativen Entlastung beitragen.</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Grundsatz “So umfassend wie nötig so knapp wie möglich“.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Umfang und die Tiefe der Eingabedossiers sind der Komplexität des Vorhabens anzupassen.</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Um </a:t>
            </a:r>
            <a:r>
              <a:rPr lang="de-CH" sz="1000" dirty="0" err="1">
                <a:effectLst/>
                <a:latin typeface="Arial" panose="020B0604020202020204" pitchFamily="34" charset="0"/>
                <a:ea typeface="Calibri"/>
                <a:cs typeface="Arial" panose="020B0604020202020204" pitchFamily="34" charset="0"/>
              </a:rPr>
              <a:t>Doppelspurigkeiten</a:t>
            </a:r>
            <a:r>
              <a:rPr lang="de-CH" sz="1000" dirty="0">
                <a:effectLst/>
                <a:latin typeface="Arial" panose="020B0604020202020204" pitchFamily="34" charset="0"/>
                <a:ea typeface="Calibri"/>
                <a:cs typeface="Arial" panose="020B0604020202020204" pitchFamily="34" charset="0"/>
              </a:rPr>
              <a:t> mit dem Beitrag</a:t>
            </a:r>
            <a:r>
              <a:rPr lang="de-CH" sz="1000" baseline="0" dirty="0">
                <a:effectLst/>
                <a:latin typeface="Arial" panose="020B0604020202020204" pitchFamily="34" charset="0"/>
                <a:ea typeface="Calibri"/>
                <a:cs typeface="Arial" panose="020B0604020202020204" pitchFamily="34" charset="0"/>
              </a:rPr>
              <a:t> des BAV zu minimieren </a:t>
            </a:r>
            <a:r>
              <a:rPr lang="de-CH" sz="1000" dirty="0">
                <a:effectLst/>
                <a:latin typeface="Arial" panose="020B0604020202020204" pitchFamily="34" charset="0"/>
                <a:ea typeface="Calibri"/>
                <a:cs typeface="Arial" panose="020B0604020202020204" pitchFamily="34" charset="0"/>
              </a:rPr>
              <a:t>IKSS legt Schwerpunkt auf Umfang und Erwartungen an</a:t>
            </a:r>
            <a:r>
              <a:rPr lang="de-CH" sz="1000" baseline="0" dirty="0">
                <a:effectLst/>
                <a:latin typeface="Arial" panose="020B0604020202020204" pitchFamily="34" charset="0"/>
                <a:ea typeface="Calibri"/>
                <a:cs typeface="Arial" panose="020B0604020202020204" pitchFamily="34" charset="0"/>
              </a:rPr>
              <a:t> </a:t>
            </a:r>
            <a:r>
              <a:rPr lang="de-CH" sz="1000" dirty="0" err="1">
                <a:effectLst/>
                <a:latin typeface="Arial" panose="020B0604020202020204" pitchFamily="34" charset="0"/>
                <a:ea typeface="Calibri"/>
                <a:cs typeface="Arial" panose="020B0604020202020204" pitchFamily="34" charset="0"/>
              </a:rPr>
              <a:t>Gesuchsunterlagen</a:t>
            </a:r>
            <a:r>
              <a:rPr lang="de-CH" sz="1000" dirty="0">
                <a:effectLst/>
                <a:latin typeface="Arial" panose="020B0604020202020204" pitchFamily="34" charset="0"/>
                <a:ea typeface="Calibri"/>
                <a:cs typeface="Arial" panose="020B0604020202020204" pitchFamily="34" charset="0"/>
              </a:rPr>
              <a:t>.</a:t>
            </a:r>
            <a:r>
              <a:rPr lang="de-CH" sz="1000" baseline="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baseline="0" dirty="0">
                <a:effectLst/>
                <a:latin typeface="Arial" panose="020B0604020202020204" pitchFamily="34" charset="0"/>
                <a:ea typeface="Calibri"/>
                <a:cs typeface="Arial" panose="020B0604020202020204" pitchFamily="34" charset="0"/>
              </a:rPr>
              <a:t>Wo </a:t>
            </a:r>
            <a:r>
              <a:rPr lang="de-CH" sz="1000" dirty="0">
                <a:effectLst/>
                <a:latin typeface="Arial" panose="020B0604020202020204" pitchFamily="34" charset="0"/>
                <a:ea typeface="Calibri"/>
                <a:cs typeface="Arial" panose="020B0604020202020204" pitchFamily="34" charset="0"/>
              </a:rPr>
              <a:t>Besonderheiten, auch auf die Prüfungsschritte ein.</a:t>
            </a:r>
          </a:p>
          <a:p>
            <a:pPr>
              <a:spcBef>
                <a:spcPct val="25000"/>
              </a:spcBef>
              <a:spcAft>
                <a:spcPct val="25000"/>
              </a:spcAft>
            </a:pPr>
            <a:endParaRPr lang="de-CH" sz="1000" b="0"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07482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73</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Rahmenbedingungen bei kantonalen Seilbahnen:</a:t>
            </a:r>
            <a:r>
              <a:rPr lang="de-CH" sz="1000" baseline="0" dirty="0">
                <a:effectLst/>
                <a:latin typeface="Arial" panose="020B0604020202020204" pitchFamily="34" charset="0"/>
                <a:ea typeface="Calibri"/>
                <a:cs typeface="Arial" panose="020B0604020202020204" pitchFamily="34" charset="0"/>
              </a:rPr>
              <a:t> </a:t>
            </a:r>
            <a:r>
              <a:rPr lang="de-CH" sz="1000" dirty="0">
                <a:effectLst/>
                <a:latin typeface="Arial" panose="020B0604020202020204" pitchFamily="34" charset="0"/>
                <a:ea typeface="Calibri"/>
                <a:cs typeface="Arial" panose="020B0604020202020204" pitchFamily="34" charset="0"/>
              </a:rPr>
              <a:t>gesetzlichen Bestimmungen und IKSS-Reglement.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Deshalb und aus aktuellem Anlass einige Anmerkungen.</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Die technischen Bestimmungen im IKSS-Reglement haben bei </a:t>
            </a:r>
            <a:r>
              <a:rPr lang="de-CH" sz="1000" b="1" dirty="0">
                <a:effectLst/>
                <a:latin typeface="Arial" panose="020B0604020202020204" pitchFamily="34" charset="0"/>
                <a:ea typeface="Calibri"/>
                <a:cs typeface="Arial" panose="020B0604020202020204" pitchFamily="34" charset="0"/>
              </a:rPr>
              <a:t>Neu- und Umbauten</a:t>
            </a:r>
            <a:r>
              <a:rPr lang="de-CH" sz="1000" dirty="0">
                <a:effectLst/>
                <a:latin typeface="Arial" panose="020B0604020202020204" pitchFamily="34" charset="0"/>
                <a:ea typeface="Calibri"/>
                <a:cs typeface="Arial" panose="020B0604020202020204" pitchFamily="34" charset="0"/>
              </a:rPr>
              <a:t> seit der Einführung des Seilbahngesetzes 2007 </a:t>
            </a:r>
            <a:r>
              <a:rPr lang="de-CH" sz="1000" b="1" dirty="0">
                <a:effectLst/>
                <a:latin typeface="Arial" panose="020B0604020202020204" pitchFamily="34" charset="0"/>
                <a:ea typeface="Calibri"/>
                <a:cs typeface="Arial" panose="020B0604020202020204" pitchFamily="34" charset="0"/>
              </a:rPr>
              <a:t>keine</a:t>
            </a:r>
            <a:r>
              <a:rPr lang="de-CH" sz="1000" dirty="0">
                <a:effectLst/>
                <a:latin typeface="Arial" panose="020B0604020202020204" pitchFamily="34" charset="0"/>
                <a:ea typeface="Calibri"/>
                <a:cs typeface="Arial" panose="020B0604020202020204" pitchFamily="34" charset="0"/>
              </a:rPr>
              <a:t> Bedeutung mehr.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Anlagensystematik durch </a:t>
            </a:r>
            <a:r>
              <a:rPr lang="de-CH" sz="1000" dirty="0" err="1">
                <a:effectLst/>
                <a:latin typeface="Arial" panose="020B0604020202020204" pitchFamily="34" charset="0"/>
                <a:ea typeface="Calibri"/>
                <a:cs typeface="Arial" panose="020B0604020202020204" pitchFamily="34" charset="0"/>
              </a:rPr>
              <a:t>Konkordatskonferenz</a:t>
            </a:r>
            <a:r>
              <a:rPr lang="de-CH" sz="1000" dirty="0">
                <a:effectLst/>
                <a:latin typeface="Arial" panose="020B0604020202020204" pitchFamily="34" charset="0"/>
                <a:ea typeface="Calibri"/>
                <a:cs typeface="Arial" panose="020B0604020202020204" pitchFamily="34" charset="0"/>
              </a:rPr>
              <a:t> 2016 genehmigt und</a:t>
            </a:r>
            <a:r>
              <a:rPr lang="de-CH" sz="1000" baseline="0" dirty="0">
                <a:effectLst/>
                <a:latin typeface="Arial" panose="020B0604020202020204" pitchFamily="34" charset="0"/>
                <a:ea typeface="Calibri"/>
                <a:cs typeface="Arial" panose="020B0604020202020204" pitchFamily="34" charset="0"/>
              </a:rPr>
              <a:t> Auftrag an GL zur Totalrevision IKSS-Reglement erteilt.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Anlagensystematik regelt Zuständigkeiten für einzelne Anlagentypen .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Neue Schrägaufzüge und Treppenlifte aus der Aufsicht entlassen.</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Ausarbeitung Reglement durch Arbeitsgruppe</a:t>
            </a:r>
            <a:r>
              <a:rPr lang="de-CH" sz="1000" baseline="0" dirty="0">
                <a:effectLst/>
                <a:latin typeface="Arial" panose="020B0604020202020204" pitchFamily="34" charset="0"/>
                <a:ea typeface="Calibri"/>
                <a:cs typeface="Arial" panose="020B0604020202020204" pitchFamily="34" charset="0"/>
              </a:rPr>
              <a:t> (Zusammensetzung 3 GL-Mitglieder, 1 Kantonsvertreter, Leiter Kontrollstelle)</a:t>
            </a:r>
          </a:p>
          <a:p>
            <a:pPr>
              <a:lnSpc>
                <a:spcPct val="115000"/>
              </a:lnSpc>
              <a:spcAft>
                <a:spcPts val="0"/>
              </a:spcAft>
            </a:pPr>
            <a:r>
              <a:rPr lang="de-CH" sz="1000" baseline="0" dirty="0">
                <a:effectLst/>
                <a:latin typeface="Arial" panose="020B0604020202020204" pitchFamily="34" charset="0"/>
                <a:ea typeface="Calibri"/>
                <a:cs typeface="Arial" panose="020B0604020202020204" pitchFamily="34" charset="0"/>
              </a:rPr>
              <a:t>Punktueller Beizung von Branchevertreter.</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Frühjahr 2018 zweiter Entwurf in Vernehmlassung.</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Für Mehrheit der Kantone </a:t>
            </a:r>
            <a:r>
              <a:rPr lang="de-CH" sz="1000" dirty="0" err="1">
                <a:effectLst/>
                <a:latin typeface="Arial" panose="020B0604020202020204" pitchFamily="34" charset="0"/>
                <a:ea typeface="Calibri"/>
                <a:cs typeface="Arial" panose="020B0604020202020204" pitchFamily="34" charset="0"/>
              </a:rPr>
              <a:t>i.O</a:t>
            </a:r>
            <a:r>
              <a:rPr lang="de-CH" sz="1000" dirty="0">
                <a:effectLst/>
                <a:latin typeface="Arial" panose="020B0604020202020204" pitchFamily="34" charset="0"/>
                <a:ea typeface="Calibri"/>
                <a:cs typeface="Arial" panose="020B0604020202020204" pitchFamily="34" charset="0"/>
              </a:rPr>
              <a:t>., Grosse Bedenken v.a.</a:t>
            </a:r>
            <a:r>
              <a:rPr lang="de-CH" sz="1000" baseline="0" dirty="0">
                <a:effectLst/>
                <a:latin typeface="Arial" panose="020B0604020202020204" pitchFamily="34" charset="0"/>
                <a:ea typeface="Calibri"/>
                <a:cs typeface="Arial" panose="020B0604020202020204" pitchFamily="34" charset="0"/>
              </a:rPr>
              <a:t> bei</a:t>
            </a:r>
            <a:r>
              <a:rPr lang="de-CH" sz="1000" dirty="0">
                <a:effectLst/>
                <a:latin typeface="Arial" panose="020B0604020202020204" pitchFamily="34" charset="0"/>
                <a:ea typeface="Calibri"/>
                <a:cs typeface="Arial" panose="020B0604020202020204" pitchFamily="34" charset="0"/>
              </a:rPr>
              <a:t> Innerschweizer Kantonen, Betreiberverbänden und einzelnen Hersteller.</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Reglement an </a:t>
            </a:r>
            <a:r>
              <a:rPr lang="de-CH" sz="1000" dirty="0" err="1">
                <a:effectLst/>
                <a:latin typeface="Arial" panose="020B0604020202020204" pitchFamily="34" charset="0"/>
                <a:ea typeface="Calibri"/>
                <a:cs typeface="Arial" panose="020B0604020202020204" pitchFamily="34" charset="0"/>
              </a:rPr>
              <a:t>Konkordatskonferenz</a:t>
            </a:r>
            <a:r>
              <a:rPr lang="de-CH" sz="1000" dirty="0">
                <a:effectLst/>
                <a:latin typeface="Arial" panose="020B0604020202020204" pitchFamily="34" charset="0"/>
                <a:ea typeface="Calibri"/>
                <a:cs typeface="Arial" panose="020B0604020202020204" pitchFamily="34" charset="0"/>
              </a:rPr>
              <a:t> 2018 </a:t>
            </a:r>
            <a:r>
              <a:rPr lang="de-CH" sz="1000" b="1" dirty="0">
                <a:effectLst/>
                <a:latin typeface="Arial" panose="020B0604020202020204" pitchFamily="34" charset="0"/>
                <a:ea typeface="Calibri"/>
                <a:cs typeface="Arial" panose="020B0604020202020204" pitchFamily="34" charset="0"/>
              </a:rPr>
              <a:t>nicht</a:t>
            </a:r>
            <a:r>
              <a:rPr lang="de-CH" sz="1000" dirty="0">
                <a:effectLst/>
                <a:latin typeface="Arial" panose="020B0604020202020204" pitchFamily="34" charset="0"/>
                <a:ea typeface="Calibri"/>
                <a:cs typeface="Arial" panose="020B0604020202020204" pitchFamily="34" charset="0"/>
              </a:rPr>
              <a:t> zur Abstimmung vorgelegt.</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Hauptkritikpunkt: Spielraum für erleichternde technische Bestimmungen zu wenig wahrgenommen.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Weitere Forderungen: Abweichende Definition der </a:t>
            </a:r>
            <a:r>
              <a:rPr lang="de-CH" sz="1000" dirty="0" err="1">
                <a:effectLst/>
                <a:latin typeface="Arial" panose="020B0604020202020204" pitchFamily="34" charset="0"/>
                <a:ea typeface="Calibri"/>
                <a:cs typeface="Arial" panose="020B0604020202020204" pitchFamily="34" charset="0"/>
              </a:rPr>
              <a:t>Gewerbmässigkeit</a:t>
            </a:r>
            <a:r>
              <a:rPr lang="de-CH" sz="1000" dirty="0">
                <a:effectLst/>
                <a:latin typeface="Arial" panose="020B0604020202020204" pitchFamily="34" charset="0"/>
                <a:ea typeface="Calibri"/>
                <a:cs typeface="Arial" panose="020B0604020202020204" pitchFamily="34" charset="0"/>
              </a:rPr>
              <a:t>,</a:t>
            </a:r>
            <a:r>
              <a:rPr lang="de-CH" sz="1000" baseline="0" dirty="0">
                <a:effectLst/>
                <a:latin typeface="Arial" panose="020B0604020202020204" pitchFamily="34" charset="0"/>
                <a:ea typeface="Calibri"/>
                <a:cs typeface="Arial" panose="020B0604020202020204" pitchFamily="34" charset="0"/>
              </a:rPr>
              <a:t> </a:t>
            </a:r>
            <a:r>
              <a:rPr lang="de-CH" sz="1000" dirty="0">
                <a:effectLst/>
                <a:latin typeface="Arial" panose="020B0604020202020204" pitchFamily="34" charset="0"/>
                <a:ea typeface="Calibri"/>
                <a:cs typeface="Arial" panose="020B0604020202020204" pitchFamily="34" charset="0"/>
              </a:rPr>
              <a:t>verbindlichere Besitzstandgarantie für alte Anlagen.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Nächster Schritt ist Klärung des tatsächlichen Spielraumes für abweichende und ergänzende Bestimmungen.</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Danach Weiterarbeit im Zusammenspiel mit Branche voraussichtlich mit externer Moderation.</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Erwarteter</a:t>
            </a:r>
            <a:r>
              <a:rPr lang="de-CH" sz="1000" baseline="0" dirty="0">
                <a:effectLst/>
                <a:latin typeface="Arial" panose="020B0604020202020204" pitchFamily="34" charset="0"/>
                <a:ea typeface="Calibri"/>
                <a:cs typeface="Arial" panose="020B0604020202020204" pitchFamily="34" charset="0"/>
              </a:rPr>
              <a:t> Zeitaufwand zwei bis drei Jahre</a:t>
            </a:r>
            <a:r>
              <a:rPr lang="de-CH" sz="1000" dirty="0">
                <a:effectLst/>
                <a:latin typeface="Arial" panose="020B0604020202020204" pitchFamily="34" charset="0"/>
                <a:ea typeface="Calibri"/>
                <a:cs typeface="Arial" panose="020B0604020202020204" pitchFamily="34" charset="0"/>
              </a:rPr>
              <a:t>.</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D.h. </a:t>
            </a:r>
            <a:r>
              <a:rPr lang="de-CH" sz="1000" b="1" dirty="0">
                <a:effectLst/>
                <a:latin typeface="Arial" panose="020B0604020202020204" pitchFamily="34" charset="0"/>
                <a:ea typeface="Calibri"/>
                <a:cs typeface="Arial" panose="020B0604020202020204" pitchFamily="34" charset="0"/>
              </a:rPr>
              <a:t>wie in den vergangenen zehn Jahren </a:t>
            </a:r>
            <a:r>
              <a:rPr lang="de-CH" sz="1000" dirty="0">
                <a:effectLst/>
                <a:latin typeface="Arial" panose="020B0604020202020204" pitchFamily="34" charset="0"/>
                <a:ea typeface="Calibri"/>
                <a:cs typeface="Arial" panose="020B0604020202020204" pitchFamily="34" charset="0"/>
              </a:rPr>
              <a:t>bis auf weiteres keine spezifischen technischen Regelungen.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Vereinfachte, angepasste Konzepte aber wie bisher über den Weg der Normabweichung möglich!</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In anderen Bereichen wird die Möglichkeit von erleichternden Regelungen wie bis anhin nutzen.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Z.B. bei der neuen Sachverständigenrichtlinie. «Sachverständiger darf nicht an einem Projekt arbeiten, wenn er bereits damit befasst war»</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Das IKSS wird die Unabhängigkeit in diesem Punkt abweichend</a:t>
            </a:r>
            <a:r>
              <a:rPr lang="de-CH" sz="1000" baseline="0" dirty="0">
                <a:effectLst/>
                <a:latin typeface="Arial" panose="020B0604020202020204" pitchFamily="34" charset="0"/>
                <a:ea typeface="Calibri"/>
                <a:cs typeface="Arial" panose="020B0604020202020204" pitchFamily="34" charset="0"/>
              </a:rPr>
              <a:t> </a:t>
            </a:r>
            <a:r>
              <a:rPr lang="de-CH" sz="1000" dirty="0">
                <a:effectLst/>
                <a:latin typeface="Arial" panose="020B0604020202020204" pitchFamily="34" charset="0"/>
                <a:ea typeface="Calibri"/>
                <a:cs typeface="Arial" panose="020B0604020202020204" pitchFamily="34" charset="0"/>
              </a:rPr>
              <a:t>praktizieren.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Sachverständige</a:t>
            </a:r>
            <a:r>
              <a:rPr lang="de-CH" sz="1000" baseline="0" dirty="0">
                <a:effectLst/>
                <a:latin typeface="Arial" panose="020B0604020202020204" pitchFamily="34" charset="0"/>
                <a:ea typeface="Calibri"/>
                <a:cs typeface="Arial" panose="020B0604020202020204" pitchFamily="34" charset="0"/>
              </a:rPr>
              <a:t> sind </a:t>
            </a:r>
            <a:r>
              <a:rPr lang="de-CH" sz="1000" dirty="0">
                <a:effectLst/>
                <a:latin typeface="Arial" panose="020B0604020202020204" pitchFamily="34" charset="0"/>
                <a:ea typeface="Calibri"/>
                <a:cs typeface="Arial" panose="020B0604020202020204" pitchFamily="34" charset="0"/>
              </a:rPr>
              <a:t>zugelassen</a:t>
            </a:r>
            <a:r>
              <a:rPr lang="de-CH" sz="1000" baseline="0" dirty="0">
                <a:effectLst/>
                <a:latin typeface="Arial" panose="020B0604020202020204" pitchFamily="34" charset="0"/>
                <a:ea typeface="Calibri"/>
                <a:cs typeface="Arial" panose="020B0604020202020204" pitchFamily="34" charset="0"/>
              </a:rPr>
              <a:t> auch wenn</a:t>
            </a:r>
            <a:r>
              <a:rPr lang="de-CH" sz="1000" dirty="0">
                <a:effectLst/>
                <a:latin typeface="Arial" panose="020B0604020202020204" pitchFamily="34" charset="0"/>
                <a:ea typeface="Calibri"/>
                <a:cs typeface="Arial" panose="020B0604020202020204" pitchFamily="34" charset="0"/>
              </a:rPr>
              <a:t> sie Zustandsbericht und /oder eine Ausschreibung gemacht haben.</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Auch Doppelrolle Benannte Stellen </a:t>
            </a:r>
            <a:r>
              <a:rPr lang="de-CH" sz="1000" b="1" dirty="0">
                <a:effectLst/>
                <a:latin typeface="Arial" panose="020B0604020202020204" pitchFamily="34" charset="0"/>
                <a:ea typeface="Calibri"/>
                <a:cs typeface="Arial" panose="020B0604020202020204" pitchFamily="34" charset="0"/>
              </a:rPr>
              <a:t>und</a:t>
            </a:r>
            <a:r>
              <a:rPr lang="de-CH" sz="1000" dirty="0">
                <a:effectLst/>
                <a:latin typeface="Arial" panose="020B0604020202020204" pitchFamily="34" charset="0"/>
                <a:ea typeface="Calibri"/>
                <a:cs typeface="Arial" panose="020B0604020202020204" pitchFamily="34" charset="0"/>
              </a:rPr>
              <a:t> Sachverständiger im selben</a:t>
            </a:r>
            <a:r>
              <a:rPr lang="de-CH" sz="1000" baseline="0" dirty="0">
                <a:effectLst/>
                <a:latin typeface="Arial" panose="020B0604020202020204" pitchFamily="34" charset="0"/>
                <a:ea typeface="Calibri"/>
                <a:cs typeface="Arial" panose="020B0604020202020204" pitchFamily="34" charset="0"/>
              </a:rPr>
              <a:t> Projekt </a:t>
            </a:r>
            <a:r>
              <a:rPr lang="de-CH" sz="1000" baseline="0" dirty="0" err="1">
                <a:effectLst/>
                <a:latin typeface="Arial" panose="020B0604020202020204" pitchFamily="34" charset="0"/>
                <a:ea typeface="Calibri"/>
                <a:cs typeface="Arial" panose="020B0604020202020204" pitchFamily="34" charset="0"/>
              </a:rPr>
              <a:t>i.O</a:t>
            </a:r>
            <a:r>
              <a:rPr lang="de-CH" sz="1000" baseline="0" dirty="0">
                <a:effectLst/>
                <a:latin typeface="Arial" panose="020B0604020202020204" pitchFamily="34" charset="0"/>
                <a:ea typeface="Calibri"/>
                <a:cs typeface="Arial" panose="020B0604020202020204" pitchFamily="34" charset="0"/>
              </a:rPr>
              <a:t>.</a:t>
            </a:r>
            <a:r>
              <a:rPr lang="de-CH" sz="1000" dirty="0">
                <a:effectLst/>
                <a:latin typeface="Arial" panose="020B0604020202020204" pitchFamily="34" charset="0"/>
                <a:ea typeface="Calibri"/>
                <a:cs typeface="Arial" panose="020B0604020202020204" pitchFamily="34" charset="0"/>
              </a:rPr>
              <a:t>.</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p:txBody>
      </p:sp>
    </p:spTree>
    <p:extLst>
      <p:ext uri="{BB962C8B-B14F-4D97-AF65-F5344CB8AC3E}">
        <p14:creationId xmlns:p14="http://schemas.microsoft.com/office/powerpoint/2010/main" val="13932744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74</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Zusammensetzung und Bestand der IKSS-Anlagen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Anzahl Projekte für Neu- und Umbauten</a:t>
            </a:r>
          </a:p>
          <a:p>
            <a:pPr marL="0" marR="0" indent="0" algn="l" defTabSz="914400" rtl="0" eaLnBrk="1" fontAlgn="auto" latinLnBrk="0" hangingPunct="1">
              <a:lnSpc>
                <a:spcPct val="115000"/>
              </a:lnSpc>
              <a:spcBef>
                <a:spcPts val="0"/>
              </a:spcBef>
              <a:spcAft>
                <a:spcPts val="0"/>
              </a:spcAft>
              <a:buClrTx/>
              <a:buSzTx/>
              <a:buFontTx/>
              <a:buNone/>
              <a:tabLst/>
              <a:defRPr/>
            </a:pPr>
            <a:r>
              <a:rPr lang="de-CH" sz="1000" dirty="0">
                <a:effectLst/>
                <a:latin typeface="Arial" panose="020B0604020202020204" pitchFamily="34" charset="0"/>
                <a:ea typeface="Calibri"/>
                <a:cs typeface="Arial" panose="020B0604020202020204" pitchFamily="34" charset="0"/>
              </a:rPr>
              <a:t>„Neubau“ bei Seilbahnen und Skiliften = praktisch  100% Ersatzanlage.</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2017 Anzahl Förderbänder und Kleinskilifte haben diejenige von Skiliften eingeholt.</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Darum Fokus auf Anforderungen an und Prüfung von Eingabeunterlagen</a:t>
            </a:r>
            <a:r>
              <a:rPr lang="de-CH" sz="1000" baseline="0" dirty="0">
                <a:effectLst/>
                <a:latin typeface="Arial" panose="020B0604020202020204" pitchFamily="34" charset="0"/>
                <a:ea typeface="Calibri"/>
                <a:cs typeface="Arial" panose="020B0604020202020204" pitchFamily="34" charset="0"/>
              </a:rPr>
              <a:t> für </a:t>
            </a:r>
            <a:r>
              <a:rPr lang="de-CH" sz="1000" dirty="0">
                <a:effectLst/>
                <a:latin typeface="Arial" panose="020B0604020202020204" pitchFamily="34" charset="0"/>
                <a:ea typeface="Calibri"/>
                <a:cs typeface="Arial" panose="020B0604020202020204" pitchFamily="34" charset="0"/>
              </a:rPr>
              <a:t>Kleinskilifte und Förderbänder.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Dagegen werden diejenigen für Schachtstandseilbahnen und Umbauten von Schrägaufzügen nicht thematisiert.</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p:txBody>
      </p:sp>
    </p:spTree>
    <p:extLst>
      <p:ext uri="{BB962C8B-B14F-4D97-AF65-F5344CB8AC3E}">
        <p14:creationId xmlns:p14="http://schemas.microsoft.com/office/powerpoint/2010/main" val="42022143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75</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Bearbeitungsfristen für kantonale Anlagen weichen von denjenigen des BAV ab.</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Richtwerte</a:t>
            </a:r>
            <a:r>
              <a:rPr lang="de-CH" sz="1000" baseline="0" dirty="0">
                <a:effectLst/>
                <a:latin typeface="Arial" panose="020B0604020202020204" pitchFamily="34" charset="0"/>
                <a:ea typeface="Calibri"/>
                <a:cs typeface="Arial" panose="020B0604020202020204" pitchFamily="34" charset="0"/>
              </a:rPr>
              <a:t> für Betreiber und Hersteller für </a:t>
            </a:r>
            <a:r>
              <a:rPr lang="de-CH" sz="1000" dirty="0">
                <a:effectLst/>
                <a:latin typeface="Arial" panose="020B0604020202020204" pitchFamily="34" charset="0"/>
                <a:ea typeface="Calibri"/>
                <a:cs typeface="Arial" panose="020B0604020202020204" pitchFamily="34" charset="0"/>
              </a:rPr>
              <a:t>die Terminplanung.</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Vorausgesetzt wird die Vollständigkeit der Unterlegen.</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Bearbeitungszeit hängt von Qualität der Eingabedokumente, der Komplexität des Projektes und Auslastung der Kontrollstelle IKSS ab.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Die Verrechnung der Bearbeitungskosten erfolgt an den Gesuchsteller nach Aufwand.</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Unvollständige Dossiers erfordern mehr Aufwand und haben auch höhere Kosten für den Betreiber zur Folge. </a:t>
            </a:r>
            <a:endParaRPr lang="de-CH" sz="1000" b="0"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45264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76</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marL="0" marR="0" indent="0" algn="l" defTabSz="914400" rtl="0" eaLnBrk="1" fontAlgn="auto" latinLnBrk="0" hangingPunct="1">
              <a:lnSpc>
                <a:spcPct val="100000"/>
              </a:lnSpc>
              <a:spcBef>
                <a:spcPct val="25000"/>
              </a:spcBef>
              <a:spcAft>
                <a:spcPct val="25000"/>
              </a:spcAft>
              <a:buClrTx/>
              <a:buSzTx/>
              <a:buFontTx/>
              <a:buNone/>
              <a:tabLst/>
              <a:defRPr/>
            </a:pPr>
            <a:r>
              <a:rPr lang="de-CH" sz="1200" kern="1200" dirty="0" smtClean="0">
                <a:solidFill>
                  <a:schemeClr val="tx1"/>
                </a:solidFill>
                <a:effectLst/>
                <a:latin typeface="+mn-lt"/>
                <a:ea typeface="+mn-ea"/>
                <a:cs typeface="+mn-cs"/>
              </a:rPr>
              <a:t>Die Kontrollstelle IKSS arbeitet in der Regel wie jede andere kantonale Behörde.</a:t>
            </a:r>
          </a:p>
          <a:p>
            <a:pPr>
              <a:spcBef>
                <a:spcPct val="25000"/>
              </a:spcBef>
              <a:spcAft>
                <a:spcPct val="25000"/>
              </a:spcAft>
            </a:pPr>
            <a:endParaRPr lang="de-CH" sz="1400" b="0" dirty="0" smtClean="0">
              <a:solidFill>
                <a:srgbClr val="0033CC"/>
              </a:solidFill>
            </a:endParaRPr>
          </a:p>
          <a:p>
            <a:pPr marL="0" marR="0" indent="0" algn="l" defTabSz="914400" rtl="0" eaLnBrk="1" fontAlgn="auto" latinLnBrk="0" hangingPunct="1">
              <a:lnSpc>
                <a:spcPct val="100000"/>
              </a:lnSpc>
              <a:spcBef>
                <a:spcPct val="25000"/>
              </a:spcBef>
              <a:spcAft>
                <a:spcPct val="25000"/>
              </a:spcAft>
              <a:buClrTx/>
              <a:buSzTx/>
              <a:buFontTx/>
              <a:buNone/>
              <a:tabLst/>
              <a:defRPr/>
            </a:pPr>
            <a:r>
              <a:rPr lang="de-CH" sz="1200" kern="1200" dirty="0" smtClean="0">
                <a:solidFill>
                  <a:schemeClr val="tx1"/>
                </a:solidFill>
                <a:effectLst/>
                <a:latin typeface="+mn-lt"/>
                <a:ea typeface="+mn-ea"/>
                <a:cs typeface="+mn-cs"/>
              </a:rPr>
              <a:t>Die Behörde ist der Kanton.</a:t>
            </a:r>
          </a:p>
          <a:p>
            <a:pPr>
              <a:spcBef>
                <a:spcPct val="25000"/>
              </a:spcBef>
              <a:spcAft>
                <a:spcPct val="25000"/>
              </a:spcAft>
            </a:pPr>
            <a:endParaRPr lang="de-CH" sz="1400" b="0" baseline="0" dirty="0" smtClean="0">
              <a:solidFill>
                <a:srgbClr val="0033CC"/>
              </a:solidFill>
            </a:endParaRPr>
          </a:p>
          <a:p>
            <a:pPr marL="0" marR="0" indent="0" algn="l" defTabSz="914400" rtl="0" eaLnBrk="1" fontAlgn="auto" latinLnBrk="0" hangingPunct="1">
              <a:lnSpc>
                <a:spcPct val="100000"/>
              </a:lnSpc>
              <a:spcBef>
                <a:spcPct val="25000"/>
              </a:spcBef>
              <a:spcAft>
                <a:spcPct val="25000"/>
              </a:spcAft>
              <a:buClrTx/>
              <a:buSzTx/>
              <a:buFontTx/>
              <a:buNone/>
              <a:tabLst/>
              <a:defRPr/>
            </a:pPr>
            <a:r>
              <a:rPr lang="de-CH" sz="1200" kern="1200" dirty="0" smtClean="0">
                <a:solidFill>
                  <a:schemeClr val="tx1"/>
                </a:solidFill>
                <a:effectLst/>
                <a:latin typeface="+mn-lt"/>
                <a:ea typeface="+mn-ea"/>
                <a:cs typeface="+mn-cs"/>
              </a:rPr>
              <a:t>Die Abweichungen werden im Rahmen des Betriebsbewilligungsverfahrens welches vom Kanton ausgestellt wird</a:t>
            </a:r>
            <a:r>
              <a:rPr lang="de-CH" sz="1200" kern="1200" baseline="0" dirty="0" smtClean="0">
                <a:solidFill>
                  <a:schemeClr val="tx1"/>
                </a:solidFill>
                <a:effectLst/>
                <a:latin typeface="+mn-lt"/>
                <a:ea typeface="+mn-ea"/>
                <a:cs typeface="+mn-cs"/>
              </a:rPr>
              <a:t> geregelt.</a:t>
            </a:r>
            <a:endParaRPr lang="de-CH"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2493590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Die Folie zeigt in sehr allgemeiner Form die Anforderungen und Umfang für die seilbahntechnischen Dokumente, die bei Neu- oder Umbauten einzureichen sind. Grundlage hierfür ist der Artikel 4 der Seilbahnverordnung. Dieser besagt, dass bei Anlagen mit kantonaler Bewilligung die Unterlagen nach Anhang 1 der Seilbahnverordnung einzureichen sind:</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Der Umfang und die Tiefe der einzureichenden Unterlagen richten sich nach der Komplexität der jeweiligen Anlage. Bei einem Skiliftprojekt wird beispielsweise vermutlich kein Bergungskonzept für die Rückführung der Fahrgäste benötigt. Fallweise benötigt es bei einem Skiliftprojekt auch kein Gutachten bezüglich Brandgefahr.</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Wenn Auslassungen in den Dokumenten zum Plangenehmigungsgesuch vorgenommen werden, sollte dies kurz begründet werden. Damit wird bei der Prüfung durch die Kontrollstelle IKSS kenntlich gemacht, dass die Auslassung bewusst vorgenommen wurden und nicht etwa vergessen gegangen sind.</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Der Aufbau und die Struktur sollte sich nach der Struktur des Anhanges 1 der Seilbahnverordnung richten. Nur so kann die Kontrollstelle IKSS gewährleisten, dass das Gesuch zügig bearbeitet werden kann.</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Das Gesuch ist in zweifacher Ausführung in Papierform </a:t>
            </a:r>
            <a:r>
              <a:rPr lang="de-CH" sz="1000" b="1" dirty="0">
                <a:latin typeface="Arial" panose="020B0604020202020204" pitchFamily="34" charset="0"/>
                <a:cs typeface="Arial" panose="020B0604020202020204" pitchFamily="34" charset="0"/>
              </a:rPr>
              <a:t>beim Standortkanton </a:t>
            </a:r>
            <a:r>
              <a:rPr lang="de-CH" sz="1000" dirty="0">
                <a:latin typeface="Arial" panose="020B0604020202020204" pitchFamily="34" charset="0"/>
                <a:cs typeface="Arial" panose="020B0604020202020204" pitchFamily="34" charset="0"/>
              </a:rPr>
              <a:t>einzureichen. Mit der Einreichung des Gesuches beim Standortkanton wird gewährleistet, dass die erforderlichen Ämterkonsultationen angeschoben werden. Der Kanton reicht ein Exemplar des Gesuches der Kontrollstelle IKSS weiter.</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Falls möglich ist dem Gesuch eine Version auf einem elektronischen Datenträger beizulegen. Das ist kein Muss, erleichtert der Kontrollstelle IKSS aber teilweise die Arbeit.</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Die oben genannten Punkte gelten sinngemäss auch für das Betriebsbewilligungsgesuch. Im Betriebsbewilligungsgesuch dürfen die Betriebsanleitungen einzelner Komponenten (Motor, Getriebe, Frequenzumrichter, Ventile, Filter, etc.) auf einem elektronischen Datenträger eingereicht werden (statt in Papierform).</a:t>
            </a:r>
          </a:p>
        </p:txBody>
      </p:sp>
      <p:sp>
        <p:nvSpPr>
          <p:cNvPr id="4" name="Foliennummernplatzhalter 3"/>
          <p:cNvSpPr>
            <a:spLocks noGrp="1"/>
          </p:cNvSpPr>
          <p:nvPr>
            <p:ph type="sldNum" sz="quarter" idx="10"/>
          </p:nvPr>
        </p:nvSpPr>
        <p:spPr/>
        <p:txBody>
          <a:bodyPr/>
          <a:lstStyle/>
          <a:p>
            <a:fld id="{7AD9179C-3B50-4FEB-BFA1-45A595CAEBEF}" type="slidenum">
              <a:rPr lang="de-CH" smtClean="0"/>
              <a:pPr/>
              <a:t>77</a:t>
            </a:fld>
            <a:endParaRPr lang="de-CH" dirty="0"/>
          </a:p>
        </p:txBody>
      </p:sp>
    </p:spTree>
    <p:extLst>
      <p:ext uri="{BB962C8B-B14F-4D97-AF65-F5344CB8AC3E}">
        <p14:creationId xmlns:p14="http://schemas.microsoft.com/office/powerpoint/2010/main" val="38249515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Die Kontrollstelle IKSS prüft das Plangenehmigungsgesuch gemäss Anhang 2 der SebV: nämlich jeden Punkt risikoorientiert und mit Stichproben. Grundlage hierfür ist der Artikel 4 Absatz 2 der Seilbahnverordnung. Der risikobasierte Ansatz beruht auf Wissen, Erfahrung und Intuition der Mitarbeiter.</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Die Stichprobenauswahl erfolgt nicht zufällig: die Kontrollstelle IKSS prüft also zum Beispiel nicht jede 10. Seite des Plangenehmigungsgesuches. Das würde ja auch dem risikobasierten Ansatz widersprechen.</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Die Stichprobenauswahl erfolgt auch nicht willkürlich – ausschliesslich nach dem Ermessen des Mitarbeiters. Auch diese Methode würde dem risikobasierten Ansatz widersprechen.</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Die Stichproben erfolgen auf einer bewussten Auswahl aufgrund bereits bekannten Informationen – zum Beispiel signifikant häufiger Seilentgleisungen an Skiliften aufgrund Fehlverhalten der Nutzer.</a:t>
            </a:r>
          </a:p>
          <a:p>
            <a:r>
              <a:rPr lang="de-CH" sz="1000" dirty="0">
                <a:latin typeface="Arial" panose="020B0604020202020204" pitchFamily="34" charset="0"/>
                <a:cs typeface="Arial" panose="020B0604020202020204" pitchFamily="34" charset="0"/>
              </a:rPr>
              <a:t>Eine subjektive Erwägungen kann bei der Auswahl der Stichproben einen Einfluss haben.</a:t>
            </a:r>
          </a:p>
          <a:p>
            <a:r>
              <a:rPr lang="de-CH" sz="1000" dirty="0">
                <a:latin typeface="Arial" panose="020B0604020202020204" pitchFamily="34" charset="0"/>
                <a:cs typeface="Arial" panose="020B0604020202020204" pitchFamily="34" charset="0"/>
              </a:rPr>
              <a:t>Die Prüfung des Betriebsbewilligungsgesuches erfolgt sinngemäss. Grundlage hierfür ist Artikel 33 der Seilbahnverordnung.</a:t>
            </a:r>
          </a:p>
        </p:txBody>
      </p:sp>
      <p:sp>
        <p:nvSpPr>
          <p:cNvPr id="4" name="Foliennummernplatzhalter 3"/>
          <p:cNvSpPr>
            <a:spLocks noGrp="1"/>
          </p:cNvSpPr>
          <p:nvPr>
            <p:ph type="sldNum" sz="quarter" idx="10"/>
          </p:nvPr>
        </p:nvSpPr>
        <p:spPr/>
        <p:txBody>
          <a:bodyPr/>
          <a:lstStyle/>
          <a:p>
            <a:fld id="{7AD9179C-3B50-4FEB-BFA1-45A595CAEBEF}" type="slidenum">
              <a:rPr lang="de-CH" smtClean="0"/>
              <a:pPr/>
              <a:t>78</a:t>
            </a:fld>
            <a:endParaRPr lang="de-CH" dirty="0"/>
          </a:p>
        </p:txBody>
      </p:sp>
    </p:spTree>
    <p:extLst>
      <p:ext uri="{BB962C8B-B14F-4D97-AF65-F5344CB8AC3E}">
        <p14:creationId xmlns:p14="http://schemas.microsoft.com/office/powerpoint/2010/main" val="35827205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Die Prüfung des Planbewilligungsgesuches – oder sinngemäss des Betriebsbewilligungsgesuches – läuft innerhalb der Kontrollstelle IKSS sehr vereinfacht in der gezeigten Form ab. Das Projekt findet seinen Eingang in den Prüfprozess der Kontrollstelle IKSS in der gezeigten Grafik links oben. Jedem Experten der Kontrollstelle IKSS ist ein geografisches Gebiet der Schweiz zugeteilt.</a:t>
            </a:r>
          </a:p>
          <a:p>
            <a:r>
              <a:rPr lang="de-CH" sz="1000" dirty="0">
                <a:latin typeface="Arial" panose="020B0604020202020204" pitchFamily="34" charset="0"/>
                <a:cs typeface="Arial" panose="020B0604020202020204" pitchFamily="34" charset="0"/>
              </a:rPr>
              <a:t>Die Betreuung eines eingereichten Projektes erfolgt demzufolge durch den jeweiligen Experten. Dieser nimmt die Beurteilung der Unterlagen soweit möglich selbständig wahr und wendet sich bei fachspezifischen Problemstellungen an den entsprechenden Fachverantwortlichen der Kontrollstelle IKSS. Eine Sonderstellung hat der Fachbereich Bau. Dieser wird durch die punktuelle Zusammenarbeit mit einem externen unabhängigen Ingenieurbüro abgedeckt. </a:t>
            </a:r>
          </a:p>
          <a:p>
            <a:r>
              <a:rPr lang="de-CH" sz="1000" dirty="0">
                <a:latin typeface="Arial" panose="020B0604020202020204" pitchFamily="34" charset="0"/>
                <a:cs typeface="Arial" panose="020B0604020202020204" pitchFamily="34" charset="0"/>
              </a:rPr>
              <a:t>In einem ersten Schritt verfasst der Experte einen Entwurf des Berichtes zum Plan- oder Betriebsbewilligungsgesuch. Dieser Entwurf wird geprüft und fallweise ergänzt durch den Leiter der Qualitätssicherung oder den Leiter der Inspektionsstelle. Der Leiter der Kontrollstelle IKSS bespricht diesen Bericht mit den involvierten Mitarbeitern. Er entscheidet über Rückweisung des Entwurfs bzw. über das Verfassen des definitiven Berichtes zum Plangenehmigungs- oder Betriebsbewilligungsgesuches. Der definitive Bericht zum Planbewilligungs- oder Betriebsbewilligungsgesuch geht zum Kanton. Dieser stellt eine Verfügung aus, in welcher die beantragten Auflagen der Kontrollstelle IKSS zusammen mit anderen Auflagen der Ämterkonsultationen einfliessen.</a:t>
            </a:r>
          </a:p>
          <a:p>
            <a:r>
              <a:rPr lang="de-CH" sz="1000" dirty="0">
                <a:latin typeface="Arial" panose="020B0604020202020204" pitchFamily="34" charset="0"/>
                <a:cs typeface="Arial" panose="020B0604020202020204" pitchFamily="34" charset="0"/>
              </a:rPr>
              <a:t>Nach diesen etwas theoretischen Ausführungen folgt eine Auswahl von Beispielen, die zeigen, wie ein Gesuch </a:t>
            </a:r>
            <a:r>
              <a:rPr lang="de-CH" sz="1000" b="1" dirty="0">
                <a:latin typeface="Arial" panose="020B0604020202020204" pitchFamily="34" charset="0"/>
                <a:cs typeface="Arial" panose="020B0604020202020204" pitchFamily="34" charset="0"/>
              </a:rPr>
              <a:t>nicht</a:t>
            </a:r>
            <a:r>
              <a:rPr lang="de-CH" sz="1000" dirty="0">
                <a:latin typeface="Arial" panose="020B0604020202020204" pitchFamily="34" charset="0"/>
                <a:cs typeface="Arial" panose="020B0604020202020204" pitchFamily="34" charset="0"/>
              </a:rPr>
              <a:t> aussehen sollte:</a:t>
            </a:r>
          </a:p>
        </p:txBody>
      </p:sp>
      <p:sp>
        <p:nvSpPr>
          <p:cNvPr id="4" name="Foliennummernplatzhalter 3"/>
          <p:cNvSpPr>
            <a:spLocks noGrp="1"/>
          </p:cNvSpPr>
          <p:nvPr>
            <p:ph type="sldNum" sz="quarter" idx="10"/>
          </p:nvPr>
        </p:nvSpPr>
        <p:spPr/>
        <p:txBody>
          <a:bodyPr/>
          <a:lstStyle/>
          <a:p>
            <a:fld id="{7AD9179C-3B50-4FEB-BFA1-45A595CAEBEF}" type="slidenum">
              <a:rPr lang="de-CH" smtClean="0"/>
              <a:pPr/>
              <a:t>79</a:t>
            </a:fld>
            <a:endParaRPr lang="de-CH" dirty="0"/>
          </a:p>
        </p:txBody>
      </p:sp>
    </p:spTree>
    <p:extLst>
      <p:ext uri="{BB962C8B-B14F-4D97-AF65-F5344CB8AC3E}">
        <p14:creationId xmlns:p14="http://schemas.microsoft.com/office/powerpoint/2010/main" val="2659046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8</a:t>
            </a:fld>
            <a:endParaRPr lang="de-CH" dirty="0"/>
          </a:p>
        </p:txBody>
      </p:sp>
    </p:spTree>
    <p:extLst>
      <p:ext uri="{BB962C8B-B14F-4D97-AF65-F5344CB8AC3E}">
        <p14:creationId xmlns:p14="http://schemas.microsoft.com/office/powerpoint/2010/main" val="33254296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Die Kontrollstelle IKSS prüft kein Gesuch, das den Status «Entwurf» trägt. Der Gesuchsteller wird von der Kontrollstelle IKSS informiert, dass sie mit der Prüfung des Gesuches zuwartet, bis die definitiven Dokumente eintreffen.</a:t>
            </a:r>
          </a:p>
        </p:txBody>
      </p:sp>
      <p:sp>
        <p:nvSpPr>
          <p:cNvPr id="4" name="Foliennummernplatzhalter 3"/>
          <p:cNvSpPr>
            <a:spLocks noGrp="1"/>
          </p:cNvSpPr>
          <p:nvPr>
            <p:ph type="sldNum" sz="quarter" idx="10"/>
          </p:nvPr>
        </p:nvSpPr>
        <p:spPr/>
        <p:txBody>
          <a:bodyPr/>
          <a:lstStyle/>
          <a:p>
            <a:fld id="{7AD9179C-3B50-4FEB-BFA1-45A595CAEBEF}" type="slidenum">
              <a:rPr lang="de-CH" smtClean="0"/>
              <a:pPr/>
              <a:t>80</a:t>
            </a:fld>
            <a:endParaRPr lang="de-CH" dirty="0"/>
          </a:p>
        </p:txBody>
      </p:sp>
    </p:spTree>
    <p:extLst>
      <p:ext uri="{BB962C8B-B14F-4D97-AF65-F5344CB8AC3E}">
        <p14:creationId xmlns:p14="http://schemas.microsoft.com/office/powerpoint/2010/main" val="12296472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Ebenso können wir keine Unterlagen prüfen, die unleserlich sind. Achten Sie darauf, dass</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eingescannte Dokumente leserlich sind</a:t>
            </a:r>
          </a:p>
          <a:p>
            <a:pPr marL="171450" indent="-171450">
              <a:buFont typeface="Arial" panose="020B0604020202020204" pitchFamily="34" charset="0"/>
              <a:buChar char="•"/>
            </a:pPr>
            <a:r>
              <a:rPr lang="de-CH" sz="1000" dirty="0">
                <a:latin typeface="Arial" panose="020B0604020202020204" pitchFamily="34" charset="0"/>
                <a:cs typeface="Arial" panose="020B0604020202020204" pitchFamily="34" charset="0"/>
              </a:rPr>
              <a:t>Dokumente auf einem ausreichend grossen Papierformat ausgedruckt werden, damit sie leserlich sind. Ein Längenprofil, welches auf einem A4-Papierformat ausgedruckt wird, ist in der Regel nicht mehr lesbar.</a:t>
            </a:r>
          </a:p>
        </p:txBody>
      </p:sp>
      <p:sp>
        <p:nvSpPr>
          <p:cNvPr id="4" name="Foliennummernplatzhalter 3"/>
          <p:cNvSpPr>
            <a:spLocks noGrp="1"/>
          </p:cNvSpPr>
          <p:nvPr>
            <p:ph type="sldNum" sz="quarter" idx="10"/>
          </p:nvPr>
        </p:nvSpPr>
        <p:spPr/>
        <p:txBody>
          <a:bodyPr/>
          <a:lstStyle/>
          <a:p>
            <a:fld id="{7AD9179C-3B50-4FEB-BFA1-45A595CAEBEF}" type="slidenum">
              <a:rPr lang="de-CH" smtClean="0"/>
              <a:pPr/>
              <a:t>81</a:t>
            </a:fld>
            <a:endParaRPr lang="de-CH" dirty="0"/>
          </a:p>
        </p:txBody>
      </p:sp>
    </p:spTree>
    <p:extLst>
      <p:ext uri="{BB962C8B-B14F-4D97-AF65-F5344CB8AC3E}">
        <p14:creationId xmlns:p14="http://schemas.microsoft.com/office/powerpoint/2010/main" val="22981676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Die Qualität der Dokumente sollte es der Kontrollstelle IKSS ermöglichen zu erkennen, um was es sich handelt. Im gezeigten Beispiel ist es nicht klar, welche Funktion das schwarze grosse Bauteil in der Bildmitte haben soll.</a:t>
            </a:r>
          </a:p>
        </p:txBody>
      </p:sp>
      <p:sp>
        <p:nvSpPr>
          <p:cNvPr id="4" name="Foliennummernplatzhalter 3"/>
          <p:cNvSpPr>
            <a:spLocks noGrp="1"/>
          </p:cNvSpPr>
          <p:nvPr>
            <p:ph type="sldNum" sz="quarter" idx="10"/>
          </p:nvPr>
        </p:nvSpPr>
        <p:spPr/>
        <p:txBody>
          <a:bodyPr/>
          <a:lstStyle/>
          <a:p>
            <a:fld id="{7AD9179C-3B50-4FEB-BFA1-45A595CAEBEF}" type="slidenum">
              <a:rPr lang="de-CH" smtClean="0"/>
              <a:pPr/>
              <a:t>82</a:t>
            </a:fld>
            <a:endParaRPr lang="de-CH" dirty="0"/>
          </a:p>
        </p:txBody>
      </p:sp>
    </p:spTree>
    <p:extLst>
      <p:ext uri="{BB962C8B-B14F-4D97-AF65-F5344CB8AC3E}">
        <p14:creationId xmlns:p14="http://schemas.microsoft.com/office/powerpoint/2010/main" val="32674276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Wir empfehlen, das Gesuch vor dem Versenden an den Kanton von einer weiteren Person gegengelesen wird. Logische Fehler, Fehler wegen Copy-Paste, Rechtschreibefehler, fehlerhafte Verweise, fehlerhafte Inhaltsverzeichnisse, usw. können eher vermieden werden.</a:t>
            </a:r>
          </a:p>
          <a:p>
            <a:r>
              <a:rPr lang="de-CH" sz="1000" dirty="0">
                <a:latin typeface="Arial" panose="020B0604020202020204" pitchFamily="34" charset="0"/>
                <a:cs typeface="Arial" panose="020B0604020202020204" pitchFamily="34" charset="0"/>
              </a:rPr>
              <a:t>Wir weisen keine Gesuche wegen Rechtschreibefehler zurück – in diesem Beispiel sind jedoch auch inhaltliche Fehler vorhanden: Im ersten Satz wird angekündigt, dass die Kommunikation über 3 Systeme aufrecht erhalten wird. Erklärt werden dann aber nur zwei davon…</a:t>
            </a:r>
          </a:p>
        </p:txBody>
      </p:sp>
      <p:sp>
        <p:nvSpPr>
          <p:cNvPr id="4" name="Foliennummernplatzhalter 3"/>
          <p:cNvSpPr>
            <a:spLocks noGrp="1"/>
          </p:cNvSpPr>
          <p:nvPr>
            <p:ph type="sldNum" sz="quarter" idx="10"/>
          </p:nvPr>
        </p:nvSpPr>
        <p:spPr/>
        <p:txBody>
          <a:bodyPr/>
          <a:lstStyle/>
          <a:p>
            <a:fld id="{7AD9179C-3B50-4FEB-BFA1-45A595CAEBEF}" type="slidenum">
              <a:rPr lang="de-CH" smtClean="0"/>
              <a:pPr/>
              <a:t>83</a:t>
            </a:fld>
            <a:endParaRPr lang="de-CH" dirty="0"/>
          </a:p>
        </p:txBody>
      </p:sp>
    </p:spTree>
    <p:extLst>
      <p:ext uri="{BB962C8B-B14F-4D97-AF65-F5344CB8AC3E}">
        <p14:creationId xmlns:p14="http://schemas.microsoft.com/office/powerpoint/2010/main" val="16851400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Ein weiteres Beispiel: im linken Teil der Folie sehen sie die Übersichtszeichnung der Talstation, wie sie im Plangenehmigungsdossier eingereicht wurde. Zwischen der Garage und der Werkstatt ist das Spanngewicht des Zugseiles eingezeichnet. Auf der rechten Seite sehen sie, wie das Projekt tatsächlich ausgeführt wurde – nämlich ohne Zugseilspanngewicht. Diese Änderung zwischen Planung und tatsächlich ausgeführter Anlage wurde vom Projektierenden jedoch nicht offengelegt. Dies kann zu einer Verzögerung in der Behandlung des Betriebsbewilligungsgesuch führen, weil Änderungen im Betriebsbewilligungsgesuch notwendig sein können.</a:t>
            </a:r>
          </a:p>
          <a:p>
            <a:r>
              <a:rPr lang="de-CH" sz="1000" dirty="0">
                <a:latin typeface="Arial" panose="020B0604020202020204" pitchFamily="34" charset="0"/>
                <a:cs typeface="Arial" panose="020B0604020202020204" pitchFamily="34" charset="0"/>
              </a:rPr>
              <a:t>Unbestritten ist, dass Änderungen in Projekten vorkommen. Eine offene Kommunikation seitens des Gesuchstellers verhindert unnötige Verzögerungen bei der Prüfung des Sicherheitsnachweises. Das Vorgehen bei Projektänderungen vor der Betriebsbewilligung ist in Artikel 32 der Seilbahnverordnung geregelt.</a:t>
            </a:r>
          </a:p>
        </p:txBody>
      </p:sp>
      <p:sp>
        <p:nvSpPr>
          <p:cNvPr id="4" name="Foliennummernplatzhalter 3"/>
          <p:cNvSpPr>
            <a:spLocks noGrp="1"/>
          </p:cNvSpPr>
          <p:nvPr>
            <p:ph type="sldNum" sz="quarter" idx="10"/>
          </p:nvPr>
        </p:nvSpPr>
        <p:spPr/>
        <p:txBody>
          <a:bodyPr/>
          <a:lstStyle/>
          <a:p>
            <a:fld id="{7AD9179C-3B50-4FEB-BFA1-45A595CAEBEF}" type="slidenum">
              <a:rPr lang="de-CH" smtClean="0"/>
              <a:pPr/>
              <a:t>84</a:t>
            </a:fld>
            <a:endParaRPr lang="de-CH" dirty="0"/>
          </a:p>
        </p:txBody>
      </p:sp>
    </p:spTree>
    <p:extLst>
      <p:ext uri="{BB962C8B-B14F-4D97-AF65-F5344CB8AC3E}">
        <p14:creationId xmlns:p14="http://schemas.microsoft.com/office/powerpoint/2010/main" val="23258131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Eine weitere Problematik, auf die wir bei der Projektprüfung gelegentlich immer noch stossen und die wir regelmässig ist in diesem Hydraulikschema dargestellt: die dunkelblaue Leitung ist die Rücklaufleitung in den Tank. In dieser Rücklaufleitung sind Filter verbaut. Wenn diese Filter verstopft sind, kann das Hydrauliköl nicht mehr ungehindert in den Tank fliessen. Das hat zur Folge, dass sich die Bremsen im Bedarfsfalle nicht schliessen können. Immerhin hat es in diesem Beispiel im Rücklaufkreis zwei Filter parallel, so dass das Öl auch abfliessen könnte, wenn ein Filter verstopft ist. Ideal ist diese Konfiguration aber nicht. Besser wäre es, wenn die Filterstufe in der Ansaugleitung wäre.</a:t>
            </a:r>
          </a:p>
        </p:txBody>
      </p:sp>
      <p:sp>
        <p:nvSpPr>
          <p:cNvPr id="4" name="Foliennummernplatzhalter 3"/>
          <p:cNvSpPr>
            <a:spLocks noGrp="1"/>
          </p:cNvSpPr>
          <p:nvPr>
            <p:ph type="sldNum" sz="quarter" idx="10"/>
          </p:nvPr>
        </p:nvSpPr>
        <p:spPr/>
        <p:txBody>
          <a:bodyPr/>
          <a:lstStyle/>
          <a:p>
            <a:fld id="{7AD9179C-3B50-4FEB-BFA1-45A595CAEBEF}" type="slidenum">
              <a:rPr lang="de-CH" smtClean="0"/>
              <a:pPr/>
              <a:t>85</a:t>
            </a:fld>
            <a:endParaRPr lang="de-CH" dirty="0"/>
          </a:p>
        </p:txBody>
      </p:sp>
    </p:spTree>
    <p:extLst>
      <p:ext uri="{BB962C8B-B14F-4D97-AF65-F5344CB8AC3E}">
        <p14:creationId xmlns:p14="http://schemas.microsoft.com/office/powerpoint/2010/main" val="28399662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Zum Abschluss der Beispiele noch ein Exemplar aus der vielleicht amüsanteren Ecke: beim Plangenehmigungsgesuch ist offenbar nicht klar, wie viele Antriebsscheiben die Anlage haben wird …</a:t>
            </a:r>
          </a:p>
        </p:txBody>
      </p:sp>
      <p:sp>
        <p:nvSpPr>
          <p:cNvPr id="4" name="Foliennummernplatzhalter 3"/>
          <p:cNvSpPr>
            <a:spLocks noGrp="1"/>
          </p:cNvSpPr>
          <p:nvPr>
            <p:ph type="sldNum" sz="quarter" idx="10"/>
          </p:nvPr>
        </p:nvSpPr>
        <p:spPr/>
        <p:txBody>
          <a:bodyPr/>
          <a:lstStyle/>
          <a:p>
            <a:fld id="{7AD9179C-3B50-4FEB-BFA1-45A595CAEBEF}" type="slidenum">
              <a:rPr lang="de-CH" smtClean="0"/>
              <a:pPr/>
              <a:t>86</a:t>
            </a:fld>
            <a:endParaRPr lang="de-CH" dirty="0"/>
          </a:p>
        </p:txBody>
      </p:sp>
    </p:spTree>
    <p:extLst>
      <p:ext uri="{BB962C8B-B14F-4D97-AF65-F5344CB8AC3E}">
        <p14:creationId xmlns:p14="http://schemas.microsoft.com/office/powerpoint/2010/main" val="28180252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Umbauten: Laut Art. 36 der Seilbahnverordnung teilt die Bewilligungsbehörde dem Gesuchsteller mit, welche Unterlagen bei einem Umbauvorhaben einzureichen sind. Um die Transparenz und die Verfahrenssicherheit zu erhöhen, haben sich die Betreiber, die Industrie und die Behörden entschlossen, die Richtlinie 4 zu erarbeiten. Sie zeigt als </a:t>
            </a:r>
            <a:r>
              <a:rPr lang="de-CH" sz="1000" b="1" dirty="0">
                <a:latin typeface="Arial" panose="020B0604020202020204" pitchFamily="34" charset="0"/>
                <a:cs typeface="Arial" panose="020B0604020202020204" pitchFamily="34" charset="0"/>
              </a:rPr>
              <a:t>Richtschnur</a:t>
            </a:r>
            <a:r>
              <a:rPr lang="de-CH" sz="1000" dirty="0">
                <a:latin typeface="Arial" panose="020B0604020202020204" pitchFamily="34" charset="0"/>
                <a:cs typeface="Arial" panose="020B0604020202020204" pitchFamily="34" charset="0"/>
              </a:rPr>
              <a:t> auf, welche Unterlagen bei Umbauten einzureichen sind. Die Kontrollstelle IKSS war bei der Erarbeitung dieser Richtlinie 4 beteiligt. Bereits in der ersten Version der Richtlinie sind folgerichtig in ihrem Anhang 1 Beispiele aufgeführt, welche Dokumente bei Skiliftumbauten den Bewilligungsgesuch beigelegt werden müssen. Skilifte sind gemäss Art. 4 der SebV Sache der Kantone. Insofern ist es nur folgerichtig, dass die Kontrollstelle IKSS bei Umbauvorhaben bezüglich Umfang der einzureichenden Dokumente die Richtlinie 4 – und dort vor allem den Anhang 1 – als Richtschnur heranzieht, Die Prüfung dieser Unterlagen erfolgt sinngemäss den vorherigen Ausführungen.</a:t>
            </a:r>
          </a:p>
        </p:txBody>
      </p:sp>
      <p:sp>
        <p:nvSpPr>
          <p:cNvPr id="4" name="Foliennummernplatzhalter 3"/>
          <p:cNvSpPr>
            <a:spLocks noGrp="1"/>
          </p:cNvSpPr>
          <p:nvPr>
            <p:ph type="sldNum" sz="quarter" idx="10"/>
          </p:nvPr>
        </p:nvSpPr>
        <p:spPr/>
        <p:txBody>
          <a:bodyPr/>
          <a:lstStyle/>
          <a:p>
            <a:fld id="{7AD9179C-3B50-4FEB-BFA1-45A595CAEBEF}" type="slidenum">
              <a:rPr lang="de-CH" smtClean="0"/>
              <a:pPr/>
              <a:t>87</a:t>
            </a:fld>
            <a:endParaRPr lang="de-CH" dirty="0"/>
          </a:p>
        </p:txBody>
      </p:sp>
    </p:spTree>
    <p:extLst>
      <p:ext uri="{BB962C8B-B14F-4D97-AF65-F5344CB8AC3E}">
        <p14:creationId xmlns:p14="http://schemas.microsoft.com/office/powerpoint/2010/main" val="8372910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88</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marL="0" indent="0" fontAlgn="base">
              <a:buFont typeface="Arial" panose="020B0604020202020204" pitchFamily="34" charset="0"/>
              <a:buNone/>
            </a:pPr>
            <a:r>
              <a:rPr lang="de-CH" sz="1000" dirty="0">
                <a:latin typeface="Arial" panose="020B0604020202020204" pitchFamily="34" charset="0"/>
                <a:cs typeface="Arial" panose="020B0604020202020204" pitchFamily="34" charset="0"/>
              </a:rPr>
              <a:t>Hier einige Erläuterungen zu den Skiliften, Kleinskiliften, Förderbänder für Wintersport- und Freizeitaktivitäten:</a:t>
            </a:r>
          </a:p>
          <a:p>
            <a:pPr marL="169873" indent="-169873" fontAlgn="base">
              <a:buFont typeface="Arial" panose="020B0604020202020204" pitchFamily="34" charset="0"/>
              <a:buChar char="•"/>
            </a:pPr>
            <a:r>
              <a:rPr lang="de-CH" sz="1000" b="1" dirty="0">
                <a:latin typeface="Arial" panose="020B0604020202020204" pitchFamily="34" charset="0"/>
                <a:cs typeface="Arial" panose="020B0604020202020204" pitchFamily="34" charset="0"/>
              </a:rPr>
              <a:t>Skilifte</a:t>
            </a:r>
            <a:r>
              <a:rPr lang="de-CH" sz="1000" dirty="0">
                <a:latin typeface="Arial" panose="020B0604020202020204" pitchFamily="34" charset="0"/>
                <a:cs typeface="Arial" panose="020B0604020202020204" pitchFamily="34" charset="0"/>
              </a:rPr>
              <a:t> mit hoher Seilführung (auch Schlepplifte genannt) und Skilifte mit niederer Seilführung (auch </a:t>
            </a:r>
            <a:r>
              <a:rPr lang="de-CH" sz="1000" b="1" dirty="0">
                <a:latin typeface="Arial" panose="020B0604020202020204" pitchFamily="34" charset="0"/>
                <a:cs typeface="Arial" panose="020B0604020202020204" pitchFamily="34" charset="0"/>
              </a:rPr>
              <a:t>Kleinskilifte</a:t>
            </a:r>
            <a:r>
              <a:rPr lang="de-CH" sz="1000" dirty="0">
                <a:latin typeface="Arial" panose="020B0604020202020204" pitchFamily="34" charset="0"/>
                <a:cs typeface="Arial" panose="020B0604020202020204" pitchFamily="34" charset="0"/>
              </a:rPr>
              <a:t> genannt) sind </a:t>
            </a:r>
            <a:r>
              <a:rPr lang="de-CH" sz="1000" b="1" dirty="0">
                <a:latin typeface="Arial" panose="020B0604020202020204" pitchFamily="34" charset="0"/>
                <a:cs typeface="Arial" panose="020B0604020202020204" pitchFamily="34" charset="0"/>
              </a:rPr>
              <a:t>Seilbahnen</a:t>
            </a:r>
            <a:r>
              <a:rPr lang="de-CH" sz="1000" dirty="0">
                <a:latin typeface="Arial" panose="020B0604020202020204" pitchFamily="34" charset="0"/>
                <a:cs typeface="Arial" panose="020B0604020202020204" pitchFamily="34" charset="0"/>
              </a:rPr>
              <a:t> und fallen unter das Seilbahngesetz </a:t>
            </a:r>
            <a:r>
              <a:rPr lang="de-CH" sz="1000" b="1" dirty="0">
                <a:latin typeface="Arial" panose="020B0604020202020204" pitchFamily="34" charset="0"/>
                <a:cs typeface="Arial" panose="020B0604020202020204" pitchFamily="34" charset="0"/>
              </a:rPr>
              <a:t>SebG</a:t>
            </a:r>
            <a:r>
              <a:rPr lang="de-CH" sz="1000" dirty="0">
                <a:latin typeface="Arial" panose="020B0604020202020204" pitchFamily="34" charset="0"/>
                <a:cs typeface="Arial" panose="020B0604020202020204" pitchFamily="34" charset="0"/>
              </a:rPr>
              <a:t> bzw. die Seilbahnverordnung </a:t>
            </a:r>
            <a:r>
              <a:rPr lang="de-CH" sz="1000" b="1" dirty="0">
                <a:latin typeface="Arial" panose="020B0604020202020204" pitchFamily="34" charset="0"/>
                <a:cs typeface="Arial" panose="020B0604020202020204" pitchFamily="34" charset="0"/>
              </a:rPr>
              <a:t>SebV</a:t>
            </a:r>
            <a:r>
              <a:rPr lang="de-CH" sz="1000" dirty="0">
                <a:latin typeface="Arial" panose="020B0604020202020204" pitchFamily="34" charset="0"/>
                <a:cs typeface="Arial" panose="020B0604020202020204" pitchFamily="34" charset="0"/>
              </a:rPr>
              <a:t>.</a:t>
            </a:r>
          </a:p>
          <a:p>
            <a:pPr marL="169873" indent="-169873" fontAlgn="base">
              <a:buFont typeface="Arial" panose="020B0604020202020204" pitchFamily="34" charset="0"/>
              <a:buChar char="•"/>
            </a:pPr>
            <a:r>
              <a:rPr lang="de-CH" sz="1000" dirty="0">
                <a:latin typeface="Arial" panose="020B0604020202020204" pitchFamily="34" charset="0"/>
                <a:cs typeface="Arial" panose="020B0604020202020204" pitchFamily="34" charset="0"/>
              </a:rPr>
              <a:t>Die </a:t>
            </a:r>
            <a:r>
              <a:rPr lang="de-CH" sz="1000" b="1" dirty="0">
                <a:latin typeface="Arial" panose="020B0604020202020204" pitchFamily="34" charset="0"/>
                <a:cs typeface="Arial" panose="020B0604020202020204" pitchFamily="34" charset="0"/>
              </a:rPr>
              <a:t>einzureichenden Unterlagen </a:t>
            </a:r>
            <a:r>
              <a:rPr lang="de-CH" sz="1000" dirty="0">
                <a:latin typeface="Arial" panose="020B0604020202020204" pitchFamily="34" charset="0"/>
                <a:cs typeface="Arial" panose="020B0604020202020204" pitchFamily="34" charset="0"/>
              </a:rPr>
              <a:t>im Rahmen des Plangenehmigungsgesuches sind im </a:t>
            </a:r>
            <a:r>
              <a:rPr lang="de-CH" sz="1000" b="1" dirty="0">
                <a:latin typeface="Arial" panose="020B0604020202020204" pitchFamily="34" charset="0"/>
                <a:cs typeface="Arial" panose="020B0604020202020204" pitchFamily="34" charset="0"/>
              </a:rPr>
              <a:t>Anhang 1</a:t>
            </a:r>
            <a:r>
              <a:rPr lang="de-CH" sz="1000" dirty="0">
                <a:latin typeface="Arial" panose="020B0604020202020204" pitchFamily="34" charset="0"/>
                <a:cs typeface="Arial" panose="020B0604020202020204" pitchFamily="34" charset="0"/>
              </a:rPr>
              <a:t>, die Unterlagen zum Betriebsbewilligungsgesuch im </a:t>
            </a:r>
            <a:r>
              <a:rPr lang="de-CH" sz="1000" b="1" dirty="0">
                <a:latin typeface="Arial" panose="020B0604020202020204" pitchFamily="34" charset="0"/>
                <a:cs typeface="Arial" panose="020B0604020202020204" pitchFamily="34" charset="0"/>
              </a:rPr>
              <a:t>Anhang 3</a:t>
            </a:r>
            <a:r>
              <a:rPr lang="de-CH" sz="1000" dirty="0">
                <a:latin typeface="Arial" panose="020B0604020202020204" pitchFamily="34" charset="0"/>
                <a:cs typeface="Arial" panose="020B0604020202020204" pitchFamily="34" charset="0"/>
              </a:rPr>
              <a:t> der Seilbahnverordnung SebV geregelt. Die Prüfung erfolgt nach </a:t>
            </a:r>
            <a:r>
              <a:rPr lang="de-CH" sz="1000" b="1" dirty="0">
                <a:latin typeface="Arial" panose="020B0604020202020204" pitchFamily="34" charset="0"/>
                <a:cs typeface="Arial" panose="020B0604020202020204" pitchFamily="34" charset="0"/>
              </a:rPr>
              <a:t>Anhang 2</a:t>
            </a:r>
            <a:r>
              <a:rPr lang="de-CH" sz="1000" dirty="0">
                <a:latin typeface="Arial" panose="020B0604020202020204" pitchFamily="34" charset="0"/>
                <a:cs typeface="Arial" panose="020B0604020202020204" pitchFamily="34" charset="0"/>
              </a:rPr>
              <a:t>.</a:t>
            </a:r>
          </a:p>
          <a:p>
            <a:pPr marL="169873" indent="-169873" fontAlgn="base">
              <a:buFont typeface="Arial" panose="020B0604020202020204" pitchFamily="34" charset="0"/>
              <a:buChar char="•"/>
            </a:pPr>
            <a:r>
              <a:rPr lang="de-CH" sz="1000" dirty="0">
                <a:latin typeface="Arial" panose="020B0604020202020204" pitchFamily="34" charset="0"/>
                <a:cs typeface="Arial" panose="020B0604020202020204" pitchFamily="34" charset="0"/>
              </a:rPr>
              <a:t>Die </a:t>
            </a:r>
            <a:r>
              <a:rPr lang="de-CH" sz="1000" b="1" dirty="0">
                <a:latin typeface="Arial" panose="020B0604020202020204" pitchFamily="34" charset="0"/>
                <a:cs typeface="Arial" panose="020B0604020202020204" pitchFamily="34" charset="0"/>
              </a:rPr>
              <a:t>Richtlinie 4</a:t>
            </a:r>
            <a:r>
              <a:rPr lang="de-CH" sz="1000" dirty="0">
                <a:latin typeface="Arial" panose="020B0604020202020204" pitchFamily="34" charset="0"/>
                <a:cs typeface="Arial" panose="020B0604020202020204" pitchFamily="34" charset="0"/>
              </a:rPr>
              <a:t> dient als Basis zu den Umbaugesuchen.</a:t>
            </a:r>
          </a:p>
          <a:p>
            <a:pPr marL="169873" indent="-169873" fontAlgn="base">
              <a:buFont typeface="Arial" panose="020B0604020202020204" pitchFamily="34" charset="0"/>
              <a:buChar char="•"/>
            </a:pPr>
            <a:r>
              <a:rPr lang="de-CH" sz="1000" dirty="0">
                <a:latin typeface="Arial" panose="020B0604020202020204" pitchFamily="34" charset="0"/>
                <a:cs typeface="Arial" panose="020B0604020202020204" pitchFamily="34" charset="0"/>
              </a:rPr>
              <a:t>Für Skilifte sind </a:t>
            </a:r>
            <a:r>
              <a:rPr lang="de-CH" sz="1000" b="1" dirty="0">
                <a:latin typeface="Arial" panose="020B0604020202020204" pitchFamily="34" charset="0"/>
                <a:cs typeface="Arial" panose="020B0604020202020204" pitchFamily="34" charset="0"/>
              </a:rPr>
              <a:t>SUVA</a:t>
            </a:r>
            <a:r>
              <a:rPr lang="de-CH" sz="1000" dirty="0">
                <a:latin typeface="Arial" panose="020B0604020202020204" pitchFamily="34" charset="0"/>
                <a:cs typeface="Arial" panose="020B0604020202020204" pitchFamily="34" charset="0"/>
              </a:rPr>
              <a:t> Vorschriften anzuwenden. Die Leitern, Arbeitspodeste und eine Arbeitsplattform für das Verschieben der Klemmen und die visuelle Seilinspektion sind integraler Bestandteil jeder Anlage. Die Kontrollstelle IKSS prüft die Anlagen auch unter dem Gesichtspunkt der Sicherheit.</a:t>
            </a:r>
          </a:p>
        </p:txBody>
      </p:sp>
    </p:spTree>
    <p:extLst>
      <p:ext uri="{BB962C8B-B14F-4D97-AF65-F5344CB8AC3E}">
        <p14:creationId xmlns:p14="http://schemas.microsoft.com/office/powerpoint/2010/main" val="31893837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89</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Im Rahmen der Dokumentenauswertung prüft die Kontrollstelle IKSS die </a:t>
            </a:r>
            <a:r>
              <a:rPr lang="de-CH" sz="1000" b="1" dirty="0">
                <a:solidFill>
                  <a:srgbClr val="00B050"/>
                </a:solidFill>
                <a:effectLst/>
                <a:latin typeface="Arial" panose="020B0604020202020204" pitchFamily="34" charset="0"/>
                <a:ea typeface="Calibri"/>
                <a:cs typeface="Arial" panose="020B0604020202020204" pitchFamily="34" charset="0"/>
              </a:rPr>
              <a:t>Gestaltung der Ein- und Ausstiegsstellen</a:t>
            </a:r>
            <a:r>
              <a:rPr lang="de-CH" sz="1000" dirty="0">
                <a:solidFill>
                  <a:srgbClr val="00B050"/>
                </a:solidFill>
                <a:effectLst/>
                <a:latin typeface="Arial" panose="020B0604020202020204" pitchFamily="34" charset="0"/>
                <a:ea typeface="Calibri"/>
                <a:cs typeface="Arial" panose="020B0604020202020204" pitchFamily="34" charset="0"/>
              </a:rPr>
              <a:t>. Es ist wichtig, die folgenden Informationen auf den Plänen aufzuführen: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fr-CH" sz="1000" dirty="0" err="1">
                <a:solidFill>
                  <a:srgbClr val="00B050"/>
                </a:solidFill>
                <a:effectLst/>
                <a:latin typeface="Arial" panose="020B0604020202020204" pitchFamily="34" charset="0"/>
                <a:ea typeface="Calibri"/>
                <a:cs typeface="Arial" panose="020B0604020202020204" pitchFamily="34" charset="0"/>
              </a:rPr>
              <a:t>Gästefluss</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Die </a:t>
            </a:r>
            <a:r>
              <a:rPr lang="de-CH" sz="1000" b="1" dirty="0">
                <a:solidFill>
                  <a:srgbClr val="00B050"/>
                </a:solidFill>
                <a:effectLst/>
                <a:latin typeface="Arial" panose="020B0604020202020204" pitchFamily="34" charset="0"/>
                <a:ea typeface="Calibri"/>
                <a:cs typeface="Arial" panose="020B0604020202020204" pitchFamily="34" charset="0"/>
              </a:rPr>
              <a:t>relevanten Distanzen sowie die Neigungen </a:t>
            </a:r>
            <a:r>
              <a:rPr lang="de-CH" sz="1000" dirty="0">
                <a:solidFill>
                  <a:srgbClr val="00B050"/>
                </a:solidFill>
                <a:effectLst/>
                <a:latin typeface="Arial" panose="020B0604020202020204" pitchFamily="34" charset="0"/>
                <a:ea typeface="Calibri"/>
                <a:cs typeface="Arial" panose="020B0604020202020204" pitchFamily="34" charset="0"/>
              </a:rPr>
              <a:t>der Bebauung / der Anlagen</a:t>
            </a: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Bei diesem Beispiel ist auf dem Plan bei der Einstiegstelle des Skiliftes, oben links zu sehen, dass die Platzierung der Kamera nicht optimal ist. Die Sicht auf den Einstiegsbereich ist durch die Antriebsscheibe und deren Fundament verdeck.</a:t>
            </a:r>
            <a:endParaRPr lang="de-CH" sz="1000" dirty="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48203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9</a:t>
            </a:fld>
            <a:endParaRPr lang="de-CH" dirty="0"/>
          </a:p>
        </p:txBody>
      </p:sp>
    </p:spTree>
    <p:extLst>
      <p:ext uri="{BB962C8B-B14F-4D97-AF65-F5344CB8AC3E}">
        <p14:creationId xmlns:p14="http://schemas.microsoft.com/office/powerpoint/2010/main" val="36414848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90</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Bei der Prüfung eines Skiliftes wird auch die Art des Betriebes in Betracht gezogen, im Besonderen die Überwachung der Stationen.</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Den Vorschriften entsprechend müssen die Stationen überwacht werden. Es wird zwischen direkter und indirekter Überwachung unterschieden.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Die </a:t>
            </a:r>
            <a:r>
              <a:rPr lang="de-CH" sz="1000" b="1" dirty="0">
                <a:solidFill>
                  <a:srgbClr val="00B050"/>
                </a:solidFill>
                <a:effectLst/>
                <a:latin typeface="Arial" panose="020B0604020202020204" pitchFamily="34" charset="0"/>
                <a:ea typeface="Calibri"/>
                <a:cs typeface="Arial" panose="020B0604020202020204" pitchFamily="34" charset="0"/>
              </a:rPr>
              <a:t>direkte Überwachung </a:t>
            </a:r>
            <a:r>
              <a:rPr lang="de-CH" sz="1000" dirty="0">
                <a:solidFill>
                  <a:srgbClr val="00B050"/>
                </a:solidFill>
                <a:effectLst/>
                <a:latin typeface="Arial" panose="020B0604020202020204" pitchFamily="34" charset="0"/>
                <a:ea typeface="Calibri"/>
                <a:cs typeface="Arial" panose="020B0604020202020204" pitchFamily="34" charset="0"/>
              </a:rPr>
              <a:t>ist die übliche Form des Betriebes mit der Anwesenheit eines Mitarbeiters auf jeder Station.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Mit der </a:t>
            </a:r>
            <a:r>
              <a:rPr lang="de-CH" sz="1000" b="1" dirty="0">
                <a:solidFill>
                  <a:srgbClr val="00B050"/>
                </a:solidFill>
                <a:effectLst/>
                <a:latin typeface="Arial" panose="020B0604020202020204" pitchFamily="34" charset="0"/>
                <a:ea typeface="Calibri"/>
                <a:cs typeface="Arial" panose="020B0604020202020204" pitchFamily="34" charset="0"/>
              </a:rPr>
              <a:t>indirekten Überwachung </a:t>
            </a:r>
            <a:r>
              <a:rPr lang="de-CH" sz="1000" dirty="0">
                <a:solidFill>
                  <a:srgbClr val="00B050"/>
                </a:solidFill>
                <a:effectLst/>
                <a:latin typeface="Arial" panose="020B0604020202020204" pitchFamily="34" charset="0"/>
                <a:ea typeface="Calibri"/>
                <a:cs typeface="Arial" panose="020B0604020202020204" pitchFamily="34" charset="0"/>
              </a:rPr>
              <a:t>wird nur eine der Stationen durch einen Mitarbeiter besetzt. Die Überwachung der anderen Station erfolgt durch Kompensationsmassnahmen, wie zusätzliche technische Mittel welche in der Sicherheitsanalyse und im Sicherheitsbericht definiert werden , damit das gleiche Sicherheitsniveau erreicht werden kann. Neben den üblichen Überwachungen können auch die Bügelüberschlagsüberwachung sowie die die Video- Audioüberwachung genannt werden.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Mit der Installation dieser Hilfsmittel sollte eine indirekte Überwachung der </a:t>
            </a:r>
            <a:r>
              <a:rPr lang="de-CH" sz="1000" b="1" dirty="0">
                <a:solidFill>
                  <a:srgbClr val="00B050"/>
                </a:solidFill>
                <a:effectLst/>
                <a:latin typeface="Arial" panose="020B0604020202020204" pitchFamily="34" charset="0"/>
                <a:ea typeface="Calibri"/>
                <a:cs typeface="Arial" panose="020B0604020202020204" pitchFamily="34" charset="0"/>
              </a:rPr>
              <a:t>Ein- oder Ausstiegsstelle, der Bügeleinzug sowie die Durchfahrt der Bügel bei der Seilscheibe </a:t>
            </a:r>
            <a:r>
              <a:rPr lang="de-CH" sz="1000" dirty="0">
                <a:solidFill>
                  <a:srgbClr val="00B050"/>
                </a:solidFill>
                <a:effectLst/>
                <a:latin typeface="Arial" panose="020B0604020202020204" pitchFamily="34" charset="0"/>
                <a:ea typeface="Calibri"/>
                <a:cs typeface="Arial" panose="020B0604020202020204" pitchFamily="34" charset="0"/>
              </a:rPr>
              <a:t>möglich sein.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Die Aufgabe des Mitarbeiters besteht darin, den Benützern behilflich zu sein. Dies ist oftmals nicht mit der gleichzeitigen und stetigen Überwachung der nicht besetzten Gegenstation vereinbar. Eine Gegensprechanlage, die sich bei einem vordefinierten Geräuschpegel automatisch einschaltet, sollte den Mitarbeiter über eine mögliche Gefahr warnen und ihm ermöglichen sofort zu handeln.</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Diese technischen Lösungen wurden mit Erfolg eingeführt. Es ist daher wichtig, diese schon bei der Projektierung einzuplanen. Für die Kontrollstelle IKSS wird die Auswertung einfacher, wenn die Elemente und Standorte schon bei der Plangenehmigung angegeben und genau formuliert werden. So lassen sich anlässlich der technischen Abnahme unnötige Umbauten vermeiden.</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Bei der Inbetriebnahme der Anlage und während des </a:t>
            </a:r>
            <a:r>
              <a:rPr lang="de-CH" sz="1000" b="1" dirty="0">
                <a:solidFill>
                  <a:srgbClr val="00B050"/>
                </a:solidFill>
                <a:effectLst/>
                <a:latin typeface="Arial" panose="020B0604020202020204" pitchFamily="34" charset="0"/>
                <a:ea typeface="Calibri"/>
                <a:cs typeface="Arial" panose="020B0604020202020204" pitchFamily="34" charset="0"/>
              </a:rPr>
              <a:t>Testbetriebes</a:t>
            </a:r>
            <a:r>
              <a:rPr lang="de-CH" sz="1000" dirty="0">
                <a:solidFill>
                  <a:srgbClr val="00B050"/>
                </a:solidFill>
                <a:effectLst/>
                <a:latin typeface="Arial" panose="020B0604020202020204" pitchFamily="34" charset="0"/>
                <a:ea typeface="Calibri"/>
                <a:cs typeface="Arial" panose="020B0604020202020204" pitchFamily="34" charset="0"/>
              </a:rPr>
              <a:t> muss eine </a:t>
            </a:r>
            <a:r>
              <a:rPr lang="de-CH" sz="1000" b="1" dirty="0">
                <a:solidFill>
                  <a:srgbClr val="00B050"/>
                </a:solidFill>
                <a:effectLst/>
                <a:latin typeface="Arial" panose="020B0604020202020204" pitchFamily="34" charset="0"/>
                <a:ea typeface="Calibri"/>
                <a:cs typeface="Arial" panose="020B0604020202020204" pitchFamily="34" charset="0"/>
              </a:rPr>
              <a:t>provisorische direkte Überwachung </a:t>
            </a:r>
            <a:r>
              <a:rPr lang="de-CH" sz="1000" dirty="0">
                <a:solidFill>
                  <a:srgbClr val="00B050"/>
                </a:solidFill>
                <a:effectLst/>
                <a:latin typeface="Arial" panose="020B0604020202020204" pitchFamily="34" charset="0"/>
                <a:ea typeface="Calibri"/>
                <a:cs typeface="Arial" panose="020B0604020202020204" pitchFamily="34" charset="0"/>
              </a:rPr>
              <a:t>die </a:t>
            </a:r>
            <a:r>
              <a:rPr lang="de-CH" sz="1000" b="1" dirty="0">
                <a:solidFill>
                  <a:srgbClr val="00B050"/>
                </a:solidFill>
                <a:effectLst/>
                <a:latin typeface="Arial" panose="020B0604020202020204" pitchFamily="34" charset="0"/>
                <a:ea typeface="Calibri"/>
                <a:cs typeface="Arial" panose="020B0604020202020204" pitchFamily="34" charset="0"/>
              </a:rPr>
              <a:t>Optimierung der endgültigen Gestaltung der Vorkehrungen </a:t>
            </a:r>
            <a:r>
              <a:rPr lang="de-CH" sz="1000" dirty="0">
                <a:solidFill>
                  <a:srgbClr val="00B050"/>
                </a:solidFill>
                <a:effectLst/>
                <a:latin typeface="Arial" panose="020B0604020202020204" pitchFamily="34" charset="0"/>
                <a:ea typeface="Calibri"/>
                <a:cs typeface="Arial" panose="020B0604020202020204" pitchFamily="34" charset="0"/>
              </a:rPr>
              <a:t>ermöglichen, bevor eine indirekte Überwachung vorgenommen wird.</a:t>
            </a:r>
            <a:endParaRPr kumimoji="0" lang="de-CH" sz="10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71336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91</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Immer mehr neue Skilifte werden mit einem </a:t>
            </a:r>
            <a:r>
              <a:rPr lang="de-CH" sz="1000" b="1" dirty="0">
                <a:solidFill>
                  <a:srgbClr val="00B050"/>
                </a:solidFill>
                <a:effectLst/>
                <a:latin typeface="Arial" panose="020B0604020202020204" pitchFamily="34" charset="0"/>
                <a:ea typeface="Calibri"/>
                <a:cs typeface="Arial" panose="020B0604020202020204" pitchFamily="34" charset="0"/>
              </a:rPr>
              <a:t>Totpunktausstieg</a:t>
            </a:r>
            <a:r>
              <a:rPr lang="de-CH" sz="1000" dirty="0">
                <a:solidFill>
                  <a:srgbClr val="00B050"/>
                </a:solidFill>
                <a:effectLst/>
                <a:latin typeface="Arial" panose="020B0604020202020204" pitchFamily="34" charset="0"/>
                <a:ea typeface="Calibri"/>
                <a:cs typeface="Arial" panose="020B0604020202020204" pitchFamily="34" charset="0"/>
              </a:rPr>
              <a:t> ausgestattet. Die Platzgewinnung ist wesentlich aber der Einzug der Schleppvorrichtungen wird problematischer:</a:t>
            </a:r>
            <a:endParaRPr lang="de-CH" sz="1000" dirty="0">
              <a:effectLst/>
              <a:latin typeface="Arial" panose="020B0604020202020204" pitchFamily="34" charset="0"/>
              <a:ea typeface="Calibri"/>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1000"/>
              </a:spcAft>
              <a:buClrTx/>
              <a:buSzTx/>
              <a:buFont typeface="Arial"/>
              <a:buChar char="•"/>
              <a:tabLst>
                <a:tab pos="457200" algn="l"/>
              </a:tabLst>
              <a:defRPr/>
            </a:pPr>
            <a:r>
              <a:rPr lang="de-CH" sz="1000" kern="1200" dirty="0">
                <a:solidFill>
                  <a:schemeClr val="tx1"/>
                </a:solidFill>
                <a:effectLst/>
                <a:latin typeface="Arial" panose="020B0604020202020204" pitchFamily="34" charset="0"/>
                <a:ea typeface="+mn-ea"/>
                <a:cs typeface="Arial" panose="020B0604020202020204" pitchFamily="34" charset="0"/>
              </a:rPr>
              <a:t>Der Einzug findet auf der Höhe der Seilscheibe der Bergstation statt.</a:t>
            </a: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Der Einzug befindet sich auf der Rücklaufseite der Strecke mit dem Risiko eines Überschlags der Bügel auf dem Seil.</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Der Bügel bzw. das </a:t>
            </a:r>
            <a:r>
              <a:rPr lang="de-CH" sz="1000" dirty="0" err="1">
                <a:solidFill>
                  <a:srgbClr val="00B050"/>
                </a:solidFill>
                <a:effectLst/>
                <a:latin typeface="Arial" panose="020B0604020202020204" pitchFamily="34" charset="0"/>
                <a:ea typeface="Calibri"/>
                <a:cs typeface="Arial" panose="020B0604020202020204" pitchFamily="34" charset="0"/>
              </a:rPr>
              <a:t>Schleppseilchen</a:t>
            </a:r>
            <a:r>
              <a:rPr lang="de-CH" sz="1000" dirty="0">
                <a:solidFill>
                  <a:srgbClr val="00B050"/>
                </a:solidFill>
                <a:effectLst/>
                <a:latin typeface="Arial" panose="020B0604020202020204" pitchFamily="34" charset="0"/>
                <a:ea typeface="Calibri"/>
                <a:cs typeface="Arial" panose="020B0604020202020204" pitchFamily="34" charset="0"/>
              </a:rPr>
              <a:t> des Bügels kann sich mit einem Benutzer oder einem weiteren Bügel verschlingen (oder sogar einen Benutzer im Ausstiegsbereich verletzen).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Die Prüfung, die zum Zeitpunkt der Plangenehmigung durchgeführt wird, ersetzt einen </a:t>
            </a:r>
            <a:r>
              <a:rPr lang="de-CH" sz="1000" b="1" dirty="0">
                <a:solidFill>
                  <a:srgbClr val="00B050"/>
                </a:solidFill>
                <a:effectLst/>
                <a:latin typeface="Arial" panose="020B0604020202020204" pitchFamily="34" charset="0"/>
                <a:ea typeface="Calibri"/>
                <a:cs typeface="Arial" panose="020B0604020202020204" pitchFamily="34" charset="0"/>
              </a:rPr>
              <a:t>Probebetrieb</a:t>
            </a:r>
            <a:r>
              <a:rPr lang="de-CH" sz="1000" dirty="0">
                <a:solidFill>
                  <a:srgbClr val="00B050"/>
                </a:solidFill>
                <a:effectLst/>
                <a:latin typeface="Arial" panose="020B0604020202020204" pitchFamily="34" charset="0"/>
                <a:ea typeface="Calibri"/>
                <a:cs typeface="Arial" panose="020B0604020202020204" pitchFamily="34" charset="0"/>
              </a:rPr>
              <a:t> nicht, der eine </a:t>
            </a:r>
            <a:r>
              <a:rPr lang="de-CH" sz="1000" b="1" dirty="0">
                <a:solidFill>
                  <a:srgbClr val="00B050"/>
                </a:solidFill>
                <a:effectLst/>
                <a:latin typeface="Arial" panose="020B0604020202020204" pitchFamily="34" charset="0"/>
                <a:ea typeface="Calibri"/>
                <a:cs typeface="Arial" panose="020B0604020202020204" pitchFamily="34" charset="0"/>
              </a:rPr>
              <a:t>Mindestdauer von 5 Stunden für Skilifte vorsieht, </a:t>
            </a:r>
            <a:r>
              <a:rPr lang="de-CH" sz="1000" b="0" dirty="0">
                <a:solidFill>
                  <a:srgbClr val="00B050"/>
                </a:solidFill>
                <a:effectLst/>
                <a:latin typeface="Arial" panose="020B0604020202020204" pitchFamily="34" charset="0"/>
                <a:ea typeface="Calibri"/>
                <a:cs typeface="Arial" panose="020B0604020202020204" pitchFamily="34" charset="0"/>
              </a:rPr>
              <a:t>w</a:t>
            </a:r>
            <a:r>
              <a:rPr lang="de-CH" sz="1000" dirty="0">
                <a:solidFill>
                  <a:srgbClr val="00B050"/>
                </a:solidFill>
                <a:effectLst/>
                <a:latin typeface="Arial" panose="020B0604020202020204" pitchFamily="34" charset="0"/>
                <a:ea typeface="Calibri"/>
                <a:cs typeface="Arial" panose="020B0604020202020204" pitchFamily="34" charset="0"/>
              </a:rPr>
              <a:t>eil die Installation des </a:t>
            </a:r>
            <a:r>
              <a:rPr lang="de-CH" sz="1000" dirty="0" err="1">
                <a:solidFill>
                  <a:srgbClr val="00B050"/>
                </a:solidFill>
                <a:effectLst/>
                <a:latin typeface="Arial" panose="020B0604020202020204" pitchFamily="34" charset="0"/>
                <a:ea typeface="Calibri"/>
                <a:cs typeface="Arial" panose="020B0604020202020204" pitchFamily="34" charset="0"/>
              </a:rPr>
              <a:t>Abbügelplatzes</a:t>
            </a:r>
            <a:r>
              <a:rPr lang="de-CH" sz="1000" dirty="0">
                <a:solidFill>
                  <a:srgbClr val="00B050"/>
                </a:solidFill>
                <a:effectLst/>
                <a:latin typeface="Arial" panose="020B0604020202020204" pitchFamily="34" charset="0"/>
                <a:ea typeface="Calibri"/>
                <a:cs typeface="Arial" panose="020B0604020202020204" pitchFamily="34" charset="0"/>
              </a:rPr>
              <a:t> und der definitive Standort der Absicherungen erst während des Betriebes erstellt werden können.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Insbesondere wenn eine indirekte Überwachung vorgesehen ist, ist die Dauer des Probebetriebs, bei dem eine direkte Überwachung erforderlich ist, zwischen dem Betreiber, dem Hersteller und der Kontrollstelle IKSS zu vereinbaren.</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b="1" dirty="0">
                <a:solidFill>
                  <a:srgbClr val="00B050"/>
                </a:solidFill>
                <a:effectLst/>
                <a:latin typeface="Arial" panose="020B0604020202020204" pitchFamily="34" charset="0"/>
                <a:ea typeface="Calibri"/>
                <a:cs typeface="Arial" panose="020B0604020202020204" pitchFamily="34" charset="0"/>
              </a:rPr>
              <a:t>Ein Bericht über den Probebetrieb ist zu erstellen </a:t>
            </a:r>
            <a:r>
              <a:rPr lang="de-CH" sz="1000" dirty="0">
                <a:solidFill>
                  <a:srgbClr val="00B050"/>
                </a:solidFill>
                <a:effectLst/>
                <a:latin typeface="Arial" panose="020B0604020202020204" pitchFamily="34" charset="0"/>
                <a:ea typeface="Calibri"/>
                <a:cs typeface="Arial" panose="020B0604020202020204" pitchFamily="34" charset="0"/>
              </a:rPr>
              <a:t>und der Kontrollstelle IKSS einzureichen.</a:t>
            </a:r>
            <a:endParaRPr kumimoji="0" lang="de-CH" sz="10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52764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92</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Die Zahl der </a:t>
            </a:r>
            <a:r>
              <a:rPr lang="de-CH" sz="1000" b="1" dirty="0">
                <a:solidFill>
                  <a:srgbClr val="00B050"/>
                </a:solidFill>
                <a:effectLst/>
                <a:latin typeface="Arial" panose="020B0604020202020204" pitchFamily="34" charset="0"/>
                <a:ea typeface="Calibri"/>
                <a:cs typeface="Arial" panose="020B0604020202020204" pitchFamily="34" charset="0"/>
              </a:rPr>
              <a:t>Trendsportgeräte</a:t>
            </a:r>
            <a:r>
              <a:rPr lang="de-CH" sz="1000" dirty="0">
                <a:solidFill>
                  <a:srgbClr val="00B050"/>
                </a:solidFill>
                <a:effectLst/>
                <a:latin typeface="Arial" panose="020B0604020202020204" pitchFamily="34" charset="0"/>
                <a:ea typeface="Calibri"/>
                <a:cs typeface="Arial" panose="020B0604020202020204" pitchFamily="34" charset="0"/>
              </a:rPr>
              <a:t> ist in den letzten Jahren angestiegen. Dies ist für die Betreiber eine zusätzliche und willkommene Einnahmequelle. Es bedeutet aber geleichzeitig auch eine Herausforderung in Bezug auf die Sicherheit der Nutzer:</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Einige Trendsportgeräte können zusätzliche Risiken bergen und sich negativ auf die Sicherheit der Anlage auswirken. Aus diesem Grund ist der </a:t>
            </a:r>
            <a:r>
              <a:rPr lang="de-CH" sz="1000" b="1" dirty="0">
                <a:solidFill>
                  <a:srgbClr val="00B050"/>
                </a:solidFill>
                <a:effectLst/>
                <a:latin typeface="Arial" panose="020B0604020202020204" pitchFamily="34" charset="0"/>
                <a:ea typeface="Calibri"/>
                <a:cs typeface="Arial" panose="020B0604020202020204" pitchFamily="34" charset="0"/>
              </a:rPr>
              <a:t>Betrieb mit Trendsportgeräten bewilligungspflichtig</a:t>
            </a:r>
            <a:r>
              <a:rPr lang="de-CH" sz="1000" dirty="0">
                <a:solidFill>
                  <a:srgbClr val="00B050"/>
                </a:solidFill>
                <a:effectLst/>
                <a:latin typeface="Arial" panose="020B0604020202020204" pitchFamily="34" charset="0"/>
                <a:ea typeface="Calibri"/>
                <a:cs typeface="Arial" panose="020B0604020202020204" pitchFamily="34" charset="0"/>
              </a:rPr>
              <a:t>.</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Trendsportgeräte fallen nicht unter den Artikel 36a der SebV „Genehmigungs- und bewilligungsfreie Änderungen“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Im Besonderen prüft die Kontrollstelle IKSS das </a:t>
            </a:r>
            <a:r>
              <a:rPr lang="de-CH" sz="1000" b="1" dirty="0">
                <a:solidFill>
                  <a:srgbClr val="00B050"/>
                </a:solidFill>
                <a:effectLst/>
                <a:latin typeface="Arial" panose="020B0604020202020204" pitchFamily="34" charset="0"/>
                <a:ea typeface="Calibri"/>
                <a:cs typeface="Arial" panose="020B0604020202020204" pitchFamily="34" charset="0"/>
              </a:rPr>
              <a:t>Betriebskonzept und die Kompatibilität zwischen den Trendsportgeräten</a:t>
            </a:r>
            <a:r>
              <a:rPr lang="de-CH" sz="1000" dirty="0">
                <a:solidFill>
                  <a:srgbClr val="00B050"/>
                </a:solidFill>
                <a:effectLst/>
                <a:latin typeface="Arial" panose="020B0604020202020204" pitchFamily="34" charset="0"/>
                <a:ea typeface="Calibri"/>
                <a:cs typeface="Arial" panose="020B0604020202020204" pitchFamily="34" charset="0"/>
              </a:rPr>
              <a:t>.</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Um den Betreibern und den Herstellern zu helfen, ihre Vorschriften zu verfassen, wurde ein </a:t>
            </a:r>
            <a:r>
              <a:rPr lang="de-CH" sz="1000" b="1" dirty="0">
                <a:solidFill>
                  <a:srgbClr val="00B050"/>
                </a:solidFill>
                <a:effectLst/>
                <a:latin typeface="Arial" panose="020B0604020202020204" pitchFamily="34" charset="0"/>
                <a:ea typeface="Calibri"/>
                <a:cs typeface="Arial" panose="020B0604020202020204" pitchFamily="34" charset="0"/>
              </a:rPr>
              <a:t>Merkblatt</a:t>
            </a:r>
            <a:r>
              <a:rPr lang="de-CH" sz="1000" dirty="0">
                <a:solidFill>
                  <a:srgbClr val="00B050"/>
                </a:solidFill>
                <a:effectLst/>
                <a:latin typeface="Arial" panose="020B0604020202020204" pitchFamily="34" charset="0"/>
                <a:ea typeface="Calibri"/>
                <a:cs typeface="Arial" panose="020B0604020202020204" pitchFamily="34" charset="0"/>
              </a:rPr>
              <a:t> erstellt. Dieses unterscheidet zwischen: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Geräte bei denen die </a:t>
            </a:r>
            <a:r>
              <a:rPr lang="de-CH" sz="1000" b="1" dirty="0">
                <a:solidFill>
                  <a:srgbClr val="00B050"/>
                </a:solidFill>
                <a:effectLst/>
                <a:latin typeface="Arial" panose="020B0604020202020204" pitchFamily="34" charset="0"/>
                <a:ea typeface="Calibri"/>
                <a:cs typeface="Arial" panose="020B0604020202020204" pitchFamily="34" charset="0"/>
              </a:rPr>
              <a:t>Benutzer aufrecht </a:t>
            </a:r>
            <a:r>
              <a:rPr lang="de-CH" sz="1000" dirty="0">
                <a:solidFill>
                  <a:srgbClr val="00B050"/>
                </a:solidFill>
                <a:effectLst/>
                <a:latin typeface="Arial" panose="020B0604020202020204" pitchFamily="34" charset="0"/>
                <a:ea typeface="Calibri"/>
                <a:cs typeface="Arial" panose="020B0604020202020204" pitchFamily="34" charset="0"/>
              </a:rPr>
              <a:t>sind</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Geräte bei denen die </a:t>
            </a:r>
            <a:r>
              <a:rPr lang="de-CH" sz="1000" b="1" dirty="0">
                <a:solidFill>
                  <a:srgbClr val="00B050"/>
                </a:solidFill>
                <a:effectLst/>
                <a:latin typeface="Arial" panose="020B0604020202020204" pitchFamily="34" charset="0"/>
                <a:ea typeface="Calibri"/>
                <a:cs typeface="Arial" panose="020B0604020202020204" pitchFamily="34" charset="0"/>
              </a:rPr>
              <a:t>Benutzer sitzen oder liegen</a:t>
            </a:r>
            <a:endParaRPr lang="de-CH" sz="1000" b="1"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Dieses Merkblatt kann auf der Website der Kontrollstelle IKSS heruntergeladen werden.</a:t>
            </a:r>
            <a:endParaRPr kumimoji="0" lang="fr-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31330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93</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Ein Skilift kann unter Einhaltung von verschiedenen Voraussetzungen versetzt werden.</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Im </a:t>
            </a:r>
            <a:r>
              <a:rPr lang="de-CH" sz="1000" b="1" dirty="0">
                <a:solidFill>
                  <a:srgbClr val="00B050"/>
                </a:solidFill>
                <a:effectLst/>
                <a:latin typeface="Arial" panose="020B0604020202020204" pitchFamily="34" charset="0"/>
                <a:ea typeface="Calibri"/>
                <a:cs typeface="Arial" panose="020B0604020202020204" pitchFamily="34" charset="0"/>
              </a:rPr>
              <a:t>OITAF Heft Nr. 24 </a:t>
            </a:r>
            <a:r>
              <a:rPr lang="de-CH" sz="1000" dirty="0">
                <a:solidFill>
                  <a:srgbClr val="00B050"/>
                </a:solidFill>
                <a:effectLst/>
                <a:latin typeface="Arial" panose="020B0604020202020204" pitchFamily="34" charset="0"/>
                <a:ea typeface="Calibri"/>
                <a:cs typeface="Arial" panose="020B0604020202020204" pitchFamily="34" charset="0"/>
              </a:rPr>
              <a:t>sind anwendbare Empfehlungen zu finden. Diese ersetzen die von der Aufsichtsbehörde und der Kontrollstelle IKSS vorgeschriebenen Empfehlungen dennoch nicht.</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Um den effektiven Zustand des Skiliftes festzulegen ist ein Zustandsbericht notwendig.</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Da sich eine ältere Anlage nicht ohne konsequente Umbauarbeiten versetzen lässt, ist der wirtschaftliche Aspekt genau zu prüfen. Eine neuere oder ganz neuen Anlage könnte bei Berücksichtigung aller Kosten günstiger sein.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b="1" dirty="0">
                <a:solidFill>
                  <a:srgbClr val="00B050"/>
                </a:solidFill>
                <a:effectLst/>
                <a:latin typeface="Arial" panose="020B0604020202020204" pitchFamily="34" charset="0"/>
                <a:ea typeface="Calibri"/>
                <a:cs typeface="Arial" panose="020B0604020202020204" pitchFamily="34" charset="0"/>
              </a:rPr>
              <a:t>Ein Skilift, der versetzt wurde, muss die wesentlichen Anforderungen erfüllen und dem Sicherheitsniveau einer neuen Anlage entsprechen.</a:t>
            </a:r>
            <a:r>
              <a:rPr lang="de-CH" sz="1000" dirty="0">
                <a:solidFill>
                  <a:srgbClr val="00B050"/>
                </a:solidFill>
                <a:effectLst/>
                <a:latin typeface="Arial" panose="020B0604020202020204" pitchFamily="34" charset="0"/>
                <a:ea typeface="Calibri"/>
                <a:cs typeface="Arial" panose="020B0604020202020204" pitchFamily="34" charset="0"/>
              </a:rPr>
              <a:t> Dies auch bezüglich der Arbeitssicherheit.</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Es ist wichtig, dass </a:t>
            </a:r>
            <a:r>
              <a:rPr lang="de-CH" sz="1000" b="1" dirty="0">
                <a:solidFill>
                  <a:srgbClr val="00B050"/>
                </a:solidFill>
                <a:effectLst/>
                <a:latin typeface="Arial" panose="020B0604020202020204" pitchFamily="34" charset="0"/>
                <a:ea typeface="Calibri"/>
                <a:cs typeface="Arial" panose="020B0604020202020204" pitchFamily="34" charset="0"/>
              </a:rPr>
              <a:t>ein einziger Hersteller </a:t>
            </a:r>
            <a:r>
              <a:rPr lang="de-CH" sz="1000" dirty="0">
                <a:solidFill>
                  <a:srgbClr val="00B050"/>
                </a:solidFill>
                <a:effectLst/>
                <a:latin typeface="Arial" panose="020B0604020202020204" pitchFamily="34" charset="0"/>
                <a:ea typeface="Calibri"/>
                <a:cs typeface="Arial" panose="020B0604020202020204" pitchFamily="34" charset="0"/>
              </a:rPr>
              <a:t>die gesamten Projektarbeiten wie Demontage, Zwischenlagerung, Transport, Umbau, Montage und Wiederinbetriebnahme am neuen Standort übernimmt.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Bei der Auswertung des Vorhabens zieht die Kontrollstelle IKSS die obgenannten Punkte in Betracht.</a:t>
            </a:r>
            <a:endParaRPr kumimoji="0" lang="fr-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665139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94</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Die </a:t>
            </a:r>
            <a:r>
              <a:rPr lang="de-CH" sz="1000" b="1" dirty="0">
                <a:solidFill>
                  <a:srgbClr val="00B050"/>
                </a:solidFill>
                <a:effectLst/>
                <a:latin typeface="Arial" panose="020B0604020202020204" pitchFamily="34" charset="0"/>
                <a:ea typeface="Calibri"/>
                <a:cs typeface="Arial" panose="020B0604020202020204" pitchFamily="34" charset="0"/>
              </a:rPr>
              <a:t>Kleinskilifte</a:t>
            </a:r>
            <a:r>
              <a:rPr lang="de-CH" sz="1000" dirty="0">
                <a:solidFill>
                  <a:srgbClr val="00B050"/>
                </a:solidFill>
                <a:effectLst/>
                <a:latin typeface="Arial" panose="020B0604020202020204" pitchFamily="34" charset="0"/>
                <a:ea typeface="Calibri"/>
                <a:cs typeface="Arial" panose="020B0604020202020204" pitchFamily="34" charset="0"/>
              </a:rPr>
              <a:t> (Anlagen, die in erster Linie für jüngere Benutzer bestimmt sind) </a:t>
            </a:r>
            <a:r>
              <a:rPr lang="de-CH" sz="1000" b="1" dirty="0">
                <a:solidFill>
                  <a:srgbClr val="00B050"/>
                </a:solidFill>
                <a:effectLst/>
                <a:latin typeface="Arial" panose="020B0604020202020204" pitchFamily="34" charset="0"/>
                <a:ea typeface="Calibri"/>
                <a:cs typeface="Arial" panose="020B0604020202020204" pitchFamily="34" charset="0"/>
              </a:rPr>
              <a:t>können trotz der einfacheren Technik Gefahren mit sich bringen</a:t>
            </a:r>
            <a:r>
              <a:rPr lang="de-CH" sz="1000" dirty="0">
                <a:solidFill>
                  <a:srgbClr val="00B050"/>
                </a:solidFill>
                <a:effectLst/>
                <a:latin typeface="Arial" panose="020B0604020202020204" pitchFamily="34" charset="0"/>
                <a:ea typeface="Calibri"/>
                <a:cs typeface="Arial" panose="020B0604020202020204" pitchFamily="34" charset="0"/>
              </a:rPr>
              <a:t>. Aus diesem Grund ist bei ihrer Installation und deren Betrieb </a:t>
            </a:r>
            <a:r>
              <a:rPr lang="de-CH" sz="1000" b="1" dirty="0">
                <a:solidFill>
                  <a:srgbClr val="00B050"/>
                </a:solidFill>
                <a:effectLst/>
                <a:latin typeface="Arial" panose="020B0604020202020204" pitchFamily="34" charset="0"/>
                <a:ea typeface="Calibri"/>
                <a:cs typeface="Arial" panose="020B0604020202020204" pitchFamily="34" charset="0"/>
              </a:rPr>
              <a:t>besondere Aufmerksamkeit </a:t>
            </a:r>
            <a:r>
              <a:rPr lang="de-CH" sz="1000" dirty="0">
                <a:solidFill>
                  <a:srgbClr val="00B050"/>
                </a:solidFill>
                <a:effectLst/>
                <a:latin typeface="Arial" panose="020B0604020202020204" pitchFamily="34" charset="0"/>
                <a:ea typeface="Calibri"/>
                <a:cs typeface="Arial" panose="020B0604020202020204" pitchFamily="34" charset="0"/>
              </a:rPr>
              <a:t>geboten.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Die Bau- und Betriebsbewilligung eines Kleinskilifts wird auf der Grundlage eines Formulars “Gesuch zur Erlangung einer kantonalen Betriebsbewilligung” erteilt, das auf der Webseite der Kontrollstelle IKSS heruntergeladen werden kann. Das Formular enthält die Liste der einzureichenden Dokumente.</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Allfällige Abweichungen sind zu begründen.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Das Formular ist ebenfalls von der Standortgemeinde unterschreiben zu lassen.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kern="1200" dirty="0">
                <a:solidFill>
                  <a:schemeClr val="tx1"/>
                </a:solidFill>
                <a:effectLst/>
                <a:latin typeface="Arial" panose="020B0604020202020204" pitchFamily="34" charset="0"/>
                <a:ea typeface="+mn-ea"/>
                <a:cs typeface="Arial" panose="020B0604020202020204" pitchFamily="34" charset="0"/>
              </a:rPr>
              <a:t>Das Formular wird von einem Merkblatt begleitet, welches aufzeigt, welche Unterlagen der Aufsichtsbehörde unterbreitet werden sollen.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Die Kontrolle des technischen Dossiers erfolgt durch die Kontrollstelle IKSS.</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Das Prüfergebnis wir in einem Bericht festgehalten. Je nach Resultat wird bei der Aufsichtsbehörde einen Antrag um Bau- und Betriebsbewilligung gestellt.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b="1" dirty="0">
                <a:solidFill>
                  <a:srgbClr val="00B050"/>
                </a:solidFill>
                <a:effectLst/>
                <a:latin typeface="Arial" panose="020B0604020202020204" pitchFamily="34" charset="0"/>
                <a:ea typeface="Calibri"/>
                <a:cs typeface="Arial" panose="020B0604020202020204" pitchFamily="34" charset="0"/>
              </a:rPr>
              <a:t>Die Kontrollstelle IKSS akzeptiert keine Unterlagen welche sich auf einen Standardordner beziehen </a:t>
            </a:r>
            <a:r>
              <a:rPr lang="de-CH" sz="1000" dirty="0">
                <a:solidFill>
                  <a:srgbClr val="00B050"/>
                </a:solidFill>
                <a:effectLst/>
                <a:latin typeface="Arial" panose="020B0604020202020204" pitchFamily="34" charset="0"/>
                <a:ea typeface="Calibri"/>
                <a:cs typeface="Arial" panose="020B0604020202020204" pitchFamily="34" charset="0"/>
              </a:rPr>
              <a:t>und nicht mit der Anlage übereinstimmen, welche bewilligt werden soll. Es sind ausschliesslich anlagebezogene Unterlagen einzureichen.</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Zudem:</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Sind die kantonalen Baugesetzgebungen anzuwenden.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Das Baubewilligungsgesuch mit dem technischen Dossier ist der zuständigen kantonalen Behörde einzureichen.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Die Inbetriebnahme ist der Aufsichtsbehörde sowie der Kontrollstelle IKSS frühzeitig zu melden.</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Nach der technischen Abnahme wird von der Kontrollstell IKSS ein Bericht erstellt und der kantonalen Aufsichtsbehörde vorgelegt, welche die Betriebsbewilligung erteilen kann.</a:t>
            </a:r>
            <a:endParaRPr kumimoji="0" lang="fr-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79655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95</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Bei der Auswertung berücksichtigt die Kontrollstelle IKSS das Gelände, auf dem der Kleinskilift installiert wird. Es ist wichtig, dass das </a:t>
            </a:r>
            <a:r>
              <a:rPr lang="de-CH" sz="1000" b="1" dirty="0">
                <a:solidFill>
                  <a:srgbClr val="00B050"/>
                </a:solidFill>
                <a:effectLst/>
                <a:latin typeface="Arial" panose="020B0604020202020204" pitchFamily="34" charset="0"/>
                <a:ea typeface="Calibri"/>
                <a:cs typeface="Arial" panose="020B0604020202020204" pitchFamily="34" charset="0"/>
              </a:rPr>
              <a:t>Gelände geeignet </a:t>
            </a:r>
            <a:r>
              <a:rPr lang="de-CH" sz="1000" dirty="0">
                <a:solidFill>
                  <a:srgbClr val="00B050"/>
                </a:solidFill>
                <a:effectLst/>
                <a:latin typeface="Arial" panose="020B0604020202020204" pitchFamily="34" charset="0"/>
                <a:ea typeface="Calibri"/>
                <a:cs typeface="Arial" panose="020B0604020202020204" pitchFamily="34" charset="0"/>
              </a:rPr>
              <a:t>ist, d.h. parallel zum Seil verläuft. Dies ist umso wichtiger, wenn die Schneeverhältnisse schlecht sind und keine Schneekorrekturen mehr möglich sind.</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Alle diese Kriterien sind in einem </a:t>
            </a:r>
            <a:r>
              <a:rPr lang="de-CH" sz="1000" b="1" dirty="0">
                <a:solidFill>
                  <a:srgbClr val="00B050"/>
                </a:solidFill>
                <a:effectLst/>
                <a:latin typeface="Arial" panose="020B0604020202020204" pitchFamily="34" charset="0"/>
                <a:ea typeface="Calibri"/>
                <a:cs typeface="Arial" panose="020B0604020202020204" pitchFamily="34" charset="0"/>
              </a:rPr>
              <a:t>Betriebskonzept</a:t>
            </a:r>
            <a:r>
              <a:rPr lang="de-CH" sz="1000" dirty="0">
                <a:solidFill>
                  <a:srgbClr val="00B050"/>
                </a:solidFill>
                <a:effectLst/>
                <a:latin typeface="Arial" panose="020B0604020202020204" pitchFamily="34" charset="0"/>
                <a:ea typeface="Calibri"/>
                <a:cs typeface="Arial" panose="020B0604020202020204" pitchFamily="34" charset="0"/>
              </a:rPr>
              <a:t> festzuhalten, welches </a:t>
            </a:r>
            <a:r>
              <a:rPr lang="de-CH" sz="1000" b="1" dirty="0">
                <a:solidFill>
                  <a:srgbClr val="00B050"/>
                </a:solidFill>
                <a:effectLst/>
                <a:latin typeface="Arial" panose="020B0604020202020204" pitchFamily="34" charset="0"/>
                <a:ea typeface="Calibri"/>
                <a:cs typeface="Arial" panose="020B0604020202020204" pitchFamily="34" charset="0"/>
              </a:rPr>
              <a:t>anlagespezifisch ist und alle Besonderheiten berücksichtigt</a:t>
            </a:r>
            <a:r>
              <a:rPr lang="de-CH" sz="1000" dirty="0">
                <a:solidFill>
                  <a:srgbClr val="00B050"/>
                </a:solidFill>
                <a:effectLst/>
                <a:latin typeface="Arial" panose="020B0604020202020204" pitchFamily="34" charset="0"/>
                <a:ea typeface="Calibri"/>
                <a:cs typeface="Arial" panose="020B0604020202020204" pitchFamily="34" charset="0"/>
              </a:rPr>
              <a: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Für die Installation und den Betrieb von Kleinskiliften ist von der Kontrollstelle IKSS ein </a:t>
            </a:r>
            <a:r>
              <a:rPr lang="de-CH" sz="1000" b="1" dirty="0">
                <a:solidFill>
                  <a:srgbClr val="00B050"/>
                </a:solidFill>
                <a:effectLst/>
                <a:latin typeface="Arial" panose="020B0604020202020204" pitchFamily="34" charset="0"/>
                <a:ea typeface="Calibri"/>
                <a:cs typeface="Arial" panose="020B0604020202020204" pitchFamily="34" charset="0"/>
              </a:rPr>
              <a:t>Merkblatt</a:t>
            </a:r>
            <a:r>
              <a:rPr lang="de-CH" sz="1000" dirty="0">
                <a:solidFill>
                  <a:srgbClr val="00B050"/>
                </a:solidFill>
                <a:effectLst/>
                <a:latin typeface="Arial" panose="020B0604020202020204" pitchFamily="34" charset="0"/>
                <a:ea typeface="Calibri"/>
                <a:cs typeface="Arial" panose="020B0604020202020204" pitchFamily="34" charset="0"/>
              </a:rPr>
              <a:t> erstellt worden welches auf der Website der Kontrollstelle IKSS heruntergeladen werden kann.</a:t>
            </a:r>
            <a:endParaRPr kumimoji="0" lang="de-CH" sz="10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548757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96</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Soll ein Kleinskilift versetzt werden, ist eine neue Betriebsbewilligung bei der Aufsichtsbehörde zu beantragen. Die Kontrollstelle IKSS wird eine Prüfung des technischen Zustandes der Anlage durchführen. Sollte die </a:t>
            </a:r>
            <a:r>
              <a:rPr lang="de-CH" sz="1000" b="1" dirty="0">
                <a:solidFill>
                  <a:srgbClr val="00B050"/>
                </a:solidFill>
                <a:effectLst/>
                <a:latin typeface="Arial" panose="020B0604020202020204" pitchFamily="34" charset="0"/>
                <a:ea typeface="Calibri"/>
                <a:cs typeface="Arial" panose="020B0604020202020204" pitchFamily="34" charset="0"/>
              </a:rPr>
              <a:t>Steuerung älter als 30 Jahre </a:t>
            </a:r>
            <a:r>
              <a:rPr lang="de-CH" sz="1000" dirty="0">
                <a:solidFill>
                  <a:srgbClr val="00B050"/>
                </a:solidFill>
                <a:effectLst/>
                <a:latin typeface="Arial" panose="020B0604020202020204" pitchFamily="34" charset="0"/>
                <a:ea typeface="Calibri"/>
                <a:cs typeface="Arial" panose="020B0604020202020204" pitchFamily="34" charset="0"/>
              </a:rPr>
              <a:t>sein ist diese zu </a:t>
            </a:r>
            <a:r>
              <a:rPr lang="de-CH" sz="1000" b="1" dirty="0">
                <a:solidFill>
                  <a:srgbClr val="00B050"/>
                </a:solidFill>
                <a:effectLst/>
                <a:latin typeface="Arial" panose="020B0604020202020204" pitchFamily="34" charset="0"/>
                <a:ea typeface="Calibri"/>
                <a:cs typeface="Arial" panose="020B0604020202020204" pitchFamily="34" charset="0"/>
              </a:rPr>
              <a:t>ersetzen</a:t>
            </a:r>
            <a:r>
              <a:rPr lang="de-CH" sz="1000" dirty="0">
                <a:solidFill>
                  <a:srgbClr val="00B050"/>
                </a:solidFill>
                <a:effectLst/>
                <a:latin typeface="Arial" panose="020B0604020202020204" pitchFamily="34" charset="0"/>
                <a:ea typeface="Calibri"/>
                <a:cs typeface="Arial" panose="020B0604020202020204" pitchFamily="34" charset="0"/>
              </a:rPr>
              <a:t>. Dafür wird gewöhnlich eine Frist von 4 Jahren gegeben. </a:t>
            </a:r>
            <a:r>
              <a:rPr lang="de-CH" sz="1000" b="1" dirty="0">
                <a:solidFill>
                  <a:srgbClr val="00B050"/>
                </a:solidFill>
                <a:effectLst/>
                <a:latin typeface="Arial" panose="020B0604020202020204" pitchFamily="34" charset="0"/>
                <a:ea typeface="Calibri"/>
                <a:cs typeface="Arial" panose="020B0604020202020204" pitchFamily="34" charset="0"/>
              </a:rPr>
              <a:t>Diese Massnahme betrifft alle Kleinskilifte - auch solche die nicht versetzt werden</a:t>
            </a:r>
            <a:r>
              <a:rPr lang="de-CH" sz="1000" dirty="0">
                <a:solidFill>
                  <a:srgbClr val="00B050"/>
                </a:solidFill>
                <a:effectLst/>
                <a:latin typeface="Arial" panose="020B0604020202020204" pitchFamily="34" charset="0"/>
                <a:ea typeface="Calibri"/>
                <a:cs typeface="Arial" panose="020B0604020202020204" pitchFamily="34" charset="0"/>
              </a:rPr>
              <a: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Jede neue Steuerung muss eine </a:t>
            </a:r>
            <a:r>
              <a:rPr lang="de-CH" sz="1000" b="1" dirty="0">
                <a:solidFill>
                  <a:srgbClr val="00B050"/>
                </a:solidFill>
                <a:effectLst/>
                <a:latin typeface="Arial" panose="020B0604020202020204" pitchFamily="34" charset="0"/>
                <a:ea typeface="Calibri"/>
                <a:cs typeface="Arial" panose="020B0604020202020204" pitchFamily="34" charset="0"/>
              </a:rPr>
              <a:t>Konformitätsbescheinigung</a:t>
            </a:r>
            <a:r>
              <a:rPr lang="de-CH" sz="1000" dirty="0">
                <a:solidFill>
                  <a:srgbClr val="00B050"/>
                </a:solidFill>
                <a:effectLst/>
                <a:latin typeface="Arial" panose="020B0604020202020204" pitchFamily="34" charset="0"/>
                <a:ea typeface="Calibri"/>
                <a:cs typeface="Arial" panose="020B0604020202020204" pitchFamily="34" charset="0"/>
              </a:rPr>
              <a:t> vorweisen und zwar nicht nach Maschinen- sondern nach Seilbahnrichtlinie. Einem Dorfelektriker wird es unter Umständen nicht möglich sein die erforderliche Ausrüstung / Dokumente zu liefern. Der Betreiber wird ein Hersteller hinzuziehen müssen, der sich mit Seilbahnen auskennt.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Die Genehmigung der neuen Steuerung erfolgt durch ein vereinfachtes Verfahren.</a:t>
            </a:r>
            <a:endParaRPr kumimoji="0" lang="fr-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07336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97</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Die </a:t>
            </a:r>
            <a:r>
              <a:rPr lang="de-CH" sz="1000" b="1" dirty="0">
                <a:solidFill>
                  <a:srgbClr val="00B050"/>
                </a:solidFill>
                <a:effectLst/>
                <a:latin typeface="Arial" panose="020B0604020202020204" pitchFamily="34" charset="0"/>
                <a:ea typeface="Calibri"/>
                <a:cs typeface="Arial" panose="020B0604020202020204" pitchFamily="34" charset="0"/>
              </a:rPr>
              <a:t>Förderbänder</a:t>
            </a:r>
            <a:r>
              <a:rPr lang="de-CH" sz="1000" dirty="0">
                <a:solidFill>
                  <a:srgbClr val="00B050"/>
                </a:solidFill>
                <a:effectLst/>
                <a:latin typeface="Arial" panose="020B0604020202020204" pitchFamily="34" charset="0"/>
                <a:ea typeface="Calibri"/>
                <a:cs typeface="Arial" panose="020B0604020202020204" pitchFamily="34" charset="0"/>
              </a:rPr>
              <a:t> für die Beförderung von Winter- oder Trendsportgeräte sind eine Interessante Alternative zu den Kleinskiliften, denn sie erlauben auch den Transport von Fussgängern.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Förderbänder sind keine Seilbahnen. Förderbänder werden </a:t>
            </a:r>
            <a:r>
              <a:rPr lang="de-CH" sz="1000" b="1" dirty="0">
                <a:solidFill>
                  <a:srgbClr val="00B050"/>
                </a:solidFill>
                <a:effectLst/>
                <a:latin typeface="Arial" panose="020B0604020202020204" pitchFamily="34" charset="0"/>
                <a:ea typeface="Calibri"/>
                <a:cs typeface="Arial" panose="020B0604020202020204" pitchFamily="34" charset="0"/>
              </a:rPr>
              <a:t>nach der Norm EN 15700 gebaut</a:t>
            </a:r>
            <a:r>
              <a:rPr lang="de-CH" sz="1000" dirty="0">
                <a:solidFill>
                  <a:srgbClr val="00B050"/>
                </a:solidFill>
                <a:effectLst/>
                <a:latin typeface="Arial" panose="020B0604020202020204" pitchFamily="34" charset="0"/>
                <a:ea typeface="Calibri"/>
                <a:cs typeface="Arial" panose="020B0604020202020204" pitchFamily="34" charset="0"/>
              </a:rPr>
              <a: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Auch wenn sie nicht unter das Seilbahngesetz fallen, so werden sie seit ihrem ersten Erscheinen ca. im 1997 </a:t>
            </a:r>
            <a:r>
              <a:rPr lang="de-CH" sz="1000" b="1" dirty="0">
                <a:solidFill>
                  <a:srgbClr val="00B050"/>
                </a:solidFill>
                <a:effectLst/>
                <a:latin typeface="Arial" panose="020B0604020202020204" pitchFamily="34" charset="0"/>
                <a:ea typeface="Calibri"/>
                <a:cs typeface="Arial" panose="020B0604020202020204" pitchFamily="34" charset="0"/>
              </a:rPr>
              <a:t>wie die Kleinskilifte behandelt</a:t>
            </a:r>
            <a:r>
              <a:rPr lang="de-CH" sz="1000" dirty="0">
                <a:solidFill>
                  <a:srgbClr val="00B050"/>
                </a:solidFill>
                <a:effectLst/>
                <a:latin typeface="Arial" panose="020B0604020202020204" pitchFamily="34" charset="0"/>
                <a:ea typeface="Calibri"/>
                <a:cs typeface="Arial" panose="020B0604020202020204" pitchFamily="34" charset="0"/>
              </a:rPr>
              <a: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Diese Vorgehensweise wurde im Rahmen der </a:t>
            </a:r>
            <a:r>
              <a:rPr lang="de-CH" sz="1000" dirty="0" err="1">
                <a:solidFill>
                  <a:srgbClr val="00B050"/>
                </a:solidFill>
                <a:effectLst/>
                <a:latin typeface="Arial" panose="020B0604020202020204" pitchFamily="34" charset="0"/>
                <a:ea typeface="Calibri"/>
                <a:cs typeface="Arial" panose="020B0604020202020204" pitchFamily="34" charset="0"/>
              </a:rPr>
              <a:t>Konkordatskonferenz</a:t>
            </a:r>
            <a:r>
              <a:rPr lang="de-CH" sz="1000" dirty="0">
                <a:solidFill>
                  <a:srgbClr val="00B050"/>
                </a:solidFill>
                <a:effectLst/>
                <a:latin typeface="Arial" panose="020B0604020202020204" pitchFamily="34" charset="0"/>
                <a:ea typeface="Calibri"/>
                <a:cs typeface="Arial" panose="020B0604020202020204" pitchFamily="34" charset="0"/>
              </a:rPr>
              <a:t> im 2006 festgelegt. Zudem sind die Förderbänder Teil der Anlagesystematik, welche Gegenstand der Vernehmlassung in der Branche waren.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Das Merkblatt und das </a:t>
            </a:r>
            <a:r>
              <a:rPr lang="de-CH" sz="1000" dirty="0" err="1">
                <a:solidFill>
                  <a:srgbClr val="00B050"/>
                </a:solidFill>
                <a:effectLst/>
                <a:latin typeface="Arial" panose="020B0604020202020204" pitchFamily="34" charset="0"/>
                <a:ea typeface="Calibri"/>
                <a:cs typeface="Arial" panose="020B0604020202020204" pitchFamily="34" charset="0"/>
              </a:rPr>
              <a:t>Gesuchsformular</a:t>
            </a:r>
            <a:r>
              <a:rPr lang="de-CH" sz="1000" dirty="0">
                <a:solidFill>
                  <a:srgbClr val="00B050"/>
                </a:solidFill>
                <a:effectLst/>
                <a:latin typeface="Arial" panose="020B0604020202020204" pitchFamily="34" charset="0"/>
                <a:ea typeface="Calibri"/>
                <a:cs typeface="Arial" panose="020B0604020202020204" pitchFamily="34" charset="0"/>
              </a:rPr>
              <a:t> für die Förderbänder ist das gleiche wie das der Kleinskilifte.</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Wie auch </a:t>
            </a:r>
            <a:r>
              <a:rPr lang="de-CH" sz="1000" b="1" dirty="0">
                <a:solidFill>
                  <a:srgbClr val="00B050"/>
                </a:solidFill>
                <a:effectLst/>
                <a:latin typeface="Arial" panose="020B0604020202020204" pitchFamily="34" charset="0"/>
                <a:ea typeface="Calibri"/>
                <a:cs typeface="Arial" panose="020B0604020202020204" pitchFamily="34" charset="0"/>
              </a:rPr>
              <a:t>für die Kleinskilifte akzeptiert die Kontrollstelle IKSS keine Unterlagen, welche sich auf Standardordner beziehen.</a:t>
            </a:r>
            <a:endParaRPr kumimoji="0" lang="fr-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150877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solidFill>
                  <a:prstClr val="black"/>
                </a:solidFill>
              </a:rPr>
              <a:pPr/>
              <a:t>98</a:t>
            </a:fld>
            <a:endParaRPr lang="de-CH" dirty="0">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Bei der Auswertung prüft die Kontrollstelle IKSS wichtige Elemente, für die die eingereichten Unterlagen nicht immer vollständig sind und deshalb zu Unsicherheiten führen: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Es ist nicht immer ersichtlich, ob die Anlage im Sommer abgebaut wird.</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Auf welcher Art von Terrain die Anlage aufgestellt wird, ob Fundamente nötig sind oder ob es auf Palette aufgebaut wird.</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Die Kontrollstelle IKSS beurteilt ebenfalls, welche Spanneinrichtung für das Band erforderlich bzw. vorgesehen ist.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kern="1200" dirty="0">
                <a:solidFill>
                  <a:schemeClr val="tx1"/>
                </a:solidFill>
                <a:effectLst/>
                <a:latin typeface="Arial" panose="020B0604020202020204" pitchFamily="34" charset="0"/>
                <a:ea typeface="+mn-ea"/>
                <a:cs typeface="Arial" panose="020B0604020202020204" pitchFamily="34" charset="0"/>
              </a:rPr>
              <a:t>Wie für die Kleinskilifte ist ein </a:t>
            </a:r>
            <a:r>
              <a:rPr lang="de-CH" sz="1000" b="1" kern="1200" dirty="0">
                <a:solidFill>
                  <a:schemeClr val="tx1"/>
                </a:solidFill>
                <a:effectLst/>
                <a:latin typeface="Arial" panose="020B0604020202020204" pitchFamily="34" charset="0"/>
                <a:ea typeface="+mn-ea"/>
                <a:cs typeface="Arial" panose="020B0604020202020204" pitchFamily="34" charset="0"/>
              </a:rPr>
              <a:t>anlagenbezogenes Betriebskonzept </a:t>
            </a:r>
            <a:r>
              <a:rPr lang="de-CH" sz="1000" kern="1200" dirty="0">
                <a:solidFill>
                  <a:schemeClr val="tx1"/>
                </a:solidFill>
                <a:effectLst/>
                <a:latin typeface="Arial" panose="020B0604020202020204" pitchFamily="34" charset="0"/>
                <a:ea typeface="+mn-ea"/>
                <a:cs typeface="Arial" panose="020B0604020202020204" pitchFamily="34" charset="0"/>
              </a:rPr>
              <a:t>zu erstellen.</a:t>
            </a:r>
            <a:r>
              <a:rPr lang="de-CH" sz="1000" dirty="0">
                <a:solidFill>
                  <a:srgbClr val="00B050"/>
                </a:solidFill>
                <a:effectLst/>
                <a:latin typeface="Arial" panose="020B0604020202020204" pitchFamily="34" charset="0"/>
                <a:ea typeface="Calibri"/>
                <a:cs typeface="Arial" panose="020B0604020202020204" pitchFamily="34" charset="0"/>
              </a:rPr>
              <a:t> Dieses muss den </a:t>
            </a:r>
            <a:r>
              <a:rPr lang="de-CH" sz="1000" b="1" dirty="0">
                <a:solidFill>
                  <a:srgbClr val="00B050"/>
                </a:solidFill>
                <a:effectLst/>
                <a:latin typeface="Arial" panose="020B0604020202020204" pitchFamily="34" charset="0"/>
                <a:ea typeface="Calibri"/>
                <a:cs typeface="Arial" panose="020B0604020202020204" pitchFamily="34" charset="0"/>
              </a:rPr>
              <a:t>Betrieb bei Schneemangel berücksichtigen </a:t>
            </a:r>
            <a:r>
              <a:rPr lang="de-CH" sz="1000" dirty="0">
                <a:solidFill>
                  <a:srgbClr val="00B050"/>
                </a:solidFill>
                <a:effectLst/>
                <a:latin typeface="Arial" panose="020B0604020202020204" pitchFamily="34" charset="0"/>
                <a:ea typeface="Calibri"/>
                <a:cs typeface="Arial" panose="020B0604020202020204" pitchFamily="34" charset="0"/>
              </a:rPr>
              <a:t>und die dafür getroffenen Massnahmen für die Sicherheit der Benutzer beschreiben. Eine Möglichkeit können Strohballen sein, welche neben das Band gelegt werden. Wenn nötig sind auch andere Massnahmen darzustellen, damit die kleinen Gäste bei einem Sturz nicht unter das Band fallen können.</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b="1" dirty="0">
                <a:solidFill>
                  <a:srgbClr val="00B050"/>
                </a:solidFill>
                <a:effectLst/>
                <a:latin typeface="Arial" panose="020B0604020202020204" pitchFamily="34" charset="0"/>
                <a:ea typeface="Calibri"/>
                <a:cs typeface="Arial" panose="020B0604020202020204" pitchFamily="34" charset="0"/>
              </a:rPr>
              <a:t>Förderbänder können mittels Galerien / Tunnels / Einhausungen geschützt werden</a:t>
            </a:r>
            <a:r>
              <a:rPr lang="de-CH" sz="1000" dirty="0">
                <a:solidFill>
                  <a:srgbClr val="00B050"/>
                </a:solidFill>
                <a:effectLst/>
                <a:latin typeface="Arial" panose="020B0604020202020204" pitchFamily="34" charset="0"/>
                <a:ea typeface="Calibri"/>
                <a:cs typeface="Arial" panose="020B0604020202020204" pitchFamily="34" charset="0"/>
              </a:rPr>
              <a:t>. Dies erleichtert den Betrieb bei Schneefall und die Benützer sind dadurch geschützt.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Die Norm EN 15700 erlässt keine Sicherheitsvorgaben zum Bau einer Galerie für Förderbänder. </a:t>
            </a:r>
            <a:r>
              <a:rPr lang="de-CH" sz="1000" kern="1200" dirty="0">
                <a:solidFill>
                  <a:schemeClr val="tx1"/>
                </a:solidFill>
                <a:effectLst/>
                <a:latin typeface="Arial" panose="020B0604020202020204" pitchFamily="34" charset="0"/>
                <a:ea typeface="+mn-ea"/>
                <a:cs typeface="Arial" panose="020B0604020202020204" pitchFamily="34" charset="0"/>
              </a:rPr>
              <a:t>Die Kontrollstelle IKSS berücksichtigt die technischen Vorgaben aus unseren Nachbarländern, die sich in diesem Bereich bewährt haben, als " Stand der Technik ", wie z.B. das technische Handbuch (</a:t>
            </a:r>
            <a:r>
              <a:rPr lang="de-CH" sz="1000" kern="1200" dirty="0" err="1">
                <a:solidFill>
                  <a:schemeClr val="tx1"/>
                </a:solidFill>
                <a:effectLst/>
                <a:latin typeface="Arial" panose="020B0604020202020204" pitchFamily="34" charset="0"/>
                <a:ea typeface="+mn-ea"/>
                <a:cs typeface="Arial" panose="020B0604020202020204" pitchFamily="34" charset="0"/>
              </a:rPr>
              <a:t>guide</a:t>
            </a:r>
            <a:r>
              <a:rPr lang="de-CH" sz="1000" kern="1200" dirty="0">
                <a:solidFill>
                  <a:schemeClr val="tx1"/>
                </a:solidFill>
                <a:effectLst/>
                <a:latin typeface="Arial" panose="020B0604020202020204" pitchFamily="34" charset="0"/>
                <a:ea typeface="+mn-ea"/>
                <a:cs typeface="Arial" panose="020B0604020202020204" pitchFamily="34" charset="0"/>
              </a:rPr>
              <a:t> </a:t>
            </a:r>
            <a:r>
              <a:rPr lang="de-CH" sz="1000" kern="1200" dirty="0" err="1">
                <a:solidFill>
                  <a:schemeClr val="tx1"/>
                </a:solidFill>
                <a:effectLst/>
                <a:latin typeface="Arial" panose="020B0604020202020204" pitchFamily="34" charset="0"/>
                <a:ea typeface="+mn-ea"/>
                <a:cs typeface="Arial" panose="020B0604020202020204" pitchFamily="34" charset="0"/>
              </a:rPr>
              <a:t>technique</a:t>
            </a:r>
            <a:r>
              <a:rPr lang="de-CH" sz="1000" kern="1200" dirty="0">
                <a:solidFill>
                  <a:schemeClr val="tx1"/>
                </a:solidFill>
                <a:effectLst/>
                <a:latin typeface="Arial" panose="020B0604020202020204" pitchFamily="34" charset="0"/>
                <a:ea typeface="+mn-ea"/>
                <a:cs typeface="Arial" panose="020B0604020202020204" pitchFamily="34" charset="0"/>
              </a:rPr>
              <a:t>) von STRMTG - </a:t>
            </a:r>
            <a:r>
              <a:rPr lang="de-CH" sz="1000" kern="1200" dirty="0" err="1">
                <a:solidFill>
                  <a:schemeClr val="tx1"/>
                </a:solidFill>
                <a:effectLst/>
                <a:latin typeface="Arial" panose="020B0604020202020204" pitchFamily="34" charset="0"/>
                <a:ea typeface="+mn-ea"/>
                <a:cs typeface="Arial" panose="020B0604020202020204" pitchFamily="34" charset="0"/>
              </a:rPr>
              <a:t>Tapis</a:t>
            </a:r>
            <a:r>
              <a:rPr lang="de-CH" sz="1000" kern="1200" dirty="0">
                <a:solidFill>
                  <a:schemeClr val="tx1"/>
                </a:solidFill>
                <a:effectLst/>
                <a:latin typeface="Arial" panose="020B0604020202020204" pitchFamily="34" charset="0"/>
                <a:ea typeface="+mn-ea"/>
                <a:cs typeface="Arial" panose="020B0604020202020204" pitchFamily="34" charset="0"/>
              </a:rPr>
              <a:t> </a:t>
            </a:r>
            <a:r>
              <a:rPr lang="de-CH" sz="1000" kern="1200" dirty="0" err="1">
                <a:solidFill>
                  <a:schemeClr val="tx1"/>
                </a:solidFill>
                <a:effectLst/>
                <a:latin typeface="Arial" panose="020B0604020202020204" pitchFamily="34" charset="0"/>
                <a:ea typeface="+mn-ea"/>
                <a:cs typeface="Arial" panose="020B0604020202020204" pitchFamily="34" charset="0"/>
              </a:rPr>
              <a:t>roulants</a:t>
            </a:r>
            <a:r>
              <a:rPr lang="de-CH" sz="1000" kern="1200" dirty="0">
                <a:solidFill>
                  <a:schemeClr val="tx1"/>
                </a:solidFill>
                <a:effectLst/>
                <a:latin typeface="Arial" panose="020B0604020202020204" pitchFamily="34" charset="0"/>
                <a:ea typeface="+mn-ea"/>
                <a:cs typeface="Arial" panose="020B0604020202020204" pitchFamily="34" charset="0"/>
              </a:rPr>
              <a:t> des </a:t>
            </a:r>
            <a:r>
              <a:rPr lang="de-CH" sz="1000" kern="1200" dirty="0" err="1">
                <a:solidFill>
                  <a:schemeClr val="tx1"/>
                </a:solidFill>
                <a:effectLst/>
                <a:latin typeface="Arial" panose="020B0604020202020204" pitchFamily="34" charset="0"/>
                <a:ea typeface="+mn-ea"/>
                <a:cs typeface="Arial" panose="020B0604020202020204" pitchFamily="34" charset="0"/>
              </a:rPr>
              <a:t>stations</a:t>
            </a:r>
            <a:r>
              <a:rPr lang="de-CH" sz="1000" kern="1200" dirty="0">
                <a:solidFill>
                  <a:schemeClr val="tx1"/>
                </a:solidFill>
                <a:effectLst/>
                <a:latin typeface="Arial" panose="020B0604020202020204" pitchFamily="34" charset="0"/>
                <a:ea typeface="+mn-ea"/>
                <a:cs typeface="Arial" panose="020B0604020202020204" pitchFamily="34" charset="0"/>
              </a:rPr>
              <a:t> de </a:t>
            </a:r>
            <a:r>
              <a:rPr lang="de-CH" sz="1000" kern="1200" dirty="0" err="1">
                <a:solidFill>
                  <a:schemeClr val="tx1"/>
                </a:solidFill>
                <a:effectLst/>
                <a:latin typeface="Arial" panose="020B0604020202020204" pitchFamily="34" charset="0"/>
                <a:ea typeface="+mn-ea"/>
                <a:cs typeface="Arial" panose="020B0604020202020204" pitchFamily="34" charset="0"/>
              </a:rPr>
              <a:t>montagne</a:t>
            </a:r>
            <a:r>
              <a:rPr lang="de-CH" sz="1000" kern="1200" dirty="0">
                <a:solidFill>
                  <a:schemeClr val="tx1"/>
                </a:solidFill>
                <a:effectLst/>
                <a:latin typeface="Arial" panose="020B0604020202020204" pitchFamily="34" charset="0"/>
                <a:ea typeface="+mn-ea"/>
                <a:cs typeface="Arial" panose="020B0604020202020204" pitchFamily="34" charset="0"/>
              </a:rPr>
              <a:t> - Version 2 vom 13. Juli 2017, welches im Anhang 1 die Anforderungen an Galerien für Förderbänder behandelt.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In der Norm EN 15700 ist die maximale </a:t>
            </a:r>
            <a:r>
              <a:rPr lang="de-CH" sz="1000" b="1" dirty="0">
                <a:solidFill>
                  <a:srgbClr val="00B050"/>
                </a:solidFill>
                <a:effectLst/>
                <a:latin typeface="Arial" panose="020B0604020202020204" pitchFamily="34" charset="0"/>
                <a:ea typeface="Calibri"/>
                <a:cs typeface="Arial" panose="020B0604020202020204" pitchFamily="34" charset="0"/>
              </a:rPr>
              <a:t>Geschwindigkeit für Förderbänder bei 0.7 m/s </a:t>
            </a:r>
            <a:r>
              <a:rPr lang="de-CH" sz="1000" dirty="0">
                <a:solidFill>
                  <a:srgbClr val="00B050"/>
                </a:solidFill>
                <a:effectLst/>
                <a:latin typeface="Arial" panose="020B0604020202020204" pitchFamily="34" charset="0"/>
                <a:ea typeface="Calibri"/>
                <a:cs typeface="Arial" panose="020B0604020202020204" pitchFamily="34" charset="0"/>
              </a:rPr>
              <a:t>definiert.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Die Entwicklung der Förderbänder als Transportmittel für Personen hat bewirkt, dass die Bänder merklich länger geworden sind und dies eine Erhöhung der Geschwindigkeit nötig gemacht hat.</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solidFill>
                  <a:srgbClr val="00B050"/>
                </a:solidFill>
                <a:effectLst/>
                <a:latin typeface="Arial" panose="020B0604020202020204" pitchFamily="34" charset="0"/>
                <a:ea typeface="Calibri"/>
                <a:cs typeface="Arial" panose="020B0604020202020204" pitchFamily="34" charset="0"/>
              </a:rPr>
              <a:t>Daher sind </a:t>
            </a:r>
            <a:r>
              <a:rPr lang="de-CH" sz="1000" b="1" dirty="0">
                <a:solidFill>
                  <a:srgbClr val="00B050"/>
                </a:solidFill>
                <a:effectLst/>
                <a:latin typeface="Arial" panose="020B0604020202020204" pitchFamily="34" charset="0"/>
                <a:ea typeface="Calibri"/>
                <a:cs typeface="Arial" panose="020B0604020202020204" pitchFamily="34" charset="0"/>
              </a:rPr>
              <a:t>Förderbänder mit «hoher Geschwindigkeit» </a:t>
            </a:r>
            <a:r>
              <a:rPr lang="de-CH" sz="1000" dirty="0">
                <a:solidFill>
                  <a:srgbClr val="00B050"/>
                </a:solidFill>
                <a:effectLst/>
                <a:latin typeface="Arial" panose="020B0604020202020204" pitchFamily="34" charset="0"/>
                <a:ea typeface="Calibri"/>
                <a:cs typeface="Arial" panose="020B0604020202020204" pitchFamily="34" charset="0"/>
              </a:rPr>
              <a:t>das heisst höher als 0.7 m/s aber </a:t>
            </a:r>
            <a:r>
              <a:rPr lang="de-CH" sz="1000" b="1" dirty="0">
                <a:solidFill>
                  <a:srgbClr val="00B050"/>
                </a:solidFill>
                <a:effectLst/>
                <a:latin typeface="Arial" panose="020B0604020202020204" pitchFamily="34" charset="0"/>
                <a:ea typeface="Calibri"/>
                <a:cs typeface="Arial" panose="020B0604020202020204" pitchFamily="34" charset="0"/>
              </a:rPr>
              <a:t>nicht höher als 1.2 m/s </a:t>
            </a:r>
            <a:r>
              <a:rPr lang="de-CH" sz="1000" dirty="0">
                <a:solidFill>
                  <a:srgbClr val="00B050"/>
                </a:solidFill>
                <a:effectLst/>
                <a:latin typeface="Arial" panose="020B0604020202020204" pitchFamily="34" charset="0"/>
                <a:ea typeface="Calibri"/>
                <a:cs typeface="Arial" panose="020B0604020202020204" pitchFamily="34" charset="0"/>
              </a:rPr>
              <a:t>erschienen.</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Diese erhöhte Geschwindigkeit ist eine Abweichung der aktuellen Norm.</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In </a:t>
            </a:r>
            <a:r>
              <a:rPr lang="de-CH" sz="1000" dirty="0" err="1">
                <a:solidFill>
                  <a:srgbClr val="00B050"/>
                </a:solidFill>
                <a:effectLst/>
                <a:latin typeface="Arial" panose="020B0604020202020204" pitchFamily="34" charset="0"/>
                <a:ea typeface="Calibri"/>
                <a:cs typeface="Arial" panose="020B0604020202020204" pitchFamily="34" charset="0"/>
              </a:rPr>
              <a:t>Gryon</a:t>
            </a:r>
            <a:r>
              <a:rPr lang="de-CH" sz="1000" dirty="0">
                <a:solidFill>
                  <a:srgbClr val="00B050"/>
                </a:solidFill>
                <a:effectLst/>
                <a:latin typeface="Arial" panose="020B0604020202020204" pitchFamily="34" charset="0"/>
                <a:ea typeface="Calibri"/>
                <a:cs typeface="Arial" panose="020B0604020202020204" pitchFamily="34" charset="0"/>
              </a:rPr>
              <a:t> hat die Kontrollstelle IKSS ein erstes solches Förderband mit hoher Geschwindigkeit genehmigt.</a:t>
            </a:r>
            <a:endParaRPr lang="de-CH" sz="1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Arial"/>
              <a:buChar char="•"/>
              <a:tabLst>
                <a:tab pos="457200" algn="l"/>
              </a:tabLst>
            </a:pPr>
            <a:r>
              <a:rPr lang="de-CH" sz="1000" dirty="0">
                <a:solidFill>
                  <a:srgbClr val="00B050"/>
                </a:solidFill>
                <a:effectLst/>
                <a:latin typeface="Arial" panose="020B0604020202020204" pitchFamily="34" charset="0"/>
                <a:ea typeface="Calibri"/>
                <a:cs typeface="Arial" panose="020B0604020202020204" pitchFamily="34" charset="0"/>
              </a:rPr>
              <a:t>Diese Anlage hat eine Länge von 162 m und bedient eine Piste.</a:t>
            </a:r>
            <a:endParaRPr kumimoji="0" lang="de-CH" sz="1000" b="1"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838675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5EAEC2-498E-41D1-A4E6-7F34E4CFDEF8}" type="slidenum">
              <a:rPr lang="de-CH"/>
              <a:pPr/>
              <a:t>99</a:t>
            </a:fld>
            <a:endParaRPr lang="de-CH" dirty="0"/>
          </a:p>
        </p:txBody>
      </p:sp>
      <p:sp>
        <p:nvSpPr>
          <p:cNvPr id="138242" name="Rectangle 2"/>
          <p:cNvSpPr>
            <a:spLocks noGrp="1" noRot="1" noChangeAspect="1" noChangeArrowheads="1" noTextEdit="1"/>
          </p:cNvSpPr>
          <p:nvPr>
            <p:ph type="sldImg"/>
          </p:nvPr>
        </p:nvSpPr>
        <p:spPr>
          <a:ln/>
        </p:spPr>
      </p:sp>
      <p:sp>
        <p:nvSpPr>
          <p:cNvPr id="138244" name="Rectangle 4"/>
          <p:cNvSpPr>
            <a:spLocks noGrp="1" noChangeArrowheads="1"/>
          </p:cNvSpPr>
          <p:nvPr>
            <p:ph type="body" idx="1"/>
          </p:nvPr>
        </p:nvSpPr>
        <p:spPr>
          <a:xfrm>
            <a:off x="442647" y="3233138"/>
            <a:ext cx="9058811" cy="3379041"/>
          </a:xfrm>
          <a:noFill/>
          <a:ln/>
        </p:spPr>
        <p:txBody>
          <a:bodyPr/>
          <a:lstStyle/>
          <a:p>
            <a:pPr>
              <a:spcBef>
                <a:spcPct val="25000"/>
              </a:spcBef>
              <a:spcAft>
                <a:spcPct val="25000"/>
              </a:spcAft>
            </a:pPr>
            <a:endParaRPr lang="de-CH" sz="1400" b="1" dirty="0">
              <a:solidFill>
                <a:srgbClr val="0033CC"/>
              </a:solidFill>
            </a:endParaRPr>
          </a:p>
        </p:txBody>
      </p:sp>
    </p:spTree>
    <p:extLst>
      <p:ext uri="{BB962C8B-B14F-4D97-AF65-F5344CB8AC3E}">
        <p14:creationId xmlns:p14="http://schemas.microsoft.com/office/powerpoint/2010/main" val="16570208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Bildplatzhalter 7"/>
          <p:cNvSpPr>
            <a:spLocks noGrp="1"/>
          </p:cNvSpPr>
          <p:nvPr>
            <p:ph type="pic" sz="quarter" idx="13" hasCustomPrompt="1"/>
          </p:nvPr>
        </p:nvSpPr>
        <p:spPr>
          <a:xfrm>
            <a:off x="-80320" y="1221581"/>
            <a:ext cx="9144000" cy="3921919"/>
          </a:xfrm>
        </p:spPr>
        <p:txBody>
          <a:bodyPr/>
          <a:lstStyle/>
          <a:p>
            <a:r>
              <a:rPr lang="fr-FR" dirty="0" smtClean="0"/>
              <a:t>Ajouter image par clic sur symbole</a:t>
            </a:r>
          </a:p>
        </p:txBody>
      </p:sp>
      <p:grpSp>
        <p:nvGrpSpPr>
          <p:cNvPr id="3" name="Gruppieren 2"/>
          <p:cNvGrpSpPr/>
          <p:nvPr userDrawn="1"/>
        </p:nvGrpSpPr>
        <p:grpSpPr>
          <a:xfrm>
            <a:off x="611560" y="216000"/>
            <a:ext cx="1800493" cy="1050492"/>
            <a:chOff x="1124016" y="332182"/>
            <a:chExt cx="1800493" cy="1400656"/>
          </a:xfrm>
        </p:grpSpPr>
        <p:sp>
          <p:nvSpPr>
            <p:cNvPr id="11" name="Textfeld 10"/>
            <p:cNvSpPr txBox="1"/>
            <p:nvPr userDrawn="1"/>
          </p:nvSpPr>
          <p:spPr>
            <a:xfrm>
              <a:off x="1124016" y="332182"/>
              <a:ext cx="1800493" cy="773147"/>
            </a:xfrm>
            <a:prstGeom prst="rect">
              <a:avLst/>
            </a:prstGeom>
            <a:noFill/>
          </p:spPr>
          <p:txBody>
            <a:bodyPr wrap="none" rtlCol="0">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950"/>
                </a:lnSpc>
              </a:pPr>
              <a:r>
                <a:rPr lang="de-CH" sz="800" kern="0" baseline="0" dirty="0" smtClean="0">
                  <a:latin typeface="Arial" pitchFamily="34" charset="0"/>
                  <a:cs typeface="Arial" pitchFamily="34" charset="0"/>
                </a:rPr>
                <a:t>Schweizerische Eidgenossenschaft</a:t>
              </a:r>
            </a:p>
            <a:p>
              <a:pPr>
                <a:lnSpc>
                  <a:spcPts val="950"/>
                </a:lnSpc>
              </a:pPr>
              <a:r>
                <a:rPr lang="de-CH" sz="800" kern="0" baseline="0" dirty="0" smtClean="0">
                  <a:latin typeface="Arial" pitchFamily="34" charset="0"/>
                  <a:cs typeface="Arial" pitchFamily="34" charset="0"/>
                </a:rPr>
                <a:t>Confédération suisse</a:t>
              </a:r>
            </a:p>
            <a:p>
              <a:pPr>
                <a:lnSpc>
                  <a:spcPts val="950"/>
                </a:lnSpc>
              </a:pPr>
              <a:r>
                <a:rPr lang="de-CH" sz="800" kern="0" baseline="0" dirty="0" smtClean="0">
                  <a:latin typeface="Arial" pitchFamily="34" charset="0"/>
                  <a:cs typeface="Arial" pitchFamily="34" charset="0"/>
                </a:rPr>
                <a:t>Confederazione Svizzera</a:t>
              </a:r>
            </a:p>
            <a:p>
              <a:pPr>
                <a:lnSpc>
                  <a:spcPts val="950"/>
                </a:lnSpc>
              </a:pPr>
              <a:r>
                <a:rPr lang="de-CH" sz="800" kern="0" baseline="0" dirty="0" err="1" smtClean="0">
                  <a:latin typeface="Arial" pitchFamily="34" charset="0"/>
                  <a:cs typeface="Arial" pitchFamily="34" charset="0"/>
                </a:rPr>
                <a:t>Confederaziun</a:t>
              </a:r>
              <a:r>
                <a:rPr lang="de-CH" sz="800" kern="0" baseline="0" dirty="0" smtClean="0">
                  <a:latin typeface="Arial" pitchFamily="34" charset="0"/>
                  <a:cs typeface="Arial" pitchFamily="34" charset="0"/>
                </a:rPr>
                <a:t> </a:t>
              </a:r>
              <a:r>
                <a:rPr lang="de-CH" sz="800" kern="0" baseline="0" dirty="0" err="1" smtClean="0">
                  <a:latin typeface="Arial" pitchFamily="34" charset="0"/>
                  <a:cs typeface="Arial" pitchFamily="34" charset="0"/>
                </a:rPr>
                <a:t>svizra</a:t>
              </a:r>
              <a:r>
                <a:rPr lang="de-CH" sz="800" kern="0" baseline="0" dirty="0" smtClean="0">
                  <a:latin typeface="Arial" pitchFamily="34" charset="0"/>
                  <a:cs typeface="Arial" pitchFamily="34" charset="0"/>
                </a:rPr>
                <a:t> </a:t>
              </a:r>
              <a:endParaRPr lang="de-CH" sz="800" kern="0" baseline="0" dirty="0">
                <a:latin typeface="Arial" pitchFamily="34" charset="0"/>
                <a:cs typeface="Arial" pitchFamily="34" charset="0"/>
              </a:endParaRPr>
            </a:p>
          </p:txBody>
        </p:sp>
        <p:sp>
          <p:nvSpPr>
            <p:cNvPr id="10" name="Textfeld 9"/>
            <p:cNvSpPr txBox="1"/>
            <p:nvPr userDrawn="1"/>
          </p:nvSpPr>
          <p:spPr>
            <a:xfrm>
              <a:off x="1124016" y="1096766"/>
              <a:ext cx="1736373" cy="636072"/>
            </a:xfrm>
            <a:prstGeom prst="rect">
              <a:avLst/>
            </a:prstGeom>
            <a:noFill/>
          </p:spPr>
          <p:txBody>
            <a:bodyPr wrap="none" rtlCol="0">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950"/>
                </a:lnSpc>
              </a:pPr>
              <a:r>
                <a:rPr lang="fr-FR" sz="900" b="1" dirty="0" err="1" smtClean="0"/>
                <a:t>Bundesamt</a:t>
              </a:r>
              <a:r>
                <a:rPr lang="fr-FR" sz="900" b="1" baseline="0" dirty="0" smtClean="0"/>
                <a:t> </a:t>
              </a:r>
              <a:r>
                <a:rPr lang="fr-FR" sz="900" b="1" baseline="0" dirty="0" err="1" smtClean="0"/>
                <a:t>für</a:t>
              </a:r>
              <a:r>
                <a:rPr lang="fr-FR" sz="900" b="1" baseline="0" dirty="0" smtClean="0"/>
                <a:t> </a:t>
              </a:r>
              <a:r>
                <a:rPr lang="fr-FR" sz="900" b="1" baseline="0" dirty="0" err="1" smtClean="0"/>
                <a:t>Verkehr</a:t>
              </a:r>
              <a:r>
                <a:rPr lang="fr-FR" sz="900" b="1" baseline="0" dirty="0" smtClean="0"/>
                <a:t> BAV</a:t>
              </a:r>
              <a:endParaRPr lang="fr-FR" sz="900" b="1" dirty="0" smtClean="0"/>
            </a:p>
            <a:p>
              <a:pPr>
                <a:lnSpc>
                  <a:spcPts val="950"/>
                </a:lnSpc>
              </a:pPr>
              <a:endParaRPr lang="fr-FR" sz="900" b="1" dirty="0" smtClean="0"/>
            </a:p>
            <a:p>
              <a:pPr>
                <a:lnSpc>
                  <a:spcPts val="950"/>
                </a:lnSpc>
              </a:pPr>
              <a:r>
                <a:rPr lang="fr-FR" sz="900" b="0" dirty="0" err="1" smtClean="0"/>
                <a:t>Abteilung</a:t>
              </a:r>
              <a:r>
                <a:rPr lang="fr-FR" sz="900" b="0" baseline="0" dirty="0" smtClean="0"/>
                <a:t> </a:t>
              </a:r>
              <a:r>
                <a:rPr lang="fr-FR" sz="900" b="0" baseline="0" dirty="0" err="1" smtClean="0"/>
                <a:t>Sicherheit</a:t>
              </a:r>
              <a:endParaRPr lang="fr-FR" sz="900" b="0" dirty="0" smtClean="0"/>
            </a:p>
          </p:txBody>
        </p:sp>
      </p:grpSp>
      <p:sp>
        <p:nvSpPr>
          <p:cNvPr id="2" name="Titel 1"/>
          <p:cNvSpPr>
            <a:spLocks noGrp="1"/>
          </p:cNvSpPr>
          <p:nvPr>
            <p:ph type="ctrTitle" hasCustomPrompt="1"/>
          </p:nvPr>
        </p:nvSpPr>
        <p:spPr>
          <a:xfrm>
            <a:off x="1222018" y="1688701"/>
            <a:ext cx="6672620" cy="1315097"/>
          </a:xfrm>
          <a:noFill/>
        </p:spPr>
        <p:txBody>
          <a:bodyPr anchor="t" anchorCtr="0">
            <a:noAutofit/>
          </a:bodyPr>
          <a:lstStyle>
            <a:lvl1pPr>
              <a:defRPr sz="4400"/>
            </a:lvl1pPr>
          </a:lstStyle>
          <a:p>
            <a:r>
              <a:rPr lang="de-DE" dirty="0" err="1" smtClean="0"/>
              <a:t>Titre</a:t>
            </a:r>
            <a:r>
              <a:rPr lang="de-DE" dirty="0" smtClean="0"/>
              <a:t> de la </a:t>
            </a:r>
            <a:r>
              <a:rPr lang="de-DE" dirty="0" err="1" smtClean="0"/>
              <a:t>présentation</a:t>
            </a:r>
            <a:endParaRPr lang="de-CH" dirty="0"/>
          </a:p>
        </p:txBody>
      </p:sp>
      <p:sp>
        <p:nvSpPr>
          <p:cNvPr id="6" name="Rechteck 5"/>
          <p:cNvSpPr/>
          <p:nvPr userDrawn="1"/>
        </p:nvSpPr>
        <p:spPr>
          <a:xfrm>
            <a:off x="0" y="4515966"/>
            <a:ext cx="9144000" cy="6275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 name="Textplatzhalter 8"/>
          <p:cNvSpPr>
            <a:spLocks noGrp="1"/>
          </p:cNvSpPr>
          <p:nvPr>
            <p:ph type="body" sz="quarter" idx="15" hasCustomPrompt="1"/>
          </p:nvPr>
        </p:nvSpPr>
        <p:spPr>
          <a:xfrm>
            <a:off x="3501117" y="4050354"/>
            <a:ext cx="4320381" cy="459733"/>
          </a:xfrm>
        </p:spPr>
        <p:txBody>
          <a:bodyPr tIns="0" bIns="0"/>
          <a:lstStyle>
            <a:lvl1pPr>
              <a:defRPr sz="2200"/>
            </a:lvl1pPr>
          </a:lstStyle>
          <a:p>
            <a:pPr lvl="0"/>
            <a:r>
              <a:rPr lang="de-CH" dirty="0" err="1" smtClean="0"/>
              <a:t>Auteur</a:t>
            </a:r>
            <a:endParaRPr lang="de-DE" dirty="0"/>
          </a:p>
        </p:txBody>
      </p:sp>
      <p:sp>
        <p:nvSpPr>
          <p:cNvPr id="13" name="Textplatzhalter 8"/>
          <p:cNvSpPr>
            <a:spLocks noGrp="1"/>
          </p:cNvSpPr>
          <p:nvPr>
            <p:ph type="body" sz="quarter" idx="16" hasCustomPrompt="1"/>
          </p:nvPr>
        </p:nvSpPr>
        <p:spPr>
          <a:xfrm>
            <a:off x="1259633" y="4050354"/>
            <a:ext cx="2232247" cy="459734"/>
          </a:xfrm>
        </p:spPr>
        <p:txBody>
          <a:bodyPr lIns="0" tIns="0" rIns="0" bIns="0"/>
          <a:lstStyle>
            <a:lvl1pPr>
              <a:defRPr sz="2200"/>
            </a:lvl1pPr>
          </a:lstStyle>
          <a:p>
            <a:pPr lvl="0"/>
            <a:r>
              <a:rPr lang="de-CH" dirty="0" smtClean="0"/>
              <a:t>Date</a:t>
            </a:r>
            <a:endParaRPr lang="de-DE" dirty="0"/>
          </a:p>
        </p:txBody>
      </p:sp>
      <p:graphicFrame>
        <p:nvGraphicFramePr>
          <p:cNvPr id="4" name="Tableau 3"/>
          <p:cNvGraphicFramePr>
            <a:graphicFrameLocks noGrp="1"/>
          </p:cNvGraphicFramePr>
          <p:nvPr userDrawn="1">
            <p:extLst>
              <p:ext uri="{D42A27DB-BD31-4B8C-83A1-F6EECF244321}">
                <p14:modId xmlns:p14="http://schemas.microsoft.com/office/powerpoint/2010/main" val="289959590"/>
              </p:ext>
            </p:extLst>
          </p:nvPr>
        </p:nvGraphicFramePr>
        <p:xfrm>
          <a:off x="6538727" y="174877"/>
          <a:ext cx="2308711" cy="1158240"/>
        </p:xfrm>
        <a:graphic>
          <a:graphicData uri="http://schemas.openxmlformats.org/drawingml/2006/table">
            <a:tbl>
              <a:tblPr firstRow="1" firstCol="1" bandRow="1">
                <a:tableStyleId>{5C22544A-7EE6-4342-B048-85BDC9FD1C3A}</a:tableStyleId>
              </a:tblPr>
              <a:tblGrid>
                <a:gridCol w="2308711">
                  <a:extLst>
                    <a:ext uri="{9D8B030D-6E8A-4147-A177-3AD203B41FA5}">
                      <a16:colId xmlns:a16="http://schemas.microsoft.com/office/drawing/2014/main" val="20000"/>
                    </a:ext>
                  </a:extLst>
                </a:gridCol>
              </a:tblGrid>
              <a:tr h="0">
                <a:tc>
                  <a:txBody>
                    <a:bodyPr/>
                    <a:lstStyle/>
                    <a:p>
                      <a:pPr>
                        <a:spcAft>
                          <a:spcPts val="400"/>
                        </a:spcAft>
                      </a:pPr>
                      <a:r>
                        <a:rPr lang="de-CH" sz="800" dirty="0">
                          <a:solidFill>
                            <a:schemeClr val="tx1"/>
                          </a:solidFill>
                          <a:effectLst/>
                        </a:rPr>
                        <a:t> </a:t>
                      </a:r>
                      <a:endParaRPr lang="en-US" sz="1100" dirty="0">
                        <a:solidFill>
                          <a:schemeClr val="tx1"/>
                        </a:solidFill>
                        <a:effectLst/>
                      </a:endParaRPr>
                    </a:p>
                    <a:p>
                      <a:pPr>
                        <a:spcAft>
                          <a:spcPts val="400"/>
                        </a:spcAft>
                      </a:pPr>
                      <a:r>
                        <a:rPr lang="fr-CH" sz="800" dirty="0">
                          <a:solidFill>
                            <a:schemeClr val="tx1"/>
                          </a:solidFill>
                          <a:effectLst/>
                        </a:rPr>
                        <a:t> </a:t>
                      </a:r>
                      <a:endParaRPr lang="en-US" sz="1100" dirty="0">
                        <a:solidFill>
                          <a:schemeClr val="tx1"/>
                        </a:solidFill>
                        <a:effectLst/>
                      </a:endParaRPr>
                    </a:p>
                    <a:p>
                      <a:pPr>
                        <a:spcAft>
                          <a:spcPts val="400"/>
                        </a:spcAft>
                      </a:pPr>
                      <a:r>
                        <a:rPr lang="fr-CH" sz="800" dirty="0">
                          <a:solidFill>
                            <a:schemeClr val="tx1"/>
                          </a:solidFill>
                          <a:effectLst/>
                        </a:rPr>
                        <a:t> </a:t>
                      </a:r>
                      <a:endParaRPr lang="en-US" sz="1100" dirty="0">
                        <a:solidFill>
                          <a:schemeClr val="tx1"/>
                        </a:solidFill>
                        <a:effectLst/>
                      </a:endParaRPr>
                    </a:p>
                    <a:p>
                      <a:pPr>
                        <a:spcAft>
                          <a:spcPts val="400"/>
                        </a:spcAft>
                      </a:pPr>
                      <a:r>
                        <a:rPr lang="fr-CH" sz="800" dirty="0">
                          <a:solidFill>
                            <a:schemeClr val="tx1"/>
                          </a:solidFill>
                          <a:effectLst/>
                        </a:rPr>
                        <a:t> </a:t>
                      </a:r>
                      <a:endParaRPr lang="en-US" sz="1100" dirty="0">
                        <a:solidFill>
                          <a:schemeClr val="tx1"/>
                        </a:solidFill>
                        <a:effectLst/>
                      </a:endParaRPr>
                    </a:p>
                    <a:p>
                      <a:pPr>
                        <a:spcAft>
                          <a:spcPts val="400"/>
                        </a:spcAft>
                      </a:pPr>
                      <a:r>
                        <a:rPr lang="fr-CH" sz="800" dirty="0" err="1" smtClean="0">
                          <a:solidFill>
                            <a:schemeClr val="tx1"/>
                          </a:solidFill>
                          <a:effectLst/>
                        </a:rPr>
                        <a:t>Kontrollstelle</a:t>
                      </a:r>
                      <a:r>
                        <a:rPr lang="fr-CH" sz="800" baseline="0" dirty="0" smtClean="0">
                          <a:solidFill>
                            <a:schemeClr val="tx1"/>
                          </a:solidFill>
                          <a:effectLst/>
                        </a:rPr>
                        <a:t> IKSS</a:t>
                      </a:r>
                      <a:endParaRPr lang="en-US" sz="1100" dirty="0">
                        <a:solidFill>
                          <a:schemeClr val="tx1"/>
                        </a:solidFill>
                        <a:effectLst/>
                      </a:endParaRPr>
                    </a:p>
                    <a:p>
                      <a:pPr>
                        <a:spcAft>
                          <a:spcPts val="400"/>
                        </a:spcAft>
                      </a:pPr>
                      <a:r>
                        <a:rPr lang="de-CH" sz="800" dirty="0">
                          <a:solidFill>
                            <a:schemeClr val="tx1"/>
                          </a:solidFill>
                          <a:effectLst/>
                        </a:rPr>
                        <a:t>Bahnhofstrasse 12 </a:t>
                      </a:r>
                      <a:r>
                        <a:rPr lang="fr-CH" sz="800" dirty="0">
                          <a:solidFill>
                            <a:schemeClr val="tx1"/>
                          </a:solidFill>
                          <a:effectLst/>
                          <a:sym typeface="Wingdings" panose="05000000000000000000" pitchFamily="2" charset="2"/>
                        </a:rPr>
                        <a:t></a:t>
                      </a:r>
                      <a:r>
                        <a:rPr lang="fr-CH" sz="800" dirty="0">
                          <a:solidFill>
                            <a:schemeClr val="tx1"/>
                          </a:solidFill>
                          <a:effectLst/>
                        </a:rPr>
                        <a:t> CH-</a:t>
                      </a:r>
                      <a:r>
                        <a:rPr lang="de-CH" sz="800" dirty="0">
                          <a:solidFill>
                            <a:schemeClr val="tx1"/>
                          </a:solidFill>
                          <a:effectLst/>
                        </a:rPr>
                        <a:t>3700 Spiez</a:t>
                      </a:r>
                      <a:endParaRPr lang="en-US" sz="1100" dirty="0">
                        <a:solidFill>
                          <a:schemeClr val="tx1"/>
                        </a:solidFill>
                        <a:effectLst/>
                      </a:endParaRPr>
                    </a:p>
                    <a:p>
                      <a:pPr>
                        <a:spcAft>
                          <a:spcPts val="400"/>
                        </a:spcAft>
                      </a:pPr>
                      <a:r>
                        <a:rPr lang="fr-CH" sz="800" dirty="0">
                          <a:solidFill>
                            <a:schemeClr val="tx1"/>
                          </a:solidFill>
                          <a:effectLst/>
                        </a:rPr>
                        <a:t> </a:t>
                      </a:r>
                      <a:endParaRPr lang="en-US"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pic>
        <p:nvPicPr>
          <p:cNvPr id="2049" name="Bild 4" descr="IKSS_trademark"/>
          <p:cNvPicPr>
            <a:picLocks noChangeAspect="1" noChangeArrowheads="1"/>
          </p:cNvPicPr>
          <p:nvPr userDrawn="1"/>
        </p:nvPicPr>
        <p:blipFill>
          <a:blip r:embed="rId2" cstate="email">
            <a:extLst>
              <a:ext uri="{28A0092B-C50C-407E-A947-70E740481C1C}">
                <a14:useLocalDpi xmlns:a14="http://schemas.microsoft.com/office/drawing/2010/main"/>
              </a:ext>
            </a:extLst>
          </a:blip>
          <a:srcRect l="4877" t="3438" r="4001" b="10805"/>
          <a:stretch>
            <a:fillRect/>
          </a:stretch>
        </p:blipFill>
        <p:spPr bwMode="auto">
          <a:xfrm>
            <a:off x="6583611" y="157685"/>
            <a:ext cx="1386287"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42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ld link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8316" y="175117"/>
            <a:ext cx="7950682" cy="934015"/>
          </a:xfrm>
        </p:spPr>
        <p:txBody>
          <a:bodyPr/>
          <a:lstStyle/>
          <a:p>
            <a:r>
              <a:rPr lang="fr-FR" dirty="0" smtClean="0"/>
              <a:t>Ajouter le titre par un clic</a:t>
            </a:r>
            <a:endParaRPr lang="de-CH" dirty="0"/>
          </a:p>
        </p:txBody>
      </p:sp>
      <p:sp>
        <p:nvSpPr>
          <p:cNvPr id="11" name="Bildplatzhalter 10"/>
          <p:cNvSpPr>
            <a:spLocks noGrp="1"/>
          </p:cNvSpPr>
          <p:nvPr>
            <p:ph type="pic" sz="quarter" idx="13" hasCustomPrompt="1"/>
          </p:nvPr>
        </p:nvSpPr>
        <p:spPr>
          <a:xfrm>
            <a:off x="1" y="1204647"/>
            <a:ext cx="4500564" cy="3308615"/>
          </a:xfrm>
        </p:spPr>
        <p:txBody>
          <a:bodyPr/>
          <a:lstStyle/>
          <a:p>
            <a:r>
              <a:rPr lang="fr-FR" dirty="0" smtClean="0"/>
              <a:t>Ajouter image par clic sur symbole</a:t>
            </a:r>
          </a:p>
        </p:txBody>
      </p:sp>
      <p:sp>
        <p:nvSpPr>
          <p:cNvPr id="13" name="Textplatzhalter 12"/>
          <p:cNvSpPr>
            <a:spLocks noGrp="1"/>
          </p:cNvSpPr>
          <p:nvPr>
            <p:ph type="body" sz="quarter" idx="14" hasCustomPrompt="1"/>
          </p:nvPr>
        </p:nvSpPr>
        <p:spPr>
          <a:xfrm>
            <a:off x="4643439" y="1205708"/>
            <a:ext cx="4075558" cy="3304380"/>
          </a:xfrm>
        </p:spPr>
        <p:txBody>
          <a:bodyPr/>
          <a:lstStyle>
            <a:lvl1pPr marL="342900" indent="-342900">
              <a:buFont typeface="Arial" panose="020B0604020202020204" pitchFamily="34" charset="0"/>
              <a:buChar char="•"/>
              <a:defRPr sz="2200"/>
            </a:lvl1pPr>
            <a:lvl2pPr marL="742950" marR="0" indent="-457200" algn="l" defTabSz="914400" rtl="0" eaLnBrk="1" fontAlgn="auto" latinLnBrk="0" hangingPunct="1">
              <a:lnSpc>
                <a:spcPts val="2600"/>
              </a:lnSpc>
              <a:spcBef>
                <a:spcPts val="0"/>
              </a:spcBef>
              <a:spcAft>
                <a:spcPts val="0"/>
              </a:spcAft>
              <a:buClrTx/>
              <a:buSzTx/>
              <a:tabLst/>
              <a:defRPr sz="2200"/>
            </a:lvl2pPr>
          </a:lstStyle>
          <a:p>
            <a:pPr lvl="0"/>
            <a:r>
              <a:rPr lang="fr-FR" dirty="0" smtClean="0"/>
              <a:t>Ajouter le texte par un clic</a:t>
            </a:r>
          </a:p>
          <a:p>
            <a:pPr marL="742950" marR="0" lvl="1" indent="-457200" algn="l" defTabSz="914400" rtl="0" eaLnBrk="1" fontAlgn="auto" latinLnBrk="0" hangingPunct="1">
              <a:lnSpc>
                <a:spcPts val="2600"/>
              </a:lnSpc>
              <a:spcBef>
                <a:spcPts val="0"/>
              </a:spcBef>
              <a:spcAft>
                <a:spcPts val="0"/>
              </a:spcAft>
              <a:buClrTx/>
              <a:buSzTx/>
              <a:tabLst/>
              <a:defRPr/>
            </a:pPr>
            <a:r>
              <a:rPr lang="fr-CH" noProof="0" dirty="0" smtClean="0"/>
              <a:t>deuxième niveau</a:t>
            </a:r>
          </a:p>
        </p:txBody>
      </p:sp>
    </p:spTree>
    <p:extLst>
      <p:ext uri="{BB962C8B-B14F-4D97-AF65-F5344CB8AC3E}">
        <p14:creationId xmlns:p14="http://schemas.microsoft.com/office/powerpoint/2010/main" val="2878763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fr-FR" dirty="0" smtClean="0"/>
              <a:t>Ajouter le titre par un clic</a:t>
            </a:r>
            <a:endParaRPr lang="de-CH" dirty="0"/>
          </a:p>
        </p:txBody>
      </p:sp>
      <p:sp>
        <p:nvSpPr>
          <p:cNvPr id="8" name="Bildplatzhalter 10"/>
          <p:cNvSpPr>
            <a:spLocks noGrp="1"/>
          </p:cNvSpPr>
          <p:nvPr>
            <p:ph type="pic" sz="quarter" idx="13" hasCustomPrompt="1"/>
          </p:nvPr>
        </p:nvSpPr>
        <p:spPr>
          <a:xfrm>
            <a:off x="4643437" y="1190624"/>
            <a:ext cx="4500563" cy="3319463"/>
          </a:xfrm>
        </p:spPr>
        <p:txBody>
          <a:bodyPr/>
          <a:lstStyle/>
          <a:p>
            <a:r>
              <a:rPr lang="fr-FR" dirty="0" smtClean="0"/>
              <a:t>Ajouter image par clic sur symbole</a:t>
            </a:r>
          </a:p>
        </p:txBody>
      </p:sp>
      <p:sp>
        <p:nvSpPr>
          <p:cNvPr id="10" name="Textplatzhalter 9"/>
          <p:cNvSpPr>
            <a:spLocks noGrp="1"/>
          </p:cNvSpPr>
          <p:nvPr>
            <p:ph type="body" sz="quarter" idx="14" hasCustomPrompt="1"/>
          </p:nvPr>
        </p:nvSpPr>
        <p:spPr>
          <a:xfrm>
            <a:off x="768315" y="1192213"/>
            <a:ext cx="3732248" cy="3323829"/>
          </a:xfrm>
        </p:spPr>
        <p:txBody>
          <a:bodyPr/>
          <a:lstStyle>
            <a:lvl1pPr marL="342900" indent="-342900">
              <a:buFont typeface="Arial" panose="020B0604020202020204" pitchFamily="34" charset="0"/>
              <a:buChar char="•"/>
              <a:defRPr sz="2200"/>
            </a:lvl1pPr>
            <a:lvl2pPr marL="742950" marR="0" indent="-457200" algn="l" defTabSz="914400" rtl="0" eaLnBrk="1" fontAlgn="auto" latinLnBrk="0" hangingPunct="1">
              <a:lnSpc>
                <a:spcPts val="2600"/>
              </a:lnSpc>
              <a:spcBef>
                <a:spcPts val="0"/>
              </a:spcBef>
              <a:spcAft>
                <a:spcPts val="0"/>
              </a:spcAft>
              <a:buClrTx/>
              <a:buSzTx/>
              <a:tabLst/>
              <a:defRPr sz="2200"/>
            </a:lvl2pPr>
          </a:lstStyle>
          <a:p>
            <a:pPr lvl="0"/>
            <a:r>
              <a:rPr lang="fr-FR" dirty="0" smtClean="0"/>
              <a:t>Ajouter le texte par un clic</a:t>
            </a:r>
          </a:p>
          <a:p>
            <a:pPr marL="742950" marR="0" lvl="1" indent="-457200" algn="l" defTabSz="914400" rtl="0" eaLnBrk="1" fontAlgn="auto" latinLnBrk="0" hangingPunct="1">
              <a:lnSpc>
                <a:spcPts val="2600"/>
              </a:lnSpc>
              <a:spcBef>
                <a:spcPts val="0"/>
              </a:spcBef>
              <a:spcAft>
                <a:spcPts val="0"/>
              </a:spcAft>
              <a:buClrTx/>
              <a:buSzTx/>
              <a:tabLst/>
              <a:defRPr/>
            </a:pPr>
            <a:r>
              <a:rPr lang="fr-CH" noProof="0" dirty="0" smtClean="0"/>
              <a:t>deuxième niveau</a:t>
            </a:r>
          </a:p>
        </p:txBody>
      </p:sp>
    </p:spTree>
    <p:extLst>
      <p:ext uri="{BB962C8B-B14F-4D97-AF65-F5344CB8AC3E}">
        <p14:creationId xmlns:p14="http://schemas.microsoft.com/office/powerpoint/2010/main" val="49136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Text unt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fr-FR" dirty="0" smtClean="0"/>
              <a:t>Ajouter le titre par un clic</a:t>
            </a:r>
            <a:endParaRPr lang="de-CH" dirty="0"/>
          </a:p>
        </p:txBody>
      </p:sp>
      <p:sp>
        <p:nvSpPr>
          <p:cNvPr id="8" name="Bildplatzhalter 10"/>
          <p:cNvSpPr>
            <a:spLocks noGrp="1"/>
          </p:cNvSpPr>
          <p:nvPr>
            <p:ph type="pic" sz="quarter" idx="13" hasCustomPrompt="1"/>
          </p:nvPr>
        </p:nvSpPr>
        <p:spPr>
          <a:xfrm>
            <a:off x="1" y="1190626"/>
            <a:ext cx="9143999" cy="2677270"/>
          </a:xfrm>
        </p:spPr>
        <p:txBody>
          <a:bodyPr/>
          <a:lstStyle/>
          <a:p>
            <a:r>
              <a:rPr lang="fr-FR" dirty="0" smtClean="0"/>
              <a:t>Ajouter image par clic sur symbole</a:t>
            </a:r>
          </a:p>
        </p:txBody>
      </p:sp>
      <p:sp>
        <p:nvSpPr>
          <p:cNvPr id="10" name="Textplatzhalter 9"/>
          <p:cNvSpPr>
            <a:spLocks noGrp="1"/>
          </p:cNvSpPr>
          <p:nvPr>
            <p:ph type="body" sz="quarter" idx="14" hasCustomPrompt="1"/>
          </p:nvPr>
        </p:nvSpPr>
        <p:spPr>
          <a:xfrm>
            <a:off x="763587" y="3996875"/>
            <a:ext cx="7912869" cy="513213"/>
          </a:xfrm>
        </p:spPr>
        <p:txBody>
          <a:bodyPr lIns="0" tIns="0" rIns="0" bIns="0" anchor="t" anchorCtr="0"/>
          <a:lstStyle>
            <a:lvl1pPr>
              <a:lnSpc>
                <a:spcPct val="100000"/>
              </a:lnSpc>
              <a:defRPr sz="1800" baseline="0"/>
            </a:lvl1pPr>
          </a:lstStyle>
          <a:p>
            <a:pPr lvl="0"/>
            <a:r>
              <a:rPr lang="fr-FR" dirty="0" smtClean="0"/>
              <a:t>Ajouter le texte par un clic</a:t>
            </a:r>
          </a:p>
          <a:p>
            <a:pPr lvl="0"/>
            <a:endParaRPr lang="fr-FR" dirty="0" smtClean="0"/>
          </a:p>
        </p:txBody>
      </p:sp>
    </p:spTree>
    <p:extLst>
      <p:ext uri="{BB962C8B-B14F-4D97-AF65-F5344CB8AC3E}">
        <p14:creationId xmlns:p14="http://schemas.microsoft.com/office/powerpoint/2010/main" val="60612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8" name="Bildplatzhalter 10"/>
          <p:cNvSpPr>
            <a:spLocks noGrp="1"/>
          </p:cNvSpPr>
          <p:nvPr>
            <p:ph type="pic" sz="quarter" idx="13" hasCustomPrompt="1"/>
          </p:nvPr>
        </p:nvSpPr>
        <p:spPr>
          <a:xfrm>
            <a:off x="1" y="1184275"/>
            <a:ext cx="9143999" cy="3331767"/>
          </a:xfrm>
        </p:spPr>
        <p:txBody>
          <a:bodyPr/>
          <a:lstStyle/>
          <a:p>
            <a:r>
              <a:rPr lang="fr-FR" dirty="0" smtClean="0"/>
              <a:t>Ajouter image par clic sur symbole</a:t>
            </a:r>
          </a:p>
        </p:txBody>
      </p:sp>
      <p:sp>
        <p:nvSpPr>
          <p:cNvPr id="3" name="Titel 2"/>
          <p:cNvSpPr>
            <a:spLocks noGrp="1"/>
          </p:cNvSpPr>
          <p:nvPr>
            <p:ph type="title" hasCustomPrompt="1"/>
          </p:nvPr>
        </p:nvSpPr>
        <p:spPr/>
        <p:txBody>
          <a:bodyPr/>
          <a:lstStyle/>
          <a:p>
            <a:r>
              <a:rPr lang="fr-FR" dirty="0" smtClean="0"/>
              <a:t>Ajouter le titre par un clic</a:t>
            </a:r>
            <a:endParaRPr lang="de-CH" dirty="0"/>
          </a:p>
        </p:txBody>
      </p:sp>
    </p:spTree>
    <p:extLst>
      <p:ext uri="{BB962C8B-B14F-4D97-AF65-F5344CB8AC3E}">
        <p14:creationId xmlns:p14="http://schemas.microsoft.com/office/powerpoint/2010/main" val="2239136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fr-FR" dirty="0" smtClean="0"/>
              <a:t>Ajouter le titre par un clic</a:t>
            </a:r>
            <a:endParaRPr lang="de-DE" dirty="0"/>
          </a:p>
        </p:txBody>
      </p:sp>
      <p:sp>
        <p:nvSpPr>
          <p:cNvPr id="6" name="Textplatzhalter 2"/>
          <p:cNvSpPr>
            <a:spLocks noGrp="1"/>
          </p:cNvSpPr>
          <p:nvPr>
            <p:ph idx="1" hasCustomPrompt="1"/>
          </p:nvPr>
        </p:nvSpPr>
        <p:spPr>
          <a:xfrm>
            <a:off x="763588" y="1200151"/>
            <a:ext cx="7959724" cy="3309937"/>
          </a:xfrm>
          <a:prstGeom prst="rect">
            <a:avLst/>
          </a:prstGeom>
        </p:spPr>
        <p:txBody>
          <a:bodyPr vert="horz" lIns="91440" tIns="45720" rIns="91440" bIns="45720" rtlCol="0">
            <a:noAutofit/>
          </a:bodyPr>
          <a:lstStyle>
            <a:lvl1pPr marL="342900" marR="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sz="2200" baseline="0"/>
            </a:lvl1pPr>
            <a:lvl2pPr>
              <a:defRPr sz="2200"/>
            </a:lvl2pPr>
          </a:lstStyle>
          <a:p>
            <a:pPr lvl="0"/>
            <a:r>
              <a:rPr lang="fr-FR" dirty="0" smtClean="0"/>
              <a:t>Ajouter le texte par un clic</a:t>
            </a:r>
          </a:p>
          <a:p>
            <a:pPr marL="742950" marR="0" lvl="1" indent="-457200" algn="l" defTabSz="914400" rtl="0" eaLnBrk="1" fontAlgn="auto" latinLnBrk="0" hangingPunct="1">
              <a:lnSpc>
                <a:spcPts val="2600"/>
              </a:lnSpc>
              <a:spcBef>
                <a:spcPts val="0"/>
              </a:spcBef>
              <a:spcAft>
                <a:spcPts val="0"/>
              </a:spcAft>
              <a:buClrTx/>
              <a:buSzTx/>
              <a:tabLst/>
              <a:defRPr/>
            </a:pPr>
            <a:r>
              <a:rPr lang="fr-CH" noProof="0" dirty="0" smtClean="0"/>
              <a:t>deuxième niveau</a:t>
            </a:r>
          </a:p>
          <a:p>
            <a:pPr lvl="0"/>
            <a:endParaRPr lang="de-DE" dirty="0" smtClean="0"/>
          </a:p>
        </p:txBody>
      </p:sp>
    </p:spTree>
    <p:extLst>
      <p:ext uri="{BB962C8B-B14F-4D97-AF65-F5344CB8AC3E}">
        <p14:creationId xmlns:p14="http://schemas.microsoft.com/office/powerpoint/2010/main" val="417264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bwMode="auto">
          <a:xfrm>
            <a:off x="685800" y="1597819"/>
            <a:ext cx="7772400" cy="1102519"/>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fr-CH"/>
              <a:t>Cliquez pour modifier le style du titre</a:t>
            </a:r>
          </a:p>
        </p:txBody>
      </p:sp>
      <p:sp>
        <p:nvSpPr>
          <p:cNvPr id="182275"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r>
              <a:rPr lang="fr-CH" dirty="0"/>
              <a:t>Cliquez pour modifier le style des sous-titres du masque</a:t>
            </a:r>
          </a:p>
        </p:txBody>
      </p:sp>
      <p:sp>
        <p:nvSpPr>
          <p:cNvPr id="182279" name="Text Box 7"/>
          <p:cNvSpPr txBox="1">
            <a:spLocks noChangeArrowheads="1"/>
          </p:cNvSpPr>
          <p:nvPr userDrawn="1"/>
        </p:nvSpPr>
        <p:spPr bwMode="auto">
          <a:xfrm>
            <a:off x="4572000" y="290513"/>
            <a:ext cx="3168650" cy="646331"/>
          </a:xfrm>
          <a:prstGeom prst="rect">
            <a:avLst/>
          </a:prstGeom>
          <a:noFill/>
          <a:ln w="9525">
            <a:noFill/>
            <a:miter lim="800000"/>
            <a:headEnd/>
            <a:tailEnd/>
          </a:ln>
          <a:effectLst/>
        </p:spPr>
        <p:txBody>
          <a:bodyPr lIns="0" tIns="0" rIns="0" bIns="0">
            <a:spAutoFit/>
          </a:bodyPr>
          <a:lstStyle/>
          <a:p>
            <a:pPr eaLnBrk="0" hangingPunct="0"/>
            <a:r>
              <a:rPr lang="de-CH" sz="600" dirty="0"/>
              <a:t>Département fédéral de l‘environnement, des transports, de l‘énergie et de la </a:t>
            </a:r>
            <a:r>
              <a:rPr lang="de-CH" sz="600" dirty="0" err="1"/>
              <a:t>communication</a:t>
            </a:r>
            <a:r>
              <a:rPr lang="de-CH" sz="600" dirty="0"/>
              <a:t> </a:t>
            </a:r>
            <a:r>
              <a:rPr lang="de-CH" sz="600" dirty="0" smtClean="0"/>
              <a:t>DETEC</a:t>
            </a:r>
          </a:p>
          <a:p>
            <a:pPr eaLnBrk="0" hangingPunct="0"/>
            <a:endParaRPr lang="de-CH" sz="600" dirty="0" smtClean="0"/>
          </a:p>
          <a:p>
            <a:pPr marL="0" marR="0" indent="0" algn="l" defTabSz="685800" rtl="0" eaLnBrk="0" fontAlgn="base" latinLnBrk="0" hangingPunct="0">
              <a:lnSpc>
                <a:spcPct val="100000"/>
              </a:lnSpc>
              <a:spcBef>
                <a:spcPct val="0"/>
              </a:spcBef>
              <a:spcAft>
                <a:spcPct val="0"/>
              </a:spcAft>
              <a:buClrTx/>
              <a:buSzTx/>
              <a:buFontTx/>
              <a:buNone/>
              <a:tabLst/>
              <a:defRPr/>
            </a:pPr>
            <a:r>
              <a:rPr lang="de-CH" sz="600" b="1" dirty="0" smtClean="0"/>
              <a:t>Office </a:t>
            </a:r>
            <a:r>
              <a:rPr lang="de-CH" sz="600" b="1" dirty="0" err="1" smtClean="0"/>
              <a:t>fédéral</a:t>
            </a:r>
            <a:r>
              <a:rPr lang="de-CH" sz="600" b="1" dirty="0" smtClean="0"/>
              <a:t> des </a:t>
            </a:r>
            <a:r>
              <a:rPr lang="de-CH" sz="600" b="1" dirty="0" err="1" smtClean="0"/>
              <a:t>transports</a:t>
            </a:r>
            <a:r>
              <a:rPr lang="de-CH" sz="600" b="1" dirty="0" smtClean="0"/>
              <a:t> OFT</a:t>
            </a:r>
          </a:p>
          <a:p>
            <a:pPr eaLnBrk="0" hangingPunct="0"/>
            <a:endParaRPr lang="de-CH" sz="600" dirty="0" smtClean="0"/>
          </a:p>
          <a:p>
            <a:pPr eaLnBrk="0" hangingPunct="0"/>
            <a:endParaRPr lang="de-CH" sz="600" dirty="0" smtClean="0"/>
          </a:p>
          <a:p>
            <a:pPr eaLnBrk="0" hangingPunct="0"/>
            <a:endParaRPr lang="de-CH" sz="600" dirty="0"/>
          </a:p>
        </p:txBody>
      </p:sp>
      <p:pic>
        <p:nvPicPr>
          <p:cNvPr id="182280" name="Picture 8" descr="Logo_CMYK_pos"/>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27101" y="290513"/>
            <a:ext cx="1997075" cy="381000"/>
          </a:xfrm>
          <a:prstGeom prst="rect">
            <a:avLst/>
          </a:prstGeom>
          <a:noFill/>
          <a:ln w="9525">
            <a:noFill/>
            <a:miter lim="800000"/>
            <a:headEnd/>
            <a:tailEnd/>
          </a:ln>
        </p:spPr>
      </p:pic>
      <p:sp>
        <p:nvSpPr>
          <p:cNvPr id="7" name="Rectangle 6"/>
          <p:cNvSpPr/>
          <p:nvPr userDrawn="1"/>
        </p:nvSpPr>
        <p:spPr>
          <a:xfrm rot="19303788">
            <a:off x="786850" y="2095626"/>
            <a:ext cx="8290381" cy="692497"/>
          </a:xfrm>
          <a:prstGeom prst="rect">
            <a:avLst/>
          </a:prstGeom>
          <a:noFill/>
        </p:spPr>
        <p:txBody>
          <a:bodyPr wrap="square" lIns="68580" tIns="34290" rIns="68580" bIns="34290">
            <a:spAutoFit/>
          </a:bodyPr>
          <a:lstStyle/>
          <a:p>
            <a:pPr algn="ctr"/>
            <a:r>
              <a:rPr lang="fr-FR" sz="405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Document</a:t>
            </a:r>
            <a:r>
              <a:rPr lang="fr-FR" sz="4050" b="1" cap="none" spc="0" baseline="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de travail</a:t>
            </a:r>
            <a:endParaRPr lang="fr-FR" sz="405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56529672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Tree>
    <p:extLst>
      <p:ext uri="{BB962C8B-B14F-4D97-AF65-F5344CB8AC3E}">
        <p14:creationId xmlns:p14="http://schemas.microsoft.com/office/powerpoint/2010/main" val="33811926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68315" y="175117"/>
            <a:ext cx="7954997" cy="934015"/>
          </a:xfrm>
          <a:prstGeom prst="rect">
            <a:avLst/>
          </a:prstGeom>
        </p:spPr>
        <p:txBody>
          <a:bodyPr vert="horz" lIns="0" tIns="0" rIns="0" bIns="0" rtlCol="0" anchor="t" anchorCtr="0">
            <a:normAutofit/>
          </a:bodyPr>
          <a:lstStyle/>
          <a:p>
            <a:r>
              <a:rPr lang="fr-FR" dirty="0" smtClean="0"/>
              <a:t>Ajouter le titre par un clic</a:t>
            </a:r>
            <a:endParaRPr lang="de-CH" dirty="0"/>
          </a:p>
        </p:txBody>
      </p:sp>
      <p:sp>
        <p:nvSpPr>
          <p:cNvPr id="3" name="Textplatzhalter 2"/>
          <p:cNvSpPr>
            <a:spLocks noGrp="1"/>
          </p:cNvSpPr>
          <p:nvPr>
            <p:ph type="body" idx="1"/>
          </p:nvPr>
        </p:nvSpPr>
        <p:spPr>
          <a:xfrm>
            <a:off x="768315" y="1184275"/>
            <a:ext cx="7954997" cy="3325813"/>
          </a:xfrm>
          <a:prstGeom prst="rect">
            <a:avLst/>
          </a:prstGeom>
        </p:spPr>
        <p:txBody>
          <a:bodyPr vert="horz" lIns="91440" tIns="45720" rIns="91440" bIns="45720" rtlCol="0">
            <a:noAutofit/>
          </a:bodyPr>
          <a:lstStyle/>
          <a:p>
            <a:pPr lvl="0"/>
            <a:r>
              <a:rPr lang="fr-FR" dirty="0" smtClean="0"/>
              <a:t>Ajouter le texte par un clic</a:t>
            </a:r>
            <a:endParaRPr lang="de-DE" dirty="0" smtClean="0"/>
          </a:p>
        </p:txBody>
      </p:sp>
      <p:pic>
        <p:nvPicPr>
          <p:cNvPr id="9" name="Picture 3"/>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23528" y="269226"/>
            <a:ext cx="276225" cy="301336"/>
          </a:xfrm>
          <a:prstGeom prst="rect">
            <a:avLst/>
          </a:prstGeom>
          <a:noFill/>
          <a:ln w="9525">
            <a:noFill/>
            <a:miter lim="800000"/>
            <a:headEnd/>
            <a:tailEnd/>
          </a:ln>
        </p:spPr>
      </p:pic>
      <p:sp>
        <p:nvSpPr>
          <p:cNvPr id="21" name="Textfeld 20"/>
          <p:cNvSpPr txBox="1"/>
          <p:nvPr userDrawn="1"/>
        </p:nvSpPr>
        <p:spPr>
          <a:xfrm>
            <a:off x="768315" y="4718789"/>
            <a:ext cx="7121474" cy="13849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900" b="1" baseline="0" dirty="0" smtClean="0">
                <a:latin typeface="+mn-lt"/>
                <a:cs typeface="Arial"/>
              </a:rPr>
              <a:t>Bundesamt für Verkehr BAV / Interkantonales Konkordat für Seilbahnen und Skilifte IKSS</a:t>
            </a:r>
            <a:endParaRPr lang="de-DE" sz="900" b="1" dirty="0" smtClean="0"/>
          </a:p>
        </p:txBody>
      </p:sp>
      <p:sp>
        <p:nvSpPr>
          <p:cNvPr id="23" name="Text Box 33"/>
          <p:cNvSpPr txBox="1">
            <a:spLocks noChangeArrowheads="1"/>
          </p:cNvSpPr>
          <p:nvPr userDrawn="1"/>
        </p:nvSpPr>
        <p:spPr bwMode="auto">
          <a:xfrm>
            <a:off x="6444208" y="4702187"/>
            <a:ext cx="2266950" cy="144270"/>
          </a:xfrm>
          <a:prstGeom prst="rect">
            <a:avLst/>
          </a:prstGeom>
          <a:noFill/>
          <a:ln w="9525">
            <a:noFill/>
            <a:miter lim="800000"/>
            <a:headEnd/>
            <a:tailEnd/>
          </a:ln>
          <a:effectLst/>
        </p:spPr>
        <p:txBody>
          <a:bodyPr lIns="0" tIns="0" rIns="0" bIns="0">
            <a:spAutoFit/>
          </a:bodyPr>
          <a:lstStyle/>
          <a:p>
            <a:pPr algn="r">
              <a:lnSpc>
                <a:spcPct val="105000"/>
              </a:lnSpc>
              <a:spcBef>
                <a:spcPct val="50000"/>
              </a:spcBef>
              <a:defRPr/>
            </a:pPr>
            <a:fld id="{E803E385-CBBA-48A7-BF71-2160AADA2540}" type="slidenum">
              <a:rPr lang="de-CH" sz="900">
                <a:latin typeface="Arial" charset="0"/>
              </a:rPr>
              <a:pPr algn="r">
                <a:lnSpc>
                  <a:spcPct val="105000"/>
                </a:lnSpc>
                <a:spcBef>
                  <a:spcPct val="50000"/>
                </a:spcBef>
                <a:defRPr/>
              </a:pPr>
              <a:t>‹Nr.›</a:t>
            </a:fld>
            <a:r>
              <a:rPr lang="de-CH" sz="900" dirty="0">
                <a:latin typeface="Arial" charset="0"/>
              </a:rPr>
              <a:t> </a:t>
            </a:r>
          </a:p>
        </p:txBody>
      </p:sp>
      <p:sp>
        <p:nvSpPr>
          <p:cNvPr id="7" name="Textfeld 6"/>
          <p:cNvSpPr txBox="1"/>
          <p:nvPr userDrawn="1"/>
        </p:nvSpPr>
        <p:spPr>
          <a:xfrm>
            <a:off x="768315" y="4866481"/>
            <a:ext cx="1512168" cy="138499"/>
          </a:xfrm>
          <a:prstGeom prst="rect">
            <a:avLst/>
          </a:prstGeom>
          <a:noFill/>
        </p:spPr>
        <p:txBody>
          <a:bodyPr wrap="square" lIns="0" tIns="0" rIns="0" bIns="0" rtlCol="0" anchor="t" anchorCtr="0">
            <a:spAutoFit/>
          </a:bodyPr>
          <a:lstStyle/>
          <a:p>
            <a:r>
              <a:rPr lang="de-CH" sz="900" dirty="0" smtClean="0"/>
              <a:t>Seminar</a:t>
            </a:r>
            <a:r>
              <a:rPr lang="de-CH" sz="900" baseline="0" dirty="0" smtClean="0"/>
              <a:t> von </a:t>
            </a:r>
            <a:r>
              <a:rPr lang="de-CH" sz="900" dirty="0" smtClean="0"/>
              <a:t>24.</a:t>
            </a:r>
            <a:r>
              <a:rPr lang="de-CH" sz="900" baseline="0" dirty="0" smtClean="0"/>
              <a:t> Mai 2018</a:t>
            </a:r>
            <a:endParaRPr lang="de-DE" sz="900" dirty="0" smtClean="0"/>
          </a:p>
        </p:txBody>
      </p:sp>
      <p:cxnSp>
        <p:nvCxnSpPr>
          <p:cNvPr id="10" name="Gerade Verbindung 9"/>
          <p:cNvCxnSpPr/>
          <p:nvPr userDrawn="1"/>
        </p:nvCxnSpPr>
        <p:spPr>
          <a:xfrm>
            <a:off x="768315" y="4660900"/>
            <a:ext cx="7954998" cy="0"/>
          </a:xfrm>
          <a:prstGeom prst="line">
            <a:avLst/>
          </a:prstGeom>
          <a:ln w="63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1426264"/>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0" r:id="rId3"/>
    <p:sldLayoutId id="2147483661" r:id="rId4"/>
    <p:sldLayoutId id="2147483662" r:id="rId5"/>
    <p:sldLayoutId id="2147483667" r:id="rId6"/>
    <p:sldLayoutId id="2147483668" r:id="rId7"/>
    <p:sldLayoutId id="2147483669" r:id="rId8"/>
  </p:sldLayoutIdLst>
  <p:timing>
    <p:tnLst>
      <p:par>
        <p:cTn id="1" dur="indefinite" restart="never" nodeType="tmRoot"/>
      </p:par>
    </p:tnLst>
  </p:timing>
  <p:hf hdr="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ts val="2600"/>
        </a:lnSpc>
        <a:spcBef>
          <a:spcPts val="0"/>
        </a:spcBef>
        <a:buFont typeface="Arial"/>
        <a:buNone/>
        <a:defRPr sz="2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hyperlink" Target="https://www.bav.admin.ch/bav/de/home/verkehrstraeger/seilbahn.html" TargetMode="External"/><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12.emf"/><Relationship Id="rId4" Type="http://schemas.openxmlformats.org/officeDocument/2006/relationships/image" Target="../media/image11.emf"/></Relationships>
</file>

<file path=ppt/slides/_rels/slide5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52.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45.emf"/></Relationships>
</file>

<file path=ppt/slides/_rels/slide8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6.xml"/><Relationship Id="rId5" Type="http://schemas.openxmlformats.org/officeDocument/2006/relationships/image" Target="../media/image55.jpeg"/><Relationship Id="rId4" Type="http://schemas.openxmlformats.org/officeDocument/2006/relationships/image" Target="../media/image54.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2100" dirty="0" err="1" smtClean="0"/>
              <a:t>Seminar</a:t>
            </a:r>
            <a:r>
              <a:rPr lang="fr-CH" sz="2100" dirty="0" smtClean="0"/>
              <a:t> </a:t>
            </a:r>
            <a:r>
              <a:rPr lang="fr-CH" sz="2100" dirty="0"/>
              <a:t>2018 </a:t>
            </a:r>
            <a:r>
              <a:rPr lang="fr-CH" sz="2100" dirty="0" smtClean="0"/>
              <a:t>BAV/IKSS</a:t>
            </a:r>
            <a:r>
              <a:rPr lang="fr-CH" sz="4050" dirty="0"/>
              <a:t/>
            </a:r>
            <a:br>
              <a:rPr lang="fr-CH" sz="4050" dirty="0"/>
            </a:br>
            <a:r>
              <a:rPr lang="fr-CH" sz="4050" dirty="0" err="1" smtClean="0"/>
              <a:t>Technische</a:t>
            </a:r>
            <a:r>
              <a:rPr lang="fr-CH" sz="4050" dirty="0" smtClean="0"/>
              <a:t> </a:t>
            </a:r>
            <a:r>
              <a:rPr lang="fr-CH" sz="4050" dirty="0" err="1" smtClean="0"/>
              <a:t>Beurteilung</a:t>
            </a:r>
            <a:r>
              <a:rPr lang="fr-CH" sz="4050" dirty="0" smtClean="0"/>
              <a:t> von Dossiers </a:t>
            </a:r>
            <a:r>
              <a:rPr lang="fr-CH" sz="4050" dirty="0" err="1" smtClean="0"/>
              <a:t>durch</a:t>
            </a:r>
            <a:r>
              <a:rPr lang="fr-CH" sz="4050" dirty="0" smtClean="0"/>
              <a:t> die </a:t>
            </a:r>
            <a:r>
              <a:rPr lang="fr-CH" sz="4050" dirty="0" err="1" smtClean="0"/>
              <a:t>Behörde</a:t>
            </a:r>
            <a:r>
              <a:rPr lang="fr-CH" sz="4050" dirty="0"/>
              <a:t/>
            </a:r>
            <a:br>
              <a:rPr lang="fr-CH" sz="4050" dirty="0"/>
            </a:br>
            <a:r>
              <a:rPr lang="fr-CH" sz="2100" dirty="0" err="1"/>
              <a:t>Ittigen</a:t>
            </a:r>
            <a:r>
              <a:rPr lang="fr-CH" sz="2100" dirty="0"/>
              <a:t>, </a:t>
            </a:r>
            <a:r>
              <a:rPr lang="fr-CH" sz="2100" dirty="0" smtClean="0"/>
              <a:t>24. </a:t>
            </a:r>
            <a:r>
              <a:rPr lang="fr-CH" sz="2100" dirty="0"/>
              <a:t>M</a:t>
            </a:r>
            <a:r>
              <a:rPr lang="fr-CH" sz="2100" dirty="0" smtClean="0"/>
              <a:t>ai </a:t>
            </a:r>
            <a:r>
              <a:rPr lang="fr-CH" sz="2100" dirty="0"/>
              <a:t>2018</a:t>
            </a:r>
          </a:p>
        </p:txBody>
      </p:sp>
    </p:spTree>
    <p:extLst>
      <p:ext uri="{BB962C8B-B14F-4D97-AF65-F5344CB8AC3E}">
        <p14:creationId xmlns:p14="http://schemas.microsoft.com/office/powerpoint/2010/main" val="12173910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5/17</a:t>
            </a:r>
            <a:endParaRPr lang="en-US" dirty="0"/>
          </a:p>
        </p:txBody>
      </p:sp>
      <p:sp>
        <p:nvSpPr>
          <p:cNvPr id="3" name="Espace réservé du contenu 2"/>
          <p:cNvSpPr>
            <a:spLocks noGrp="1"/>
          </p:cNvSpPr>
          <p:nvPr>
            <p:ph idx="1"/>
          </p:nvPr>
        </p:nvSpPr>
        <p:spPr/>
        <p:txBody>
          <a:bodyPr/>
          <a:lstStyle/>
          <a:p>
            <a:pPr marL="0" indent="0">
              <a:buNone/>
            </a:pPr>
            <a:r>
              <a:rPr lang="fr-CH" sz="1400" i="1" dirty="0" err="1"/>
              <a:t>Betriebsbewilligung</a:t>
            </a:r>
            <a:endParaRPr lang="fr-CH" sz="1400" i="1" dirty="0"/>
          </a:p>
          <a:p>
            <a:pPr marL="0" indent="0">
              <a:buNone/>
            </a:pPr>
            <a:endParaRPr lang="fr-CH" sz="1500" i="1" dirty="0"/>
          </a:p>
          <a:p>
            <a:pPr marL="0" indent="0">
              <a:lnSpc>
                <a:spcPct val="100000"/>
              </a:lnSpc>
              <a:buNone/>
            </a:pPr>
            <a:r>
              <a:rPr lang="fr-CH" sz="1400" i="1" dirty="0"/>
              <a:t>Art 5 </a:t>
            </a:r>
            <a:r>
              <a:rPr lang="fr-CH" sz="1400" i="1" dirty="0" smtClean="0"/>
              <a:t>IKSS </a:t>
            </a:r>
            <a:r>
              <a:rPr lang="de-DE" sz="1200" i="1" dirty="0"/>
              <a:t>Die Kantone erteilen die Bewilligung zum Bau oder zum Betrieb einer Anlage erst dann, wenn… die Sicherheit ihres Betriebes gewährleistet ist;</a:t>
            </a:r>
          </a:p>
          <a:p>
            <a:pPr marL="0" indent="0">
              <a:lnSpc>
                <a:spcPct val="100000"/>
              </a:lnSpc>
              <a:buNone/>
            </a:pPr>
            <a:endParaRPr lang="fr-CH" sz="1200" i="1" dirty="0"/>
          </a:p>
          <a:p>
            <a:pPr marL="0" indent="0">
              <a:lnSpc>
                <a:spcPct val="100000"/>
              </a:lnSpc>
              <a:buNone/>
            </a:pPr>
            <a:r>
              <a:rPr lang="fr-CH" sz="1400" i="1" dirty="0" smtClean="0"/>
              <a:t>Art</a:t>
            </a:r>
            <a:r>
              <a:rPr lang="fr-CH" sz="1400" i="1" dirty="0"/>
              <a:t>. </a:t>
            </a:r>
            <a:r>
              <a:rPr lang="fr-CH" sz="1400" i="1" dirty="0" smtClean="0"/>
              <a:t>5 IKSS-</a:t>
            </a:r>
            <a:r>
              <a:rPr lang="fr-CH" sz="1400" i="1" dirty="0" err="1" smtClean="0"/>
              <a:t>Reglement</a:t>
            </a:r>
            <a:r>
              <a:rPr lang="fr-CH" sz="1400" i="1" dirty="0" smtClean="0"/>
              <a:t> 2006 </a:t>
            </a:r>
            <a:endParaRPr lang="fr-CH" sz="1400" i="1" dirty="0"/>
          </a:p>
          <a:p>
            <a:pPr marL="0" indent="0">
              <a:lnSpc>
                <a:spcPct val="100000"/>
              </a:lnSpc>
              <a:buNone/>
            </a:pPr>
            <a:endParaRPr lang="fr-CH" sz="1200" i="1" dirty="0"/>
          </a:p>
          <a:p>
            <a:pPr marL="0" indent="0">
              <a:lnSpc>
                <a:spcPct val="100000"/>
              </a:lnSpc>
              <a:buNone/>
            </a:pPr>
            <a:r>
              <a:rPr lang="fr-CH" sz="1200" i="1" dirty="0"/>
              <a:t>… </a:t>
            </a:r>
            <a:r>
              <a:rPr lang="de-DE" sz="1200" i="1" dirty="0"/>
              <a:t>Nach der Abnahme der fertig erstellten Anlage, der Feststellung der Betriebsbereitschaft und wenn der Nachweis über den Abschluss der erforderlichen Versicherungen erbracht ist, setzt die Aufsichtsbehörde den Termin der Betriebsaufnahme fest und erteilt die Betriebsbewilligung.</a:t>
            </a:r>
            <a:endParaRPr lang="en-US" sz="1600" i="1" dirty="0"/>
          </a:p>
          <a:p>
            <a:pPr marL="0" indent="0">
              <a:lnSpc>
                <a:spcPct val="100000"/>
              </a:lnSpc>
              <a:buNone/>
            </a:pPr>
            <a:endParaRPr lang="en-US" sz="16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482118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1188888" y="2198910"/>
            <a:ext cx="6672620" cy="1315097"/>
          </a:xfrm>
        </p:spPr>
        <p:txBody>
          <a:bodyPr/>
          <a:lstStyle/>
          <a:p>
            <a:r>
              <a:rPr lang="fr-CH" sz="4050" dirty="0" smtClean="0"/>
              <a:t>Varia</a:t>
            </a:r>
            <a:r>
              <a:rPr lang="fr-CH" sz="4050" dirty="0"/>
              <a:t/>
            </a:r>
            <a:br>
              <a:rPr lang="fr-CH" sz="4050" dirty="0"/>
            </a:br>
            <a:endParaRPr lang="fr-CH" sz="2100" dirty="0"/>
          </a:p>
        </p:txBody>
      </p:sp>
      <p:sp>
        <p:nvSpPr>
          <p:cNvPr id="4" name="Rectangle 5"/>
          <p:cNvSpPr txBox="1">
            <a:spLocks noChangeArrowheads="1"/>
          </p:cNvSpPr>
          <p:nvPr/>
        </p:nvSpPr>
        <p:spPr bwMode="auto">
          <a:xfrm>
            <a:off x="684278" y="4461960"/>
            <a:ext cx="5940660"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a:solidFill>
                  <a:schemeClr val="tx1"/>
                </a:solidFill>
              </a:rPr>
              <a:t>Laurent Queloz, </a:t>
            </a:r>
            <a:r>
              <a:rPr lang="fr-CH" sz="1200" kern="0" dirty="0" err="1">
                <a:solidFill>
                  <a:schemeClr val="tx1"/>
                </a:solidFill>
              </a:rPr>
              <a:t>Sektionschef</a:t>
            </a:r>
            <a:r>
              <a:rPr lang="fr-CH" sz="1200" kern="0" dirty="0">
                <a:solidFill>
                  <a:schemeClr val="tx1"/>
                </a:solidFill>
              </a:rPr>
              <a:t>, </a:t>
            </a:r>
            <a:r>
              <a:rPr lang="fr-CH" sz="1200" kern="0" dirty="0" err="1">
                <a:solidFill>
                  <a:schemeClr val="tx1"/>
                </a:solidFill>
              </a:rPr>
              <a:t>Sektion</a:t>
            </a:r>
            <a:r>
              <a:rPr lang="fr-CH" sz="1200" kern="0" dirty="0">
                <a:solidFill>
                  <a:schemeClr val="tx1"/>
                </a:solidFill>
              </a:rPr>
              <a:t> </a:t>
            </a:r>
            <a:r>
              <a:rPr lang="fr-CH" sz="1200" kern="0" dirty="0" err="1">
                <a:solidFill>
                  <a:schemeClr val="tx1"/>
                </a:solidFill>
              </a:rPr>
              <a:t>Seilbahntechnik</a:t>
            </a:r>
            <a:r>
              <a:rPr lang="fr-CH" sz="1200" kern="0" dirty="0">
                <a:solidFill>
                  <a:schemeClr val="tx1"/>
                </a:solidFill>
              </a:rPr>
              <a:t>, BAV</a:t>
            </a:r>
          </a:p>
        </p:txBody>
      </p:sp>
    </p:spTree>
    <p:extLst>
      <p:ext uri="{BB962C8B-B14F-4D97-AF65-F5344CB8AC3E}">
        <p14:creationId xmlns:p14="http://schemas.microsoft.com/office/powerpoint/2010/main" val="56586359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Varia</a:t>
            </a:r>
            <a:endParaRPr lang="en-US" dirty="0"/>
          </a:p>
        </p:txBody>
      </p:sp>
      <p:sp>
        <p:nvSpPr>
          <p:cNvPr id="95235" name="Rectangle 3"/>
          <p:cNvSpPr>
            <a:spLocks noGrp="1" noChangeArrowheads="1"/>
          </p:cNvSpPr>
          <p:nvPr>
            <p:ph idx="1"/>
          </p:nvPr>
        </p:nvSpPr>
        <p:spPr>
          <a:xfrm>
            <a:off x="768315" y="1621256"/>
            <a:ext cx="7959724" cy="1831807"/>
          </a:xfrm>
        </p:spPr>
        <p:txBody>
          <a:bodyPr/>
          <a:lstStyle/>
          <a:p>
            <a:pPr algn="ctr"/>
            <a:endParaRPr lang="fr-CH" sz="3000" dirty="0"/>
          </a:p>
          <a:p>
            <a:pPr marL="0" indent="0" algn="ctr">
              <a:buNone/>
            </a:pPr>
            <a:r>
              <a:rPr lang="de-DE" sz="3200" dirty="0"/>
              <a:t>Ihre Meinung, </a:t>
            </a:r>
            <a:r>
              <a:rPr lang="de-DE" sz="3200" dirty="0" smtClean="0"/>
              <a:t>Ihre Bemerkungen </a:t>
            </a:r>
            <a:r>
              <a:rPr lang="de-DE" sz="3200" dirty="0"/>
              <a:t>und Ihre Vorschläge von Themen interessieren uns.</a:t>
            </a:r>
            <a:endParaRPr lang="fr-CH" sz="30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585543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Varia</a:t>
            </a:r>
            <a:endParaRPr lang="en-US" dirty="0"/>
          </a:p>
        </p:txBody>
      </p:sp>
      <p:sp>
        <p:nvSpPr>
          <p:cNvPr id="95235" name="Rectangle 3"/>
          <p:cNvSpPr>
            <a:spLocks noGrp="1" noChangeArrowheads="1"/>
          </p:cNvSpPr>
          <p:nvPr>
            <p:ph idx="1"/>
          </p:nvPr>
        </p:nvSpPr>
        <p:spPr/>
        <p:txBody>
          <a:bodyPr/>
          <a:lstStyle/>
          <a:p>
            <a:pPr marL="0" indent="0">
              <a:buNone/>
            </a:pPr>
            <a:r>
              <a:rPr lang="de-DE" sz="3200" dirty="0"/>
              <a:t>Präsentationen dieses Tages auf der Website des </a:t>
            </a:r>
            <a:r>
              <a:rPr lang="de-DE" sz="3200" dirty="0" smtClean="0"/>
              <a:t>BAV </a:t>
            </a:r>
            <a:r>
              <a:rPr lang="de-DE" sz="3200" dirty="0"/>
              <a:t>verfügbar:</a:t>
            </a:r>
            <a:br>
              <a:rPr lang="de-DE" sz="3200" dirty="0"/>
            </a:br>
            <a:r>
              <a:rPr lang="de-DE" sz="3200" dirty="0"/>
              <a:t/>
            </a:r>
            <a:br>
              <a:rPr lang="de-DE" sz="3200" dirty="0"/>
            </a:br>
            <a:r>
              <a:rPr lang="de-DE" sz="3200" dirty="0">
                <a:hlinkClick r:id="rId3"/>
              </a:rPr>
              <a:t>https://www.bav.admin.ch/bav/de/home/verkehrstraeger/seilbahn.html</a:t>
            </a:r>
            <a:r>
              <a:rPr lang="de-DE" sz="3200" dirty="0"/>
              <a:t/>
            </a:r>
            <a:br>
              <a:rPr lang="de-DE" sz="3200" dirty="0"/>
            </a:br>
            <a:r>
              <a:rPr lang="de-DE" sz="3200" dirty="0"/>
              <a:t/>
            </a:r>
            <a:br>
              <a:rPr lang="de-DE" sz="3200" dirty="0"/>
            </a:br>
            <a:r>
              <a:rPr lang="de-DE" sz="3200" dirty="0"/>
              <a:t>sowie alle legislativen Dokumente, die </a:t>
            </a:r>
            <a:r>
              <a:rPr lang="de-DE" sz="3200" dirty="0" smtClean="0"/>
              <a:t>BAV-Richtlinien </a:t>
            </a:r>
            <a:r>
              <a:rPr lang="de-DE" sz="3200" dirty="0"/>
              <a:t>usw.</a:t>
            </a:r>
            <a:endParaRPr lang="fr-CH" sz="3000" dirty="0"/>
          </a:p>
        </p:txBody>
      </p:sp>
    </p:spTree>
    <p:extLst>
      <p:ext uri="{BB962C8B-B14F-4D97-AF65-F5344CB8AC3E}">
        <p14:creationId xmlns:p14="http://schemas.microsoft.com/office/powerpoint/2010/main" val="124154051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a:t/>
            </a:r>
            <a:br>
              <a:rPr lang="fr-CH" sz="4050" dirty="0"/>
            </a:br>
            <a:r>
              <a:rPr lang="de-DE" sz="4000" dirty="0" smtClean="0"/>
              <a:t>Schlussworte</a:t>
            </a:r>
            <a:r>
              <a:rPr lang="fr-CH" sz="4050" dirty="0"/>
              <a:t/>
            </a:r>
            <a:br>
              <a:rPr lang="fr-CH" sz="4050" dirty="0"/>
            </a:br>
            <a:endParaRPr lang="fr-CH" sz="2100" dirty="0"/>
          </a:p>
        </p:txBody>
      </p:sp>
      <p:sp>
        <p:nvSpPr>
          <p:cNvPr id="6" name="Rectangle 5"/>
          <p:cNvSpPr txBox="1">
            <a:spLocks noChangeArrowheads="1"/>
          </p:cNvSpPr>
          <p:nvPr/>
        </p:nvSpPr>
        <p:spPr bwMode="auto">
          <a:xfrm>
            <a:off x="664402" y="4449705"/>
            <a:ext cx="5076564"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fr-CH" sz="1200" kern="0" dirty="0">
              <a:solidFill>
                <a:schemeClr val="tx1"/>
              </a:solidFill>
            </a:endParaRPr>
          </a:p>
        </p:txBody>
      </p:sp>
    </p:spTree>
    <p:extLst>
      <p:ext uri="{BB962C8B-B14F-4D97-AF65-F5344CB8AC3E}">
        <p14:creationId xmlns:p14="http://schemas.microsoft.com/office/powerpoint/2010/main" val="11944398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6/17</a:t>
            </a:r>
            <a:endParaRPr lang="en-US" dirty="0"/>
          </a:p>
        </p:txBody>
      </p:sp>
      <p:sp>
        <p:nvSpPr>
          <p:cNvPr id="3" name="Espace réservé du contenu 2"/>
          <p:cNvSpPr>
            <a:spLocks noGrp="1"/>
          </p:cNvSpPr>
          <p:nvPr>
            <p:ph idx="1"/>
          </p:nvPr>
        </p:nvSpPr>
        <p:spPr/>
        <p:txBody>
          <a:bodyPr/>
          <a:lstStyle/>
          <a:p>
            <a:pPr marL="0" indent="0">
              <a:buNone/>
            </a:pPr>
            <a:r>
              <a:rPr lang="fr-CH" sz="1500" i="1" dirty="0" err="1" smtClean="0"/>
              <a:t>Seilbahnverordnung</a:t>
            </a:r>
            <a:r>
              <a:rPr lang="fr-CH" sz="1500" i="1" dirty="0" smtClean="0"/>
              <a:t>, </a:t>
            </a:r>
            <a:r>
              <a:rPr lang="fr-CH" sz="1500" i="1" dirty="0" err="1" smtClean="0"/>
              <a:t>SebV</a:t>
            </a:r>
            <a:r>
              <a:rPr lang="fr-CH" sz="1500" i="1" dirty="0" smtClean="0"/>
              <a:t>, SR 743.011 (01.01.2018)</a:t>
            </a:r>
            <a:endParaRPr lang="fr-CH" sz="1500" i="1" dirty="0"/>
          </a:p>
          <a:p>
            <a:r>
              <a:rPr lang="fr-CH" sz="1500" i="1" dirty="0" smtClean="0"/>
              <a:t>1. </a:t>
            </a:r>
            <a:r>
              <a:rPr lang="fr-CH" sz="1500" i="1" dirty="0" err="1" smtClean="0"/>
              <a:t>Kapitel</a:t>
            </a:r>
            <a:r>
              <a:rPr lang="fr-CH" sz="1500" i="1" dirty="0" smtClean="0"/>
              <a:t>, 3. </a:t>
            </a:r>
            <a:r>
              <a:rPr lang="de-CH" sz="1600" i="1" dirty="0" smtClean="0"/>
              <a:t>Abschnitt: Grundlegende </a:t>
            </a:r>
            <a:r>
              <a:rPr lang="de-CH" sz="1600" i="1" dirty="0"/>
              <a:t>Anforderungen, Ergänzende Vorschriften, Abweichungen von technischen Normen</a:t>
            </a:r>
            <a:endParaRPr lang="en-US" sz="1500" i="1" dirty="0"/>
          </a:p>
        </p:txBody>
      </p:sp>
      <p:sp>
        <p:nvSpPr>
          <p:cNvPr id="4" name="Rectangle 3"/>
          <p:cNvSpPr/>
          <p:nvPr/>
        </p:nvSpPr>
        <p:spPr>
          <a:xfrm>
            <a:off x="1688306" y="2247930"/>
            <a:ext cx="6978616" cy="2115964"/>
          </a:xfrm>
          <a:prstGeom prst="rect">
            <a:avLst/>
          </a:prstGeom>
        </p:spPr>
        <p:txBody>
          <a:bodyPr wrap="square">
            <a:spAutoFit/>
          </a:bodyPr>
          <a:lstStyle/>
          <a:p>
            <a:r>
              <a:rPr lang="en-US" sz="1350" b="1" dirty="0">
                <a:latin typeface="TimesNewRoman,Bold"/>
              </a:rPr>
              <a:t>Art. 5 </a:t>
            </a:r>
            <a:r>
              <a:rPr lang="de-CH" sz="1400" dirty="0"/>
              <a:t>Grundlegende </a:t>
            </a:r>
            <a:r>
              <a:rPr lang="de-CH" sz="1400" dirty="0" smtClean="0"/>
              <a:t>Anforderungen</a:t>
            </a:r>
          </a:p>
          <a:p>
            <a:endParaRPr lang="en-US" sz="1350" dirty="0">
              <a:latin typeface="TimesNewRoman"/>
            </a:endParaRPr>
          </a:p>
          <a:p>
            <a:r>
              <a:rPr lang="fr-FR" sz="600" dirty="0">
                <a:latin typeface="TimesNewRoman"/>
              </a:rPr>
              <a:t>1 </a:t>
            </a:r>
            <a:r>
              <a:rPr lang="de-CH" sz="1400" dirty="0"/>
              <a:t>Seilbahnen sowie ihre Infrastruktur, ihre Sicherheitsbauteile und ihre Teilsysteme müssen den grundlegenden Anforderungen entsprechen, die in Anhang II der EU-Seilbahnverordnung unter der Bezeichnung «wesentliche Anforderungen» aufgestellt </a:t>
            </a:r>
            <a:r>
              <a:rPr lang="de-CH" sz="1400" dirty="0" smtClean="0"/>
              <a:t>werden</a:t>
            </a:r>
            <a:r>
              <a:rPr lang="en-US" sz="1400" dirty="0" smtClean="0"/>
              <a:t>.</a:t>
            </a:r>
            <a:endParaRPr lang="en-US" sz="1400" dirty="0"/>
          </a:p>
          <a:p>
            <a:endParaRPr lang="fr-FR" sz="600" dirty="0">
              <a:latin typeface="TimesNewRoman"/>
            </a:endParaRPr>
          </a:p>
          <a:p>
            <a:r>
              <a:rPr lang="fr-FR" sz="600" dirty="0">
                <a:latin typeface="TimesNewRoman"/>
              </a:rPr>
              <a:t>2 </a:t>
            </a:r>
            <a:r>
              <a:rPr lang="de-CH" sz="1400" dirty="0"/>
              <a:t>Die zuständige Behörde kann Plangenehmigungs- oder Baubewilligungsgesuche und Betriebsbewilligungsgesuche auf der Grundlage der Vorschriften und Normen bewilligen, die bei Eingang des vollständigen Gesuchs gelten</a:t>
            </a:r>
            <a:endParaRPr lang="en-US" sz="135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29036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77606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7/17</a:t>
            </a:r>
            <a:endParaRPr lang="en-US" dirty="0"/>
          </a:p>
        </p:txBody>
      </p:sp>
      <p:sp>
        <p:nvSpPr>
          <p:cNvPr id="3" name="Espace réservé du contenu 2"/>
          <p:cNvSpPr>
            <a:spLocks noGrp="1"/>
          </p:cNvSpPr>
          <p:nvPr>
            <p:ph idx="1"/>
          </p:nvPr>
        </p:nvSpPr>
        <p:spPr>
          <a:xfrm>
            <a:off x="725636" y="885826"/>
            <a:ext cx="7959724" cy="3309937"/>
          </a:xfrm>
        </p:spPr>
        <p:txBody>
          <a:bodyPr/>
          <a:lstStyle/>
          <a:p>
            <a:pPr marL="0" indent="0">
              <a:lnSpc>
                <a:spcPct val="100000"/>
              </a:lnSpc>
              <a:buNone/>
            </a:pPr>
            <a:r>
              <a:rPr lang="fr-CH" sz="1400" i="1" dirty="0" err="1"/>
              <a:t>Wesentliche</a:t>
            </a:r>
            <a:r>
              <a:rPr lang="fr-CH" sz="1400" i="1" dirty="0"/>
              <a:t> </a:t>
            </a:r>
            <a:r>
              <a:rPr lang="fr-CH" sz="1400" i="1" dirty="0" err="1"/>
              <a:t>Anforderungen</a:t>
            </a:r>
            <a:r>
              <a:rPr lang="fr-CH" sz="1400" i="1" dirty="0"/>
              <a:t>, </a:t>
            </a:r>
            <a:r>
              <a:rPr lang="fr-CH" sz="1400" i="1" dirty="0" err="1"/>
              <a:t>Ergänzungen</a:t>
            </a:r>
            <a:r>
              <a:rPr lang="fr-CH" sz="1400" i="1" dirty="0"/>
              <a:t>, </a:t>
            </a:r>
            <a:r>
              <a:rPr lang="fr-CH" sz="1400" i="1" dirty="0" err="1"/>
              <a:t>Abweichungen</a:t>
            </a:r>
            <a:endParaRPr lang="fr-CH" sz="1400" i="1" dirty="0"/>
          </a:p>
          <a:p>
            <a:pPr marL="0" indent="0">
              <a:lnSpc>
                <a:spcPct val="100000"/>
              </a:lnSpc>
              <a:buNone/>
            </a:pPr>
            <a:endParaRPr lang="fr-CH" sz="1200" i="1" dirty="0" smtClean="0"/>
          </a:p>
          <a:p>
            <a:pPr marL="0" indent="0">
              <a:lnSpc>
                <a:spcPct val="100000"/>
              </a:lnSpc>
              <a:buNone/>
            </a:pPr>
            <a:r>
              <a:rPr lang="fr-CH" sz="1400" i="1" dirty="0" smtClean="0"/>
              <a:t>Art 2 EU  </a:t>
            </a:r>
          </a:p>
          <a:p>
            <a:pPr marL="0" indent="0">
              <a:lnSpc>
                <a:spcPct val="100000"/>
              </a:lnSpc>
              <a:buNone/>
            </a:pPr>
            <a:r>
              <a:rPr lang="de-DE" sz="1200" i="1" dirty="0"/>
              <a:t>Diese Verordnung gilt nicht für</a:t>
            </a:r>
          </a:p>
          <a:p>
            <a:pPr marL="0" indent="0">
              <a:lnSpc>
                <a:spcPct val="100000"/>
              </a:lnSpc>
              <a:buNone/>
            </a:pPr>
            <a:endParaRPr lang="fr-CH" sz="1200" i="1" dirty="0" smtClean="0"/>
          </a:p>
          <a:p>
            <a:pPr marL="0" indent="0">
              <a:lnSpc>
                <a:spcPct val="100000"/>
              </a:lnSpc>
              <a:buNone/>
            </a:pPr>
            <a:r>
              <a:rPr lang="fr-CH" sz="1200" i="1" dirty="0" smtClean="0"/>
              <a:t>c) </a:t>
            </a:r>
            <a:r>
              <a:rPr lang="de-DE" sz="1200" i="1" dirty="0"/>
              <a:t>Anlagen für land- oder forstwirtschaftliche Zwecke;</a:t>
            </a:r>
          </a:p>
          <a:p>
            <a:pPr marL="0" indent="0">
              <a:lnSpc>
                <a:spcPct val="100000"/>
              </a:lnSpc>
              <a:buNone/>
            </a:pPr>
            <a:r>
              <a:rPr lang="fr-CH" sz="1200" i="1" dirty="0" smtClean="0"/>
              <a:t>d) </a:t>
            </a:r>
            <a:r>
              <a:rPr lang="de-DE" sz="1200" i="1" dirty="0"/>
              <a:t>Seilbahnen für den Betrieb von Schutz- und Berghütten, die nur für die Beförderung von Gütern und eigens benannten Personen bestimmt sind;</a:t>
            </a:r>
          </a:p>
          <a:p>
            <a:pPr marL="0" indent="0">
              <a:lnSpc>
                <a:spcPct val="100000"/>
              </a:lnSpc>
              <a:buNone/>
            </a:pPr>
            <a:r>
              <a:rPr lang="fr-CH" sz="1200" i="1" dirty="0" smtClean="0"/>
              <a:t>f) </a:t>
            </a:r>
            <a:r>
              <a:rPr lang="de-DE" sz="1200" i="1" dirty="0"/>
              <a:t>bergbauliche Anlagen oder andere zu industriellen Zwecken aufgestellte und genutzte Anlagen;</a:t>
            </a:r>
          </a:p>
          <a:p>
            <a:pPr marL="0" indent="0">
              <a:lnSpc>
                <a:spcPct val="100000"/>
              </a:lnSpc>
              <a:buNone/>
            </a:pPr>
            <a:endParaRPr lang="fr-CH" sz="1200" i="1" dirty="0"/>
          </a:p>
          <a:p>
            <a:pPr marL="0" indent="0">
              <a:lnSpc>
                <a:spcPct val="100000"/>
              </a:lnSpc>
              <a:buNone/>
            </a:pPr>
            <a:r>
              <a:rPr lang="fr-CH" sz="1400" i="1" dirty="0" smtClean="0"/>
              <a:t>Art </a:t>
            </a:r>
            <a:r>
              <a:rPr lang="fr-CH" sz="1400" i="1" dirty="0"/>
              <a:t>1 IKSS</a:t>
            </a:r>
          </a:p>
          <a:p>
            <a:pPr marL="0" indent="0">
              <a:lnSpc>
                <a:spcPct val="100000"/>
              </a:lnSpc>
              <a:buNone/>
            </a:pPr>
            <a:r>
              <a:rPr lang="de-DE" sz="1200" i="1" dirty="0" smtClean="0"/>
              <a:t>Die </a:t>
            </a:r>
            <a:r>
              <a:rPr lang="de-DE" sz="1200" i="1" dirty="0"/>
              <a:t>dem Konkordat beitretenden Kantone </a:t>
            </a:r>
            <a:r>
              <a:rPr lang="de-DE" sz="1200" i="1" dirty="0" err="1"/>
              <a:t>schliessen</a:t>
            </a:r>
            <a:r>
              <a:rPr lang="de-DE" sz="1200" i="1" dirty="0"/>
              <a:t> sich zusammen um einheitliche Vorschriften aufzustellen, welche den Betrieb der unter das Konkordat fallenden Anlagen möglichst sicher gestalten, ohne die Kosten für Bau und Betrieb </a:t>
            </a:r>
            <a:r>
              <a:rPr lang="de-DE" sz="1200" i="1" dirty="0" err="1"/>
              <a:t>allzusehr</a:t>
            </a:r>
            <a:r>
              <a:rPr lang="de-DE" sz="1200" i="1" dirty="0"/>
              <a:t> zu erhöhen;</a:t>
            </a:r>
            <a:endParaRPr lang="fr-CH" sz="12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618645" y="2777305"/>
            <a:ext cx="7993063" cy="876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068577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8/17</a:t>
            </a:r>
            <a:endParaRPr lang="en-US" dirty="0"/>
          </a:p>
        </p:txBody>
      </p:sp>
      <p:sp>
        <p:nvSpPr>
          <p:cNvPr id="3" name="Espace réservé du contenu 2"/>
          <p:cNvSpPr>
            <a:spLocks noGrp="1"/>
          </p:cNvSpPr>
          <p:nvPr>
            <p:ph idx="1"/>
          </p:nvPr>
        </p:nvSpPr>
        <p:spPr/>
        <p:txBody>
          <a:bodyPr/>
          <a:lstStyle/>
          <a:p>
            <a:pPr marL="0" indent="0">
              <a:buNone/>
            </a:pPr>
            <a:r>
              <a:rPr lang="fr-CH" sz="1500" i="1" dirty="0" err="1"/>
              <a:t>Seilbahnverordnung</a:t>
            </a:r>
            <a:r>
              <a:rPr lang="fr-CH" sz="1500" i="1" dirty="0"/>
              <a:t>, </a:t>
            </a:r>
            <a:r>
              <a:rPr lang="fr-CH" sz="1500" i="1" dirty="0" err="1"/>
              <a:t>SebV</a:t>
            </a:r>
            <a:r>
              <a:rPr lang="fr-CH" sz="1500" i="1" dirty="0"/>
              <a:t>, SR 743.011 (01.01.2018)</a:t>
            </a:r>
          </a:p>
          <a:p>
            <a:r>
              <a:rPr lang="fr-CH" sz="1500" i="1" dirty="0" smtClean="0"/>
              <a:t>2. </a:t>
            </a:r>
            <a:r>
              <a:rPr lang="fr-CH" sz="1500" i="1" dirty="0" err="1"/>
              <a:t>Kapitel</a:t>
            </a:r>
            <a:r>
              <a:rPr lang="fr-CH" sz="1500" i="1" dirty="0"/>
              <a:t>, 1</a:t>
            </a:r>
            <a:r>
              <a:rPr lang="fr-CH" sz="1500" i="1" dirty="0" smtClean="0"/>
              <a:t>. </a:t>
            </a:r>
            <a:r>
              <a:rPr lang="de-CH" sz="1600" i="1" dirty="0"/>
              <a:t>Abschnitt</a:t>
            </a:r>
            <a:r>
              <a:rPr lang="de-CH" sz="1600" i="1" dirty="0" smtClean="0"/>
              <a:t>:</a:t>
            </a:r>
            <a:r>
              <a:rPr lang="de-CH" sz="1600" dirty="0"/>
              <a:t> </a:t>
            </a:r>
            <a:r>
              <a:rPr lang="de-CH" sz="1600" i="1" dirty="0"/>
              <a:t>Plangenehmigungsverfahren</a:t>
            </a:r>
            <a:endParaRPr lang="en-US" sz="1500" i="1" dirty="0"/>
          </a:p>
        </p:txBody>
      </p:sp>
      <p:sp>
        <p:nvSpPr>
          <p:cNvPr id="4" name="Rectangle 3"/>
          <p:cNvSpPr/>
          <p:nvPr/>
        </p:nvSpPr>
        <p:spPr>
          <a:xfrm>
            <a:off x="1688306" y="2247930"/>
            <a:ext cx="6978616" cy="2231380"/>
          </a:xfrm>
          <a:prstGeom prst="rect">
            <a:avLst/>
          </a:prstGeom>
        </p:spPr>
        <p:txBody>
          <a:bodyPr wrap="square">
            <a:spAutoFit/>
          </a:bodyPr>
          <a:lstStyle/>
          <a:p>
            <a:r>
              <a:rPr lang="en-US" sz="1350" b="1" dirty="0">
                <a:latin typeface="TimesNewRoman,Bold"/>
              </a:rPr>
              <a:t>Art. </a:t>
            </a:r>
            <a:r>
              <a:rPr lang="en-US" sz="1350" b="1" dirty="0" smtClean="0">
                <a:latin typeface="TimesNewRoman,Bold"/>
              </a:rPr>
              <a:t>11 </a:t>
            </a:r>
            <a:r>
              <a:rPr lang="de-CH" sz="1350" dirty="0" smtClean="0">
                <a:latin typeface="TimesNewRoman"/>
              </a:rPr>
              <a:t>Gesuch</a:t>
            </a:r>
          </a:p>
          <a:p>
            <a:endParaRPr lang="en-US" sz="1350" dirty="0" smtClean="0">
              <a:latin typeface="TimesNewRoman"/>
            </a:endParaRPr>
          </a:p>
          <a:p>
            <a:r>
              <a:rPr lang="fr-FR" sz="600" dirty="0" smtClean="0">
                <a:latin typeface="TimesNewRoman"/>
              </a:rPr>
              <a:t>1 </a:t>
            </a:r>
            <a:r>
              <a:rPr lang="de-CH" sz="1400" dirty="0"/>
              <a:t>Mit dem Plangenehmigungsgesuch sind dem Bundesamt für Verkehr (BAV) ein­zureichen:</a:t>
            </a:r>
            <a:endParaRPr lang="en-US" sz="1400" dirty="0"/>
          </a:p>
          <a:p>
            <a:r>
              <a:rPr lang="de-CH" sz="1400" dirty="0" smtClean="0"/>
              <a:t>a. betreffend </a:t>
            </a:r>
            <a:r>
              <a:rPr lang="de-CH" sz="1400" dirty="0"/>
              <a:t>die Sicherheit: die Unterlagen nach Anhang 1</a:t>
            </a:r>
            <a:r>
              <a:rPr lang="de-CH" sz="1400" dirty="0" smtClean="0"/>
              <a:t>; …</a:t>
            </a:r>
            <a:endParaRPr lang="en-US" sz="1400" dirty="0"/>
          </a:p>
          <a:p>
            <a:r>
              <a:rPr lang="de-CH" sz="1400" dirty="0"/>
              <a:t>		</a:t>
            </a:r>
            <a:endParaRPr lang="de-CH" sz="1400" dirty="0" smtClean="0"/>
          </a:p>
          <a:p>
            <a:r>
              <a:rPr lang="fr-FR" sz="600" dirty="0" smtClean="0">
                <a:latin typeface="TimesNewRoman"/>
              </a:rPr>
              <a:t>2 </a:t>
            </a:r>
            <a:r>
              <a:rPr lang="de-CH" sz="1400" dirty="0"/>
              <a:t>Die Gesuchsunterlagen nach Absatz 1 müssen es dem BAV ermöglichen zu beur­teilen, ob die Vorschriften eingehalten und die Bewilligungs- beziehungsweise Konzessionsvoraussetzungen erfüllt sind. Sie müssen allfällige Abweichungen von technischen Normen darlegen.</a:t>
            </a:r>
            <a:endParaRPr lang="fr-FR" sz="1400" dirty="0" smtClean="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29036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0358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smtClean="0"/>
              <a:t/>
            </a:r>
            <a:br>
              <a:rPr lang="fr-CH" dirty="0" smtClean="0"/>
            </a:br>
            <a:r>
              <a:rPr lang="fr-CH" dirty="0" err="1" smtClean="0"/>
              <a:t>Erinnerung</a:t>
            </a:r>
            <a:r>
              <a:rPr lang="fr-CH" dirty="0" smtClean="0"/>
              <a:t> 9/17</a:t>
            </a:r>
            <a:endParaRPr lang="en-US" dirty="0"/>
          </a:p>
        </p:txBody>
      </p:sp>
      <p:sp>
        <p:nvSpPr>
          <p:cNvPr id="3" name="Espace réservé du contenu 2"/>
          <p:cNvSpPr>
            <a:spLocks noGrp="1"/>
          </p:cNvSpPr>
          <p:nvPr>
            <p:ph idx="1"/>
          </p:nvPr>
        </p:nvSpPr>
        <p:spPr>
          <a:xfrm>
            <a:off x="720320" y="1174510"/>
            <a:ext cx="4775975" cy="3309937"/>
          </a:xfrm>
        </p:spPr>
        <p:txBody>
          <a:bodyPr/>
          <a:lstStyle/>
          <a:p>
            <a:pPr marL="0" indent="0">
              <a:lnSpc>
                <a:spcPct val="100000"/>
              </a:lnSpc>
              <a:buNone/>
            </a:pPr>
            <a:r>
              <a:rPr lang="fr-CH" sz="1400" i="1" dirty="0" err="1"/>
              <a:t>Gesuch</a:t>
            </a:r>
            <a:r>
              <a:rPr lang="fr-CH" sz="1400" i="1" dirty="0"/>
              <a:t> : </a:t>
            </a:r>
          </a:p>
          <a:p>
            <a:pPr marL="0" indent="0">
              <a:lnSpc>
                <a:spcPct val="100000"/>
              </a:lnSpc>
              <a:buNone/>
            </a:pPr>
            <a:endParaRPr lang="fr-CH" sz="1400" i="1" dirty="0"/>
          </a:p>
          <a:p>
            <a:pPr marL="0" indent="0">
              <a:lnSpc>
                <a:spcPct val="100000"/>
              </a:lnSpc>
              <a:buNone/>
            </a:pPr>
            <a:endParaRPr lang="fr-CH" sz="1400" i="1" dirty="0" smtClean="0"/>
          </a:p>
          <a:p>
            <a:pPr marL="0" indent="0">
              <a:lnSpc>
                <a:spcPct val="100000"/>
              </a:lnSpc>
              <a:buNone/>
            </a:pPr>
            <a:r>
              <a:rPr lang="fr-CH" sz="1400" i="1" dirty="0" smtClean="0"/>
              <a:t>Art</a:t>
            </a:r>
            <a:r>
              <a:rPr lang="fr-CH" sz="1400" i="1" dirty="0"/>
              <a:t>. 4 </a:t>
            </a:r>
            <a:r>
              <a:rPr lang="fr-CH" sz="1400" i="1" dirty="0" smtClean="0"/>
              <a:t>IKSS-</a:t>
            </a:r>
            <a:r>
              <a:rPr lang="fr-CH" sz="1400" i="1" dirty="0" err="1" smtClean="0"/>
              <a:t>Reglement</a:t>
            </a:r>
            <a:r>
              <a:rPr lang="fr-CH" sz="1400" i="1" dirty="0" smtClean="0"/>
              <a:t> 2006 </a:t>
            </a:r>
          </a:p>
          <a:p>
            <a:pPr marL="0" indent="0">
              <a:lnSpc>
                <a:spcPct val="100000"/>
              </a:lnSpc>
              <a:buNone/>
            </a:pPr>
            <a:endParaRPr lang="fr-CH" sz="1400" i="1" dirty="0"/>
          </a:p>
          <a:p>
            <a:pPr marL="0" indent="0">
              <a:lnSpc>
                <a:spcPct val="100000"/>
              </a:lnSpc>
              <a:buNone/>
            </a:pPr>
            <a:r>
              <a:rPr lang="fr-CH" sz="1200" i="1" dirty="0" smtClean="0"/>
              <a:t>a</a:t>
            </a:r>
            <a:r>
              <a:rPr lang="fr-CH" sz="1200" i="1" dirty="0"/>
              <a:t>) </a:t>
            </a:r>
            <a:r>
              <a:rPr lang="de-DE" sz="1200" i="1" dirty="0"/>
              <a:t>für neue Anlagen: Unterlagen </a:t>
            </a:r>
            <a:r>
              <a:rPr lang="de-DE" sz="1200" i="1" dirty="0" err="1"/>
              <a:t>gemäss</a:t>
            </a:r>
            <a:r>
              <a:rPr lang="de-DE" sz="1200" i="1" dirty="0"/>
              <a:t> Seilbahnverordnung (</a:t>
            </a:r>
            <a:r>
              <a:rPr lang="de-DE" sz="1200" i="1" dirty="0" err="1"/>
              <a:t>SebV</a:t>
            </a:r>
            <a:r>
              <a:rPr lang="de-DE" sz="1200" i="1" dirty="0"/>
              <a:t>) Anhang 1</a:t>
            </a:r>
            <a:endParaRPr lang="en-US" sz="12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48299" y="98247"/>
            <a:ext cx="2970213" cy="4451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56807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10/17</a:t>
            </a:r>
            <a:endParaRPr lang="en-US" dirty="0"/>
          </a:p>
        </p:txBody>
      </p:sp>
      <p:sp>
        <p:nvSpPr>
          <p:cNvPr id="3" name="Espace réservé du contenu 2"/>
          <p:cNvSpPr>
            <a:spLocks noGrp="1"/>
          </p:cNvSpPr>
          <p:nvPr>
            <p:ph idx="1"/>
          </p:nvPr>
        </p:nvSpPr>
        <p:spPr/>
        <p:txBody>
          <a:bodyPr/>
          <a:lstStyle/>
          <a:p>
            <a:pPr marL="0" indent="0">
              <a:buNone/>
            </a:pPr>
            <a:r>
              <a:rPr lang="fr-CH" sz="1500" i="1" dirty="0" err="1"/>
              <a:t>Seilbahnverordnung</a:t>
            </a:r>
            <a:r>
              <a:rPr lang="fr-CH" sz="1500" i="1" dirty="0"/>
              <a:t>, </a:t>
            </a:r>
            <a:r>
              <a:rPr lang="fr-CH" sz="1500" i="1" dirty="0" err="1"/>
              <a:t>SebV</a:t>
            </a:r>
            <a:r>
              <a:rPr lang="fr-CH" sz="1500" i="1" dirty="0"/>
              <a:t>, SR 743.011 (01.01.2018)</a:t>
            </a:r>
          </a:p>
          <a:p>
            <a:r>
              <a:rPr lang="fr-CH" sz="1500" i="1" dirty="0"/>
              <a:t>2. </a:t>
            </a:r>
            <a:r>
              <a:rPr lang="fr-CH" sz="1500" i="1" dirty="0" err="1"/>
              <a:t>Kapitel</a:t>
            </a:r>
            <a:r>
              <a:rPr lang="fr-CH" sz="1500" i="1" dirty="0"/>
              <a:t>, 1. </a:t>
            </a:r>
            <a:r>
              <a:rPr lang="de-CH" sz="1600" i="1" dirty="0"/>
              <a:t>Abschnitt:</a:t>
            </a:r>
            <a:r>
              <a:rPr lang="de-CH" sz="1600" dirty="0"/>
              <a:t> </a:t>
            </a:r>
            <a:r>
              <a:rPr lang="de-CH" sz="1600" i="1" dirty="0"/>
              <a:t>Plangenehmigungsverfahren</a:t>
            </a:r>
            <a:endParaRPr lang="en-US" sz="1500" i="1" dirty="0"/>
          </a:p>
        </p:txBody>
      </p:sp>
      <p:sp>
        <p:nvSpPr>
          <p:cNvPr id="4" name="Rectangle 3"/>
          <p:cNvSpPr/>
          <p:nvPr/>
        </p:nvSpPr>
        <p:spPr>
          <a:xfrm>
            <a:off x="1709737" y="1869672"/>
            <a:ext cx="7013575" cy="2223686"/>
          </a:xfrm>
          <a:prstGeom prst="rect">
            <a:avLst/>
          </a:prstGeom>
        </p:spPr>
        <p:txBody>
          <a:bodyPr wrap="square">
            <a:spAutoFit/>
          </a:bodyPr>
          <a:lstStyle/>
          <a:p>
            <a:r>
              <a:rPr lang="fr-FR" sz="1350" b="1" dirty="0">
                <a:latin typeface="TimesNewRoman,Bold"/>
              </a:rPr>
              <a:t>Art. 15 </a:t>
            </a:r>
            <a:r>
              <a:rPr lang="fr-FR" sz="1350" dirty="0" err="1" smtClean="0">
                <a:latin typeface="TimesNewRoman"/>
              </a:rPr>
              <a:t>Behandlungsfristen</a:t>
            </a:r>
            <a:endParaRPr lang="fr-FR" sz="1350" dirty="0">
              <a:latin typeface="TimesNewRoman"/>
            </a:endParaRPr>
          </a:p>
          <a:p>
            <a:endParaRPr lang="fr-FR" sz="1350" dirty="0">
              <a:latin typeface="TimesNewRoman"/>
            </a:endParaRPr>
          </a:p>
          <a:p>
            <a:r>
              <a:rPr lang="fr-FR" sz="600" dirty="0">
                <a:latin typeface="TimesNewRoman"/>
              </a:rPr>
              <a:t>1 </a:t>
            </a:r>
            <a:r>
              <a:rPr lang="de-CH" sz="1400" dirty="0"/>
              <a:t>Das BAV behandelt das Plangenehmigungs- und das Konzessionsgesuch in der Regel innerhalb von:</a:t>
            </a:r>
            <a:endParaRPr lang="en-US" sz="1400" dirty="0"/>
          </a:p>
          <a:p>
            <a:r>
              <a:rPr lang="de-CH" sz="1400" dirty="0" smtClean="0"/>
              <a:t>a. 9 </a:t>
            </a:r>
            <a:r>
              <a:rPr lang="de-CH" sz="1400" dirty="0"/>
              <a:t>Monaten  beim ordentlichen Plangenehmigungsverfahren;</a:t>
            </a:r>
            <a:endParaRPr lang="en-US" sz="1400" dirty="0"/>
          </a:p>
          <a:p>
            <a:r>
              <a:rPr lang="de-CH" sz="1400" dirty="0" smtClean="0"/>
              <a:t>b. 18 </a:t>
            </a:r>
            <a:r>
              <a:rPr lang="de-CH" sz="1400" dirty="0"/>
              <a:t>Monaten, wenn Enteignungen erforderlich sind;</a:t>
            </a:r>
            <a:endParaRPr lang="en-US" sz="1400" dirty="0"/>
          </a:p>
          <a:p>
            <a:r>
              <a:rPr lang="fr-FR" sz="1350" dirty="0" smtClean="0">
                <a:latin typeface="TimesNewRoman"/>
              </a:rPr>
              <a:t>c. </a:t>
            </a:r>
            <a:r>
              <a:rPr lang="de-CH" sz="1400" dirty="0"/>
              <a:t>3 Monaten beim vereinfachten Verfahren</a:t>
            </a:r>
            <a:r>
              <a:rPr lang="de-CH" sz="1400" dirty="0" smtClean="0"/>
              <a:t>.</a:t>
            </a:r>
          </a:p>
          <a:p>
            <a:endParaRPr lang="fr-FR" sz="1350" dirty="0">
              <a:latin typeface="TimesNewRoman"/>
            </a:endParaRPr>
          </a:p>
          <a:p>
            <a:r>
              <a:rPr lang="fr-FR" sz="600" dirty="0">
                <a:latin typeface="TimesNewRoman"/>
              </a:rPr>
              <a:t>2 </a:t>
            </a:r>
            <a:r>
              <a:rPr lang="de-CH" sz="1400" b="1" dirty="0">
                <a:solidFill>
                  <a:srgbClr val="FF0000"/>
                </a:solidFill>
              </a:rPr>
              <a:t>Die Behandlungsfrist beginnt, sobald das BAV die vollständigen </a:t>
            </a:r>
            <a:r>
              <a:rPr lang="de-CH" sz="1400" b="1" dirty="0" err="1">
                <a:solidFill>
                  <a:srgbClr val="FF0000"/>
                </a:solidFill>
              </a:rPr>
              <a:t>Gesuchsunter­lagen</a:t>
            </a:r>
            <a:r>
              <a:rPr lang="de-CH" sz="1400" b="1" dirty="0">
                <a:solidFill>
                  <a:srgbClr val="FF0000"/>
                </a:solidFill>
              </a:rPr>
              <a:t> erhalten hat.</a:t>
            </a:r>
            <a:endParaRPr lang="en-US" sz="1350" b="1" dirty="0">
              <a:solidFill>
                <a:srgbClr val="FF0000"/>
              </a:solidFill>
            </a:endParaRPr>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25830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smtClean="0"/>
              <a:t/>
            </a:r>
            <a:br>
              <a:rPr lang="fr-CH" dirty="0" smtClean="0"/>
            </a:br>
            <a:r>
              <a:rPr lang="fr-CH" dirty="0" err="1" smtClean="0"/>
              <a:t>Erinnerung</a:t>
            </a:r>
            <a:r>
              <a:rPr lang="fr-CH" dirty="0" smtClean="0"/>
              <a:t> 11/17</a:t>
            </a:r>
            <a:endParaRPr lang="en-US" dirty="0"/>
          </a:p>
        </p:txBody>
      </p:sp>
      <p:sp>
        <p:nvSpPr>
          <p:cNvPr id="3" name="Espace réservé du contenu 2"/>
          <p:cNvSpPr>
            <a:spLocks noGrp="1"/>
          </p:cNvSpPr>
          <p:nvPr>
            <p:ph idx="1"/>
          </p:nvPr>
        </p:nvSpPr>
        <p:spPr>
          <a:xfrm>
            <a:off x="763588" y="1194857"/>
            <a:ext cx="7959724" cy="3309937"/>
          </a:xfrm>
        </p:spPr>
        <p:txBody>
          <a:bodyPr/>
          <a:lstStyle/>
          <a:p>
            <a:pPr marL="0" indent="0">
              <a:lnSpc>
                <a:spcPct val="100000"/>
              </a:lnSpc>
              <a:buNone/>
            </a:pPr>
            <a:r>
              <a:rPr lang="fr-CH" sz="1400" i="1" dirty="0" err="1"/>
              <a:t>Bearbeitungstermine</a:t>
            </a:r>
            <a:r>
              <a:rPr lang="fr-CH" sz="1400" i="1" dirty="0"/>
              <a:t> … </a:t>
            </a:r>
            <a:r>
              <a:rPr lang="fr-CH" sz="1400" i="1" dirty="0" err="1"/>
              <a:t>kantonsabhängig</a:t>
            </a:r>
            <a:endParaRPr lang="fr-CH" sz="1400" i="1" dirty="0"/>
          </a:p>
          <a:p>
            <a:pPr marL="0" indent="0">
              <a:lnSpc>
                <a:spcPct val="100000"/>
              </a:lnSpc>
              <a:buNone/>
            </a:pPr>
            <a:r>
              <a:rPr lang="en-US" sz="1400" i="1" dirty="0" err="1"/>
              <a:t>Grossenordnung</a:t>
            </a:r>
            <a:r>
              <a:rPr lang="en-US" sz="1400" i="1" dirty="0"/>
              <a:t> 3 </a:t>
            </a:r>
            <a:r>
              <a:rPr lang="en-US" sz="1400" i="1" dirty="0" err="1"/>
              <a:t>Monaten</a:t>
            </a:r>
            <a:r>
              <a:rPr lang="en-US" sz="1400" i="1" dirty="0"/>
              <a:t>…</a:t>
            </a:r>
          </a:p>
          <a:p>
            <a:pPr marL="0" indent="0">
              <a:lnSpc>
                <a:spcPct val="100000"/>
              </a:lnSpc>
              <a:buNone/>
            </a:pPr>
            <a:endParaRPr lang="en-US" sz="1400" i="1" dirty="0"/>
          </a:p>
          <a:p>
            <a:pPr marL="0" indent="0">
              <a:lnSpc>
                <a:spcPct val="100000"/>
              </a:lnSpc>
              <a:buNone/>
            </a:pPr>
            <a:r>
              <a:rPr lang="en-US" sz="1400" i="1" dirty="0" err="1"/>
              <a:t>einfache</a:t>
            </a:r>
            <a:r>
              <a:rPr lang="en-US" sz="1400" i="1" dirty="0"/>
              <a:t> Anlagen</a:t>
            </a:r>
          </a:p>
          <a:p>
            <a:pPr marL="0" indent="0">
              <a:lnSpc>
                <a:spcPct val="100000"/>
              </a:lnSpc>
              <a:buNone/>
            </a:pPr>
            <a:r>
              <a:rPr lang="en-US" sz="1400" i="1" dirty="0" err="1"/>
              <a:t>verschiedene</a:t>
            </a:r>
            <a:r>
              <a:rPr lang="en-US" sz="1400" i="1" dirty="0"/>
              <a:t> Anlagen</a:t>
            </a:r>
          </a:p>
          <a:p>
            <a:pPr marL="0" indent="0">
              <a:lnSpc>
                <a:spcPct val="100000"/>
              </a:lnSpc>
              <a:buNone/>
            </a:pPr>
            <a:endParaRPr lang="en-US" sz="1400" i="1" dirty="0"/>
          </a:p>
          <a:p>
            <a:pPr marL="0" indent="0">
              <a:lnSpc>
                <a:spcPct val="100000"/>
              </a:lnSpc>
              <a:buNone/>
            </a:pPr>
            <a:r>
              <a:rPr lang="en-US" sz="1400" i="1" dirty="0" err="1"/>
              <a:t>nicht</a:t>
            </a:r>
            <a:r>
              <a:rPr lang="en-US" sz="1400" i="1" dirty="0"/>
              <a:t> </a:t>
            </a:r>
            <a:r>
              <a:rPr lang="en-US" sz="1400" i="1" dirty="0" err="1"/>
              <a:t>nötige</a:t>
            </a:r>
            <a:r>
              <a:rPr lang="en-US" sz="1400" i="1" dirty="0"/>
              <a:t> </a:t>
            </a:r>
            <a:r>
              <a:rPr lang="en-US" sz="1400" i="1" dirty="0" err="1"/>
              <a:t>Themen</a:t>
            </a:r>
            <a:endParaRPr lang="en-US" sz="1400" i="1" dirty="0"/>
          </a:p>
          <a:p>
            <a:pPr marL="0" indent="0">
              <a:lnSpc>
                <a:spcPct val="100000"/>
              </a:lnSpc>
              <a:buNone/>
            </a:pPr>
            <a:r>
              <a:rPr lang="en-US" sz="1400" i="1" dirty="0"/>
              <a:t>(</a:t>
            </a:r>
            <a:r>
              <a:rPr lang="en-US" sz="1400" i="1" dirty="0" err="1"/>
              <a:t>Brandschutz</a:t>
            </a:r>
            <a:r>
              <a:rPr lang="en-US" sz="1400" i="1" dirty="0"/>
              <a:t>, </a:t>
            </a:r>
            <a:r>
              <a:rPr lang="en-US" sz="1400" i="1" dirty="0" err="1"/>
              <a:t>Bergung</a:t>
            </a:r>
            <a:r>
              <a:rPr lang="en-US" sz="1400" i="1" dirty="0"/>
              <a:t>)  </a:t>
            </a:r>
            <a:endParaRPr lang="fr-CH" sz="14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67324" y="321766"/>
            <a:ext cx="3141365" cy="2066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Résultat de recherche d'images pour &quot;sun kid&quo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67324" y="2474179"/>
            <a:ext cx="3099867" cy="205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71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12/17</a:t>
            </a:r>
            <a:endParaRPr lang="en-US" dirty="0"/>
          </a:p>
        </p:txBody>
      </p:sp>
      <p:sp>
        <p:nvSpPr>
          <p:cNvPr id="3" name="Espace réservé du contenu 2"/>
          <p:cNvSpPr>
            <a:spLocks noGrp="1"/>
          </p:cNvSpPr>
          <p:nvPr>
            <p:ph idx="1"/>
          </p:nvPr>
        </p:nvSpPr>
        <p:spPr/>
        <p:txBody>
          <a:bodyPr/>
          <a:lstStyle/>
          <a:p>
            <a:pPr marL="0" indent="0">
              <a:buNone/>
            </a:pPr>
            <a:r>
              <a:rPr lang="fr-CH" sz="1500" i="1" dirty="0" err="1"/>
              <a:t>Seilbahnverordnung</a:t>
            </a:r>
            <a:r>
              <a:rPr lang="fr-CH" sz="1500" i="1" dirty="0"/>
              <a:t>, </a:t>
            </a:r>
            <a:r>
              <a:rPr lang="fr-CH" sz="1500" i="1" dirty="0" err="1"/>
              <a:t>SebV</a:t>
            </a:r>
            <a:r>
              <a:rPr lang="fr-CH" sz="1500" i="1" dirty="0"/>
              <a:t>, SR 743.011 (01.01.2018)</a:t>
            </a:r>
          </a:p>
          <a:p>
            <a:r>
              <a:rPr lang="fr-CH" sz="1500" i="1" dirty="0"/>
              <a:t>2. </a:t>
            </a:r>
            <a:r>
              <a:rPr lang="fr-CH" sz="1500" i="1" dirty="0" err="1"/>
              <a:t>Kapitel</a:t>
            </a:r>
            <a:r>
              <a:rPr lang="fr-CH" sz="1500" i="1" dirty="0"/>
              <a:t>, 1. </a:t>
            </a:r>
            <a:r>
              <a:rPr lang="de-CH" sz="1600" i="1" dirty="0"/>
              <a:t>Abschnitt:</a:t>
            </a:r>
            <a:r>
              <a:rPr lang="de-CH" sz="1600" dirty="0"/>
              <a:t> </a:t>
            </a:r>
            <a:r>
              <a:rPr lang="de-CH" sz="1600" i="1" dirty="0"/>
              <a:t>Plangenehmigungsverfahren</a:t>
            </a:r>
            <a:endParaRPr lang="en-US" sz="1500" i="1" dirty="0"/>
          </a:p>
        </p:txBody>
      </p:sp>
      <p:sp>
        <p:nvSpPr>
          <p:cNvPr id="4" name="Rectangle 3"/>
          <p:cNvSpPr/>
          <p:nvPr/>
        </p:nvSpPr>
        <p:spPr>
          <a:xfrm>
            <a:off x="1709737" y="1916906"/>
            <a:ext cx="7013575" cy="1377300"/>
          </a:xfrm>
          <a:prstGeom prst="rect">
            <a:avLst/>
          </a:prstGeom>
        </p:spPr>
        <p:txBody>
          <a:bodyPr wrap="square">
            <a:spAutoFit/>
          </a:bodyPr>
          <a:lstStyle/>
          <a:p>
            <a:r>
              <a:rPr lang="fr-FR" sz="1350" b="1" dirty="0"/>
              <a:t>Art. 16 </a:t>
            </a:r>
            <a:r>
              <a:rPr lang="de-CH" sz="1400" dirty="0"/>
              <a:t>Beurteilung der Unterlagen durch das </a:t>
            </a:r>
            <a:r>
              <a:rPr lang="de-CH" sz="1400" dirty="0" smtClean="0"/>
              <a:t>BAV</a:t>
            </a:r>
          </a:p>
          <a:p>
            <a:endParaRPr lang="fr-FR" sz="1350" dirty="0"/>
          </a:p>
          <a:p>
            <a:r>
              <a:rPr lang="de-CH" sz="1400" dirty="0"/>
              <a:t>Das BAV beurteilt im Rahmen des Plangenehmigungsverfahrens die eingereichten Unterlagen wie folgt:</a:t>
            </a:r>
            <a:endParaRPr lang="en-US" sz="1400" dirty="0"/>
          </a:p>
          <a:p>
            <a:r>
              <a:rPr lang="de-CH" sz="1400" dirty="0" smtClean="0"/>
              <a:t>a. Für </a:t>
            </a:r>
            <a:r>
              <a:rPr lang="de-CH" sz="1400" dirty="0"/>
              <a:t>die Beurteilung der Sicherheit führt es die Prüfungen nach Anhang 2 durch.</a:t>
            </a:r>
            <a:endParaRPr lang="en-US" sz="1400" dirty="0"/>
          </a:p>
          <a:p>
            <a:r>
              <a:rPr lang="de-CH" sz="1400" dirty="0" smtClean="0"/>
              <a:t>b. Es </a:t>
            </a:r>
            <a:r>
              <a:rPr lang="de-CH" sz="1400" dirty="0"/>
              <a:t>prüft die Einhaltung der übrigen Vorschriften.</a:t>
            </a:r>
            <a:endParaRPr lang="en-US" sz="140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0573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13/17</a:t>
            </a:r>
            <a:endParaRPr lang="en-US" dirty="0"/>
          </a:p>
        </p:txBody>
      </p:sp>
      <p:sp>
        <p:nvSpPr>
          <p:cNvPr id="3" name="Espace réservé du contenu 2"/>
          <p:cNvSpPr>
            <a:spLocks noGrp="1"/>
          </p:cNvSpPr>
          <p:nvPr>
            <p:ph idx="1"/>
          </p:nvPr>
        </p:nvSpPr>
        <p:spPr>
          <a:xfrm>
            <a:off x="768315" y="1409701"/>
            <a:ext cx="7959724" cy="3309937"/>
          </a:xfrm>
        </p:spPr>
        <p:txBody>
          <a:bodyPr/>
          <a:lstStyle/>
          <a:p>
            <a:pPr marL="0" indent="0">
              <a:buNone/>
            </a:pPr>
            <a:r>
              <a:rPr lang="fr-CH" sz="1500" i="1" dirty="0" smtClean="0"/>
              <a:t>Art.16 </a:t>
            </a:r>
            <a:r>
              <a:rPr lang="de-DE" sz="1600" i="1" dirty="0"/>
              <a:t>Erläuterungen und </a:t>
            </a:r>
            <a:r>
              <a:rPr lang="de-DE" sz="1600" i="1" dirty="0" smtClean="0"/>
              <a:t>Ergänzungen von IKSS</a:t>
            </a:r>
          </a:p>
          <a:p>
            <a:pPr marL="0" indent="0">
              <a:buNone/>
            </a:pPr>
            <a:endParaRPr lang="en-US" sz="1500" i="1" dirty="0"/>
          </a:p>
          <a:p>
            <a:pPr marL="0" indent="0">
              <a:buNone/>
            </a:pPr>
            <a:r>
              <a:rPr lang="en-US" sz="1500" i="1" dirty="0" err="1"/>
              <a:t>Wird</a:t>
            </a:r>
            <a:r>
              <a:rPr lang="en-US" sz="1500" i="1" dirty="0"/>
              <a:t> </a:t>
            </a:r>
            <a:r>
              <a:rPr lang="en-US" sz="1500" i="1" dirty="0" err="1"/>
              <a:t>im</a:t>
            </a:r>
            <a:r>
              <a:rPr lang="en-US" sz="1500" i="1" dirty="0"/>
              <a:t> </a:t>
            </a:r>
            <a:r>
              <a:rPr lang="en-US" sz="1500" i="1" dirty="0" err="1"/>
              <a:t>Teil</a:t>
            </a:r>
            <a:r>
              <a:rPr lang="en-US" sz="1500" i="1" dirty="0"/>
              <a:t> 2 </a:t>
            </a:r>
            <a:r>
              <a:rPr lang="en-US" sz="1500" i="1" dirty="0" err="1"/>
              <a:t>behandelt</a:t>
            </a:r>
            <a:endParaRPr lang="fr-CH" sz="15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06669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14/17</a:t>
            </a:r>
            <a:endParaRPr lang="en-US" dirty="0"/>
          </a:p>
        </p:txBody>
      </p:sp>
      <p:sp>
        <p:nvSpPr>
          <p:cNvPr id="3" name="Espace réservé du contenu 2"/>
          <p:cNvSpPr>
            <a:spLocks noGrp="1"/>
          </p:cNvSpPr>
          <p:nvPr>
            <p:ph idx="1"/>
          </p:nvPr>
        </p:nvSpPr>
        <p:spPr/>
        <p:txBody>
          <a:bodyPr/>
          <a:lstStyle/>
          <a:p>
            <a:pPr marL="0" indent="0">
              <a:buNone/>
            </a:pPr>
            <a:r>
              <a:rPr lang="fr-CH" sz="1500" i="1" dirty="0" err="1"/>
              <a:t>Seilbahnverordnung</a:t>
            </a:r>
            <a:r>
              <a:rPr lang="fr-CH" sz="1500" i="1" dirty="0"/>
              <a:t>, </a:t>
            </a:r>
            <a:r>
              <a:rPr lang="fr-CH" sz="1500" i="1" dirty="0" err="1"/>
              <a:t>SebV</a:t>
            </a:r>
            <a:r>
              <a:rPr lang="fr-CH" sz="1500" i="1" dirty="0"/>
              <a:t>, SR 743.011 (01.01.2018)</a:t>
            </a:r>
          </a:p>
          <a:p>
            <a:r>
              <a:rPr lang="fr-CH" sz="1500" i="1" dirty="0" smtClean="0"/>
              <a:t>3. </a:t>
            </a:r>
            <a:r>
              <a:rPr lang="fr-CH" sz="1500" i="1" dirty="0" err="1"/>
              <a:t>Kapitel</a:t>
            </a:r>
            <a:r>
              <a:rPr lang="fr-CH" sz="1500" i="1" dirty="0"/>
              <a:t>, 1. </a:t>
            </a:r>
            <a:r>
              <a:rPr lang="de-CH" sz="1600" i="1" dirty="0"/>
              <a:t>Abschnitt</a:t>
            </a:r>
            <a:r>
              <a:rPr lang="de-CH" sz="1600" i="1" dirty="0" smtClean="0"/>
              <a:t>: </a:t>
            </a:r>
            <a:r>
              <a:rPr lang="de-CH" sz="1600" i="1" dirty="0"/>
              <a:t>Betriebsbewilligung</a:t>
            </a:r>
            <a:endParaRPr lang="en-US" sz="1500" i="1" dirty="0"/>
          </a:p>
        </p:txBody>
      </p:sp>
      <p:sp>
        <p:nvSpPr>
          <p:cNvPr id="4" name="Rectangle 3"/>
          <p:cNvSpPr/>
          <p:nvPr/>
        </p:nvSpPr>
        <p:spPr>
          <a:xfrm>
            <a:off x="1709737" y="1916906"/>
            <a:ext cx="7013575" cy="2669962"/>
          </a:xfrm>
          <a:prstGeom prst="rect">
            <a:avLst/>
          </a:prstGeom>
        </p:spPr>
        <p:txBody>
          <a:bodyPr wrap="square">
            <a:spAutoFit/>
          </a:bodyPr>
          <a:lstStyle/>
          <a:p>
            <a:r>
              <a:rPr lang="fr-CH" sz="1400" b="1" dirty="0" smtClean="0"/>
              <a:t>Art</a:t>
            </a:r>
            <a:r>
              <a:rPr lang="fr-CH" sz="1400" b="1" dirty="0"/>
              <a:t>. </a:t>
            </a:r>
            <a:r>
              <a:rPr lang="fr-CH" sz="1400" b="1" dirty="0" smtClean="0"/>
              <a:t>33</a:t>
            </a:r>
            <a:r>
              <a:rPr lang="fr-CH" sz="1400" dirty="0"/>
              <a:t> </a:t>
            </a:r>
            <a:r>
              <a:rPr lang="de-CH" sz="1400" dirty="0"/>
              <a:t>Prüfung der</a:t>
            </a:r>
            <a:r>
              <a:rPr lang="de-CH" sz="1400" b="1" dirty="0"/>
              <a:t> </a:t>
            </a:r>
            <a:r>
              <a:rPr lang="de-CH" sz="1400" dirty="0" smtClean="0"/>
              <a:t>Bewilligungsbehörde</a:t>
            </a:r>
          </a:p>
          <a:p>
            <a:endParaRPr lang="fr-FR" sz="1350" dirty="0"/>
          </a:p>
          <a:p>
            <a:r>
              <a:rPr lang="fr-CH" sz="1400" baseline="-25000" dirty="0"/>
              <a:t>1 </a:t>
            </a:r>
            <a:r>
              <a:rPr lang="de-CH" sz="1400" baseline="-25000" dirty="0"/>
              <a:t> </a:t>
            </a:r>
            <a:r>
              <a:rPr lang="de-CH" sz="1400" dirty="0"/>
              <a:t>Die Bewilligungsbehörde überprüft, ob alle für den Sicherheitsnachweis erforder­lichen Dokumente eingereicht wurden</a:t>
            </a:r>
            <a:r>
              <a:rPr lang="de-CH" sz="1400" dirty="0" smtClean="0"/>
              <a:t>.</a:t>
            </a:r>
          </a:p>
          <a:p>
            <a:endParaRPr lang="en-US" sz="1400" dirty="0"/>
          </a:p>
          <a:p>
            <a:r>
              <a:rPr lang="fr-CH" sz="1400" baseline="-25000" dirty="0"/>
              <a:t>2 </a:t>
            </a:r>
            <a:r>
              <a:rPr lang="de-CH" sz="1400" dirty="0"/>
              <a:t> Sie überprüft mit Stichproben risikoorientiert:</a:t>
            </a:r>
            <a:endParaRPr lang="en-US" sz="1400" dirty="0"/>
          </a:p>
          <a:p>
            <a:r>
              <a:rPr lang="de-CH" sz="1400" dirty="0" smtClean="0"/>
              <a:t>a. die </a:t>
            </a:r>
            <a:r>
              <a:rPr lang="de-CH" sz="1400" dirty="0"/>
              <a:t>Sachverständigenberichte;</a:t>
            </a:r>
            <a:endParaRPr lang="en-US" sz="1400" dirty="0"/>
          </a:p>
          <a:p>
            <a:r>
              <a:rPr lang="de-CH" sz="1400" dirty="0" smtClean="0"/>
              <a:t>b. ob </a:t>
            </a:r>
            <a:r>
              <a:rPr lang="de-CH" sz="1400" dirty="0"/>
              <a:t>die sicherheitsrelevanten Bauteile und Teilsysteme bestimmungsgemäss verwendet werden;</a:t>
            </a:r>
            <a:endParaRPr lang="en-US" sz="1400" dirty="0"/>
          </a:p>
          <a:p>
            <a:r>
              <a:rPr lang="de-CH" sz="1400" dirty="0" smtClean="0"/>
              <a:t>c. ob </a:t>
            </a:r>
            <a:r>
              <a:rPr lang="de-CH" sz="1400" dirty="0"/>
              <a:t>die Anlage, so wie sie ausgeführt wurde, den grundlegenden Anforderun­gen entspricht</a:t>
            </a:r>
            <a:r>
              <a:rPr lang="de-CH" sz="1400" dirty="0" smtClean="0"/>
              <a:t>.</a:t>
            </a:r>
            <a:endParaRPr lang="en-US" sz="1400" dirty="0"/>
          </a:p>
          <a:p>
            <a:pPr marL="342900" indent="-342900">
              <a:buAutoNum type="alphaLcPeriod"/>
            </a:pPr>
            <a:endParaRPr lang="en-US" sz="140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39631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smtClean="0"/>
              <a:t/>
            </a:r>
            <a:br>
              <a:rPr lang="fr-CH" sz="4050" dirty="0" smtClean="0"/>
            </a:br>
            <a:r>
              <a:rPr lang="de-DE" sz="4000" dirty="0" smtClean="0"/>
              <a:t>Willkommen</a:t>
            </a:r>
            <a:br>
              <a:rPr lang="de-DE" sz="4000" dirty="0" smtClean="0"/>
            </a:br>
            <a:r>
              <a:rPr lang="de-DE" sz="4000" dirty="0" smtClean="0"/>
              <a:t>Einführung</a:t>
            </a:r>
            <a:r>
              <a:rPr lang="fr-CH" sz="4050" dirty="0"/>
              <a:t/>
            </a:r>
            <a:br>
              <a:rPr lang="fr-CH" sz="4050" dirty="0"/>
            </a:br>
            <a:endParaRPr lang="fr-CH" sz="2100" dirty="0"/>
          </a:p>
        </p:txBody>
      </p:sp>
      <p:sp>
        <p:nvSpPr>
          <p:cNvPr id="6" name="Rectangle 5"/>
          <p:cNvSpPr txBox="1">
            <a:spLocks noChangeArrowheads="1"/>
          </p:cNvSpPr>
          <p:nvPr/>
        </p:nvSpPr>
        <p:spPr bwMode="auto">
          <a:xfrm>
            <a:off x="664402" y="4449705"/>
            <a:ext cx="5076564"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a:solidFill>
                  <a:schemeClr val="tx1"/>
                </a:solidFill>
              </a:rPr>
              <a:t>Rudolf </a:t>
            </a:r>
            <a:r>
              <a:rPr lang="fr-CH" sz="1200" kern="0" dirty="0" err="1">
                <a:solidFill>
                  <a:schemeClr val="tx1"/>
                </a:solidFill>
              </a:rPr>
              <a:t>Sperlich</a:t>
            </a:r>
            <a:r>
              <a:rPr lang="fr-CH" sz="1200" kern="0" dirty="0">
                <a:solidFill>
                  <a:schemeClr val="tx1"/>
                </a:solidFill>
              </a:rPr>
              <a:t>, </a:t>
            </a:r>
            <a:r>
              <a:rPr lang="fr-CH" sz="1200" kern="0" dirty="0" err="1" smtClean="0">
                <a:solidFill>
                  <a:schemeClr val="tx1"/>
                </a:solidFill>
              </a:rPr>
              <a:t>Vizedirektor</a:t>
            </a:r>
            <a:r>
              <a:rPr lang="fr-CH" sz="1200" kern="0" dirty="0" smtClean="0">
                <a:solidFill>
                  <a:schemeClr val="tx1"/>
                </a:solidFill>
              </a:rPr>
              <a:t>, </a:t>
            </a:r>
            <a:r>
              <a:rPr lang="fr-CH" sz="1200" kern="0" dirty="0" err="1" smtClean="0">
                <a:solidFill>
                  <a:schemeClr val="tx1"/>
                </a:solidFill>
              </a:rPr>
              <a:t>Abteilungschef</a:t>
            </a:r>
            <a:r>
              <a:rPr lang="fr-CH" sz="1200" kern="0" dirty="0" smtClean="0">
                <a:solidFill>
                  <a:schemeClr val="tx1"/>
                </a:solidFill>
              </a:rPr>
              <a:t> </a:t>
            </a:r>
            <a:r>
              <a:rPr lang="fr-CH" sz="1200" kern="0" dirty="0" err="1" smtClean="0">
                <a:solidFill>
                  <a:schemeClr val="tx1"/>
                </a:solidFill>
              </a:rPr>
              <a:t>Sicherheit</a:t>
            </a:r>
            <a:r>
              <a:rPr lang="fr-CH" sz="1200" kern="0" dirty="0" smtClean="0">
                <a:solidFill>
                  <a:schemeClr val="tx1"/>
                </a:solidFill>
              </a:rPr>
              <a:t>, BAV</a:t>
            </a:r>
            <a:endParaRPr lang="fr-CH" sz="1200" kern="0" dirty="0">
              <a:solidFill>
                <a:schemeClr val="tx1"/>
              </a:solidFill>
            </a:endParaRPr>
          </a:p>
        </p:txBody>
      </p:sp>
    </p:spTree>
    <p:extLst>
      <p:ext uri="{BB962C8B-B14F-4D97-AF65-F5344CB8AC3E}">
        <p14:creationId xmlns:p14="http://schemas.microsoft.com/office/powerpoint/2010/main" val="2855568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15/17</a:t>
            </a:r>
            <a:endParaRPr lang="en-US" dirty="0"/>
          </a:p>
        </p:txBody>
      </p:sp>
      <p:sp>
        <p:nvSpPr>
          <p:cNvPr id="3" name="Espace réservé du contenu 2"/>
          <p:cNvSpPr>
            <a:spLocks noGrp="1"/>
          </p:cNvSpPr>
          <p:nvPr>
            <p:ph idx="1"/>
          </p:nvPr>
        </p:nvSpPr>
        <p:spPr>
          <a:xfrm>
            <a:off x="763588" y="973434"/>
            <a:ext cx="7959724" cy="1457324"/>
          </a:xfrm>
        </p:spPr>
        <p:txBody>
          <a:bodyPr/>
          <a:lstStyle/>
          <a:p>
            <a:pPr marL="0" indent="0">
              <a:buNone/>
            </a:pPr>
            <a:r>
              <a:rPr lang="fr-CH" sz="1400" i="1" dirty="0" err="1"/>
              <a:t>Seilbahnverordnung</a:t>
            </a:r>
            <a:r>
              <a:rPr lang="fr-CH" sz="1400" i="1" dirty="0"/>
              <a:t>, </a:t>
            </a:r>
            <a:r>
              <a:rPr lang="fr-CH" sz="1400" i="1" dirty="0" err="1"/>
              <a:t>SebV</a:t>
            </a:r>
            <a:r>
              <a:rPr lang="fr-CH" sz="1400" i="1" dirty="0"/>
              <a:t>, SR 743.011 (01.01.2018)</a:t>
            </a:r>
          </a:p>
          <a:p>
            <a:r>
              <a:rPr lang="fr-CH" sz="1400" i="1" dirty="0" err="1" smtClean="0"/>
              <a:t>Anhang</a:t>
            </a:r>
            <a:r>
              <a:rPr lang="fr-CH" sz="1400" i="1" dirty="0" smtClean="0"/>
              <a:t> 2: </a:t>
            </a:r>
            <a:r>
              <a:rPr lang="de-CH" sz="1400" i="1" dirty="0" smtClean="0"/>
              <a:t>Prüfungen </a:t>
            </a:r>
            <a:r>
              <a:rPr lang="de-CH" sz="1400" i="1" dirty="0"/>
              <a:t>der Bewilligungsbehörde im Rahmen des Plangenehmigungsverfahrens</a:t>
            </a:r>
            <a:endParaRPr lang="en-US" sz="1400" i="1" dirty="0"/>
          </a:p>
          <a:p>
            <a:pPr marL="720000" lvl="1">
              <a:lnSpc>
                <a:spcPct val="100000"/>
              </a:lnSpc>
              <a:spcBef>
                <a:spcPts val="0"/>
              </a:spcBef>
            </a:pPr>
            <a:r>
              <a:rPr lang="de-CH" sz="1400" dirty="0" smtClean="0"/>
              <a:t>Die </a:t>
            </a:r>
            <a:r>
              <a:rPr lang="de-CH" sz="1400" dirty="0"/>
              <a:t>Bewilligungsbehörde kann im Rahmen des Plangenehmigungsverfahrens betref­fend die Sicherheit aufgrund der eingereichten Unterlagen folgende Prüfungen durchführen. </a:t>
            </a:r>
            <a:r>
              <a:rPr lang="de-CH" sz="1400" b="1" dirty="0">
                <a:solidFill>
                  <a:srgbClr val="FF0000"/>
                </a:solidFill>
              </a:rPr>
              <a:t>Sie prüft risikoorientiert mit Stichproben:</a:t>
            </a:r>
            <a:endParaRPr lang="en-US" sz="1400" b="1" dirty="0">
              <a:solidFill>
                <a:srgbClr val="FF0000"/>
              </a:solidFill>
            </a:endParaRPr>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750094" y="2305839"/>
            <a:ext cx="4986337" cy="1477328"/>
          </a:xfrm>
          <a:prstGeom prst="rect">
            <a:avLst/>
          </a:prstGeom>
        </p:spPr>
        <p:txBody>
          <a:bodyPr wrap="square">
            <a:spAutoFit/>
          </a:bodyPr>
          <a:lstStyle/>
          <a:p>
            <a:pPr marL="720000" lvl="1">
              <a:spcBef>
                <a:spcPts val="0"/>
              </a:spcBef>
            </a:pPr>
            <a:endParaRPr lang="en-US" sz="1000" dirty="0"/>
          </a:p>
          <a:p>
            <a:pPr lvl="2">
              <a:tabLst>
                <a:tab pos="440055" algn="l"/>
              </a:tabLst>
            </a:pPr>
            <a:r>
              <a:rPr lang="de-CH" sz="1000" dirty="0" smtClean="0"/>
              <a:t>1. die </a:t>
            </a:r>
            <a:r>
              <a:rPr lang="de-CH" sz="1000" dirty="0"/>
              <a:t>Linienführung im Gelände;</a:t>
            </a:r>
            <a:endParaRPr lang="en-US" sz="1000" dirty="0"/>
          </a:p>
          <a:p>
            <a:pPr lvl="2">
              <a:tabLst>
                <a:tab pos="440055" algn="l"/>
              </a:tabLst>
            </a:pPr>
            <a:r>
              <a:rPr lang="de-CH" sz="1000" dirty="0" smtClean="0"/>
              <a:t>2. die </a:t>
            </a:r>
            <a:r>
              <a:rPr lang="de-CH" sz="1000" dirty="0"/>
              <a:t>Tragkonstruktionen der Stationen und Stützen bzw. bei </a:t>
            </a:r>
            <a:r>
              <a:rPr lang="de-CH" sz="1000" dirty="0" smtClean="0"/>
              <a:t>    </a:t>
            </a:r>
          </a:p>
          <a:p>
            <a:pPr lvl="2">
              <a:tabLst>
                <a:tab pos="440055" algn="l"/>
              </a:tabLst>
            </a:pPr>
            <a:r>
              <a:rPr lang="de-CH" sz="1000" dirty="0"/>
              <a:t> </a:t>
            </a:r>
            <a:r>
              <a:rPr lang="de-CH" sz="1000" dirty="0" smtClean="0"/>
              <a:t>   Standseilbah­nen </a:t>
            </a:r>
            <a:r>
              <a:rPr lang="de-CH" sz="1000" dirty="0"/>
              <a:t>die Tragkonstruktionen der Stationen, </a:t>
            </a:r>
            <a:endParaRPr lang="de-CH" sz="1000" dirty="0" smtClean="0"/>
          </a:p>
          <a:p>
            <a:pPr lvl="2">
              <a:tabLst>
                <a:tab pos="440055" algn="l"/>
              </a:tabLst>
            </a:pPr>
            <a:r>
              <a:rPr lang="de-CH" sz="1000" dirty="0" smtClean="0"/>
              <a:t>    der </a:t>
            </a:r>
            <a:r>
              <a:rPr lang="de-CH" sz="1000" dirty="0"/>
              <a:t>Fahrbahn und der Kunst­bauten;</a:t>
            </a:r>
            <a:endParaRPr lang="en-US" sz="1000" dirty="0"/>
          </a:p>
          <a:p>
            <a:pPr lvl="2">
              <a:tabLst>
                <a:tab pos="440055" algn="l"/>
              </a:tabLst>
            </a:pPr>
            <a:r>
              <a:rPr lang="de-CH" sz="1000" dirty="0" smtClean="0"/>
              <a:t>3. die </a:t>
            </a:r>
            <a:r>
              <a:rPr lang="de-CH" sz="1000" dirty="0"/>
              <a:t>Fahrzeuge und die mechanischen Komponenten;</a:t>
            </a:r>
            <a:endParaRPr lang="en-US" sz="1000" dirty="0"/>
          </a:p>
          <a:p>
            <a:pPr lvl="2">
              <a:tabLst>
                <a:tab pos="440055" algn="l"/>
              </a:tabLst>
            </a:pPr>
            <a:r>
              <a:rPr lang="de-CH" sz="1000" dirty="0" smtClean="0"/>
              <a:t>4. die </a:t>
            </a:r>
            <a:r>
              <a:rPr lang="de-CH" sz="1000" dirty="0"/>
              <a:t>Systeme der elektrischen Sicherheitseinrichtungen;</a:t>
            </a:r>
            <a:endParaRPr lang="en-US" sz="1000" dirty="0"/>
          </a:p>
          <a:p>
            <a:pPr lvl="2">
              <a:tabLst>
                <a:tab pos="440055" algn="l"/>
              </a:tabLst>
            </a:pPr>
            <a:r>
              <a:rPr lang="de-CH" sz="1000" dirty="0" smtClean="0"/>
              <a:t>5. die </a:t>
            </a:r>
            <a:r>
              <a:rPr lang="de-CH" sz="1000" dirty="0"/>
              <a:t>Kommandostellen;</a:t>
            </a:r>
            <a:endParaRPr lang="en-US" sz="1000" dirty="0"/>
          </a:p>
          <a:p>
            <a:pPr lvl="2">
              <a:tabLst>
                <a:tab pos="440055" algn="l"/>
              </a:tabLst>
            </a:pPr>
            <a:r>
              <a:rPr lang="de-CH" sz="1000" dirty="0" smtClean="0"/>
              <a:t>6. den </a:t>
            </a:r>
            <a:r>
              <a:rPr lang="de-CH" sz="1000" dirty="0"/>
              <a:t>Maschinenraum;</a:t>
            </a:r>
            <a:endParaRPr lang="en-US" sz="1000" dirty="0"/>
          </a:p>
        </p:txBody>
      </p:sp>
      <p:sp>
        <p:nvSpPr>
          <p:cNvPr id="7" name="Rectangle 6"/>
          <p:cNvSpPr/>
          <p:nvPr/>
        </p:nvSpPr>
        <p:spPr>
          <a:xfrm>
            <a:off x="3021011" y="2306628"/>
            <a:ext cx="6122989" cy="2246769"/>
          </a:xfrm>
          <a:prstGeom prst="rect">
            <a:avLst/>
          </a:prstGeom>
        </p:spPr>
        <p:txBody>
          <a:bodyPr wrap="square">
            <a:spAutoFit/>
          </a:bodyPr>
          <a:lstStyle/>
          <a:p>
            <a:pPr lvl="2">
              <a:lnSpc>
                <a:spcPct val="100000"/>
              </a:lnSpc>
              <a:tabLst>
                <a:tab pos="440055" algn="l"/>
              </a:tabLst>
            </a:pPr>
            <a:endParaRPr lang="fr-CH" sz="1000" dirty="0"/>
          </a:p>
          <a:p>
            <a:pPr lvl="2">
              <a:tabLst>
                <a:tab pos="440055" algn="l"/>
              </a:tabLst>
            </a:pPr>
            <a:r>
              <a:rPr lang="de-CH" sz="1000" dirty="0" smtClean="0"/>
              <a:t>7.  die </a:t>
            </a:r>
            <a:r>
              <a:rPr lang="de-CH" sz="1000" dirty="0"/>
              <a:t>Fahrgastbereiche;</a:t>
            </a:r>
            <a:endParaRPr lang="en-US" sz="1000" dirty="0"/>
          </a:p>
          <a:p>
            <a:pPr lvl="2">
              <a:tabLst>
                <a:tab pos="440055" algn="l"/>
              </a:tabLst>
            </a:pPr>
            <a:r>
              <a:rPr lang="de-CH" sz="1000" dirty="0" smtClean="0"/>
              <a:t>8.  den </a:t>
            </a:r>
            <a:r>
              <a:rPr lang="de-CH" sz="1000" dirty="0"/>
              <a:t>Witterungsschutz;</a:t>
            </a:r>
            <a:endParaRPr lang="en-US" sz="1000" dirty="0"/>
          </a:p>
          <a:p>
            <a:pPr lvl="2">
              <a:tabLst>
                <a:tab pos="440055" algn="l"/>
              </a:tabLst>
            </a:pPr>
            <a:r>
              <a:rPr lang="de-CH" sz="1000" dirty="0" smtClean="0"/>
              <a:t>9.  die </a:t>
            </a:r>
            <a:r>
              <a:rPr lang="de-CH" sz="1000" dirty="0"/>
              <a:t>Abstände bei Parallelführungen und Kreuzungen mit anderen Trans­portanlagen </a:t>
            </a:r>
            <a:endParaRPr lang="de-CH" sz="1000" dirty="0" smtClean="0"/>
          </a:p>
          <a:p>
            <a:pPr lvl="2">
              <a:tabLst>
                <a:tab pos="440055" algn="l"/>
              </a:tabLst>
            </a:pPr>
            <a:r>
              <a:rPr lang="de-CH" sz="1000" dirty="0"/>
              <a:t> </a:t>
            </a:r>
            <a:r>
              <a:rPr lang="de-CH" sz="1000" dirty="0" smtClean="0"/>
              <a:t>     bzw</a:t>
            </a:r>
            <a:r>
              <a:rPr lang="de-CH" sz="1000" dirty="0"/>
              <a:t>. Strassen und elektrischen Leitungen, die Ab­stände zum Boden und </a:t>
            </a:r>
            <a:endParaRPr lang="de-CH" sz="1000" dirty="0" smtClean="0"/>
          </a:p>
          <a:p>
            <a:pPr lvl="2">
              <a:tabLst>
                <a:tab pos="440055" algn="l"/>
              </a:tabLst>
            </a:pPr>
            <a:r>
              <a:rPr lang="de-CH" sz="1000" dirty="0"/>
              <a:t> </a:t>
            </a:r>
            <a:r>
              <a:rPr lang="de-CH" sz="1000" dirty="0" smtClean="0"/>
              <a:t>     gegenüber </a:t>
            </a:r>
            <a:r>
              <a:rPr lang="de-CH" sz="1000" dirty="0"/>
              <a:t>bahn­fremden festen Gegenständen sowie die Freiheiten für die Längs- </a:t>
            </a:r>
            <a:endParaRPr lang="de-CH" sz="1000" dirty="0" smtClean="0"/>
          </a:p>
          <a:p>
            <a:pPr lvl="2">
              <a:tabLst>
                <a:tab pos="440055" algn="l"/>
              </a:tabLst>
            </a:pPr>
            <a:r>
              <a:rPr lang="de-CH" sz="1000" dirty="0"/>
              <a:t> </a:t>
            </a:r>
            <a:r>
              <a:rPr lang="de-CH" sz="1000" dirty="0" smtClean="0"/>
              <a:t>     und </a:t>
            </a:r>
            <a:r>
              <a:rPr lang="de-CH" sz="1000" dirty="0"/>
              <a:t>die Querbewegung der Fahr­zeuge auf der Strecke und in den Statio­nen;</a:t>
            </a:r>
            <a:endParaRPr lang="en-US" sz="1000" dirty="0"/>
          </a:p>
          <a:p>
            <a:pPr lvl="2">
              <a:tabLst>
                <a:tab pos="440055" algn="l"/>
              </a:tabLst>
            </a:pPr>
            <a:r>
              <a:rPr lang="de-CH" sz="1000" dirty="0" smtClean="0"/>
              <a:t>10. die </a:t>
            </a:r>
            <a:r>
              <a:rPr lang="de-CH" sz="1000" dirty="0"/>
              <a:t>Einhaltung der Maximalzeit beim Bergungskonzept;</a:t>
            </a:r>
            <a:endParaRPr lang="en-US" sz="1000" dirty="0"/>
          </a:p>
          <a:p>
            <a:pPr lvl="2">
              <a:tabLst>
                <a:tab pos="440055" algn="l"/>
              </a:tabLst>
            </a:pPr>
            <a:r>
              <a:rPr lang="de-CH" sz="1000" dirty="0" smtClean="0"/>
              <a:t>11. die </a:t>
            </a:r>
            <a:r>
              <a:rPr lang="de-CH" sz="1000" dirty="0"/>
              <a:t>Gutachten zu den Umwelteinflüssen;</a:t>
            </a:r>
            <a:endParaRPr lang="en-US" sz="1000" dirty="0"/>
          </a:p>
          <a:p>
            <a:pPr lvl="2">
              <a:tabLst>
                <a:tab pos="440055" algn="l"/>
              </a:tabLst>
            </a:pPr>
            <a:r>
              <a:rPr lang="de-CH" sz="1000" dirty="0" smtClean="0"/>
              <a:t>12. die </a:t>
            </a:r>
            <a:r>
              <a:rPr lang="de-CH" sz="1000" dirty="0"/>
              <a:t>ausreichenden Fachkenntnisse und die ausreichende Erfah­rung sowie die </a:t>
            </a:r>
            <a:endParaRPr lang="de-CH" sz="1000" dirty="0" smtClean="0"/>
          </a:p>
          <a:p>
            <a:pPr lvl="2">
              <a:tabLst>
                <a:tab pos="440055" algn="l"/>
              </a:tabLst>
            </a:pPr>
            <a:r>
              <a:rPr lang="de-CH" sz="1000" dirty="0"/>
              <a:t> </a:t>
            </a:r>
            <a:r>
              <a:rPr lang="de-CH" sz="1000" dirty="0" smtClean="0"/>
              <a:t>     Unabhängigkeit </a:t>
            </a:r>
            <a:r>
              <a:rPr lang="de-CH" sz="1000" dirty="0"/>
              <a:t>der Sachverständigen;</a:t>
            </a:r>
            <a:endParaRPr lang="en-US" sz="1000" dirty="0"/>
          </a:p>
          <a:p>
            <a:pPr lvl="2">
              <a:tabLst>
                <a:tab pos="440055" algn="l"/>
              </a:tabLst>
            </a:pPr>
            <a:r>
              <a:rPr lang="de-CH" sz="1000" dirty="0" smtClean="0"/>
              <a:t>13. die </a:t>
            </a:r>
            <a:r>
              <a:rPr lang="de-CH" sz="1000" dirty="0"/>
              <a:t>kantonalen Anträge auf ihre Sicherheitsrelevanz;</a:t>
            </a:r>
            <a:endParaRPr lang="en-US" sz="1000" dirty="0"/>
          </a:p>
          <a:p>
            <a:pPr lvl="2">
              <a:tabLst>
                <a:tab pos="440055" algn="l"/>
              </a:tabLst>
            </a:pPr>
            <a:r>
              <a:rPr lang="de-CH" sz="1000" dirty="0" smtClean="0"/>
              <a:t>14. den </a:t>
            </a:r>
            <a:r>
              <a:rPr lang="de-CH" sz="1000" dirty="0"/>
              <a:t>Sicherheitsbericht und dessen Grundlagen;</a:t>
            </a:r>
            <a:endParaRPr lang="en-US" sz="1000" dirty="0"/>
          </a:p>
          <a:p>
            <a:pPr lvl="2">
              <a:tabLst>
                <a:tab pos="440055" algn="l"/>
              </a:tabLst>
            </a:pPr>
            <a:r>
              <a:rPr lang="de-CH" sz="1000" dirty="0" smtClean="0"/>
              <a:t>15. den </a:t>
            </a:r>
            <a:r>
              <a:rPr lang="de-CH" sz="1000" dirty="0"/>
              <a:t>Sachverständigenbericht nach Anhang 1.</a:t>
            </a:r>
            <a:endParaRPr lang="en-US" sz="1000" dirty="0"/>
          </a:p>
        </p:txBody>
      </p:sp>
    </p:spTree>
    <p:extLst>
      <p:ext uri="{BB962C8B-B14F-4D97-AF65-F5344CB8AC3E}">
        <p14:creationId xmlns:p14="http://schemas.microsoft.com/office/powerpoint/2010/main" val="42584816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16/17</a:t>
            </a:r>
            <a:endParaRPr lang="en-US" dirty="0"/>
          </a:p>
        </p:txBody>
      </p:sp>
      <p:sp>
        <p:nvSpPr>
          <p:cNvPr id="3" name="Espace réservé du contenu 2"/>
          <p:cNvSpPr>
            <a:spLocks noGrp="1"/>
          </p:cNvSpPr>
          <p:nvPr>
            <p:ph idx="1"/>
          </p:nvPr>
        </p:nvSpPr>
        <p:spPr>
          <a:xfrm>
            <a:off x="768315" y="985840"/>
            <a:ext cx="7959724" cy="935830"/>
          </a:xfrm>
        </p:spPr>
        <p:txBody>
          <a:bodyPr/>
          <a:lstStyle/>
          <a:p>
            <a:pPr marL="0" indent="0">
              <a:buNone/>
            </a:pPr>
            <a:r>
              <a:rPr lang="fr-CH" sz="1400" i="1" dirty="0" err="1"/>
              <a:t>Seilbahnverordnung</a:t>
            </a:r>
            <a:r>
              <a:rPr lang="fr-CH" sz="1400" i="1" dirty="0"/>
              <a:t>, </a:t>
            </a:r>
            <a:r>
              <a:rPr lang="fr-CH" sz="1400" i="1" dirty="0" err="1"/>
              <a:t>SebV</a:t>
            </a:r>
            <a:r>
              <a:rPr lang="fr-CH" sz="1400" i="1" dirty="0"/>
              <a:t>, SR 743.011 (01.01.2018)</a:t>
            </a:r>
          </a:p>
          <a:p>
            <a:pPr>
              <a:lnSpc>
                <a:spcPct val="100000"/>
              </a:lnSpc>
            </a:pPr>
            <a:r>
              <a:rPr lang="de-CH" sz="1400" i="1" dirty="0" smtClean="0"/>
              <a:t>Anhang 3: Unterlagen</a:t>
            </a:r>
            <a:r>
              <a:rPr lang="de-CH" sz="1400" i="1" dirty="0"/>
              <a:t>, die der Bewilligungsbehörde mit dem Gesuch um Betriebsbewilligung einzureichen sind (Sicherheitsnachweis)</a:t>
            </a:r>
            <a:endParaRPr lang="en-US" sz="1400" i="1"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21444" y="2062730"/>
            <a:ext cx="8773317" cy="1938992"/>
          </a:xfrm>
          <a:prstGeom prst="rect">
            <a:avLst/>
          </a:prstGeom>
        </p:spPr>
        <p:txBody>
          <a:bodyPr wrap="square">
            <a:spAutoFit/>
          </a:bodyPr>
          <a:lstStyle/>
          <a:p>
            <a:pPr lvl="2"/>
            <a:r>
              <a:rPr lang="de-CH" sz="1000" dirty="0"/>
              <a:t>Für die Betriebsbewilligung hat das Seilbahnunternehmen der Bewilligungsbehörde folgende Unterlagen einzureichen:</a:t>
            </a:r>
            <a:endParaRPr lang="en-US" sz="1000" dirty="0"/>
          </a:p>
          <a:p>
            <a:pPr lvl="2"/>
            <a:endParaRPr lang="fr-FR" sz="1000" dirty="0"/>
          </a:p>
          <a:p>
            <a:pPr lvl="2"/>
            <a:r>
              <a:rPr lang="de-CH" sz="1000" dirty="0" smtClean="0"/>
              <a:t>1. das </a:t>
            </a:r>
            <a:r>
              <a:rPr lang="de-CH" sz="1000" dirty="0"/>
              <a:t>Betriebsbewilligungsgesuch;</a:t>
            </a:r>
            <a:endParaRPr lang="en-US" sz="1000" dirty="0"/>
          </a:p>
          <a:p>
            <a:pPr lvl="2"/>
            <a:r>
              <a:rPr lang="de-CH" sz="1000" dirty="0" smtClean="0"/>
              <a:t>2. die </a:t>
            </a:r>
            <a:r>
              <a:rPr lang="de-CH" sz="1000" dirty="0"/>
              <a:t>nachgeführte Projektbasis sowie die Nutzungsvereinbarung;</a:t>
            </a:r>
            <a:endParaRPr lang="en-US" sz="1000" dirty="0"/>
          </a:p>
          <a:p>
            <a:pPr lvl="2"/>
            <a:r>
              <a:rPr lang="de-CH" sz="1000" dirty="0" smtClean="0"/>
              <a:t>3. das </a:t>
            </a:r>
            <a:r>
              <a:rPr lang="de-CH" sz="1000" dirty="0"/>
              <a:t>nachgeführte Betriebs- und Bergungskonzept, den Bergungsplan mit dem Nachweis der Einhaltung der höchstzulässigen </a:t>
            </a:r>
            <a:endParaRPr lang="de-CH" sz="1000" dirty="0" smtClean="0"/>
          </a:p>
          <a:p>
            <a:pPr lvl="2"/>
            <a:r>
              <a:rPr lang="de-CH" sz="1000" dirty="0"/>
              <a:t> </a:t>
            </a:r>
            <a:r>
              <a:rPr lang="de-CH" sz="1000" dirty="0" smtClean="0"/>
              <a:t>   Bergungszeit</a:t>
            </a:r>
            <a:r>
              <a:rPr lang="de-CH" sz="1000" dirty="0"/>
              <a:t>;</a:t>
            </a:r>
            <a:endParaRPr lang="en-US" sz="1000" dirty="0"/>
          </a:p>
          <a:p>
            <a:pPr lvl="2"/>
            <a:r>
              <a:rPr lang="de-CH" sz="1000" dirty="0" smtClean="0"/>
              <a:t>4. die </a:t>
            </a:r>
            <a:r>
              <a:rPr lang="de-CH" sz="1000" dirty="0"/>
              <a:t>Dokumentation der Umsetzung der geplanten Massnahmen des Sicherheits­berichts;</a:t>
            </a:r>
            <a:endParaRPr lang="en-US" sz="1000" dirty="0"/>
          </a:p>
          <a:p>
            <a:pPr lvl="2"/>
            <a:r>
              <a:rPr lang="de-CH" sz="1000" dirty="0" smtClean="0"/>
              <a:t>5. die </a:t>
            </a:r>
            <a:r>
              <a:rPr lang="de-CH" sz="1000" dirty="0"/>
              <a:t>Dokumentation der Umsetzung der Auflagen aus der Plangenehmigungs­verfügung bzw. der kantonalen Bewilligung;</a:t>
            </a:r>
            <a:endParaRPr lang="en-US" sz="1000" dirty="0"/>
          </a:p>
          <a:p>
            <a:pPr lvl="2"/>
            <a:r>
              <a:rPr lang="de-CH" sz="1000" dirty="0" smtClean="0"/>
              <a:t>6. Ausführungspläne </a:t>
            </a:r>
            <a:r>
              <a:rPr lang="de-CH" sz="1000" dirty="0"/>
              <a:t>sowie Tragsicherheits-, Ermüdungssicherheits- und Ge­brauchstauglichkeitsnachweise der sicherheitsrelevanten </a:t>
            </a:r>
            <a:endParaRPr lang="de-CH" sz="1000" dirty="0" smtClean="0"/>
          </a:p>
          <a:p>
            <a:pPr lvl="2"/>
            <a:r>
              <a:rPr lang="de-CH" sz="1000" dirty="0"/>
              <a:t> </a:t>
            </a:r>
            <a:r>
              <a:rPr lang="de-CH" sz="1000" dirty="0" smtClean="0"/>
              <a:t>   Bauteile </a:t>
            </a:r>
            <a:r>
              <a:rPr lang="de-CH" sz="1000" dirty="0"/>
              <a:t>der Infra­struktur;</a:t>
            </a:r>
            <a:endParaRPr lang="en-US" sz="1000" dirty="0"/>
          </a:p>
          <a:p>
            <a:pPr lvl="2"/>
            <a:r>
              <a:rPr lang="de-CH" sz="1000" dirty="0" smtClean="0"/>
              <a:t>7. eine </a:t>
            </a:r>
            <a:r>
              <a:rPr lang="de-CH" sz="1000" dirty="0"/>
              <a:t>Gegenüberstellung der Auslegungsparameter der Teilsysteme mit den spezifischen Anforderungen und Gegebenheiten der </a:t>
            </a:r>
            <a:endParaRPr lang="de-CH" sz="1000" dirty="0" smtClean="0"/>
          </a:p>
          <a:p>
            <a:pPr lvl="2"/>
            <a:r>
              <a:rPr lang="de-CH" sz="1000" dirty="0"/>
              <a:t> </a:t>
            </a:r>
            <a:r>
              <a:rPr lang="de-CH" sz="1000" dirty="0" smtClean="0"/>
              <a:t>   konkreten </a:t>
            </a:r>
            <a:r>
              <a:rPr lang="de-CH" sz="1000" dirty="0"/>
              <a:t>Anlage;</a:t>
            </a:r>
            <a:endParaRPr lang="en-US" sz="1000" dirty="0"/>
          </a:p>
        </p:txBody>
      </p:sp>
    </p:spTree>
    <p:extLst>
      <p:ext uri="{BB962C8B-B14F-4D97-AF65-F5344CB8AC3E}">
        <p14:creationId xmlns:p14="http://schemas.microsoft.com/office/powerpoint/2010/main" val="1329426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17/17</a:t>
            </a:r>
            <a:endParaRPr lang="en-US" dirty="0"/>
          </a:p>
        </p:txBody>
      </p:sp>
      <p:sp>
        <p:nvSpPr>
          <p:cNvPr id="3" name="Espace réservé du contenu 2"/>
          <p:cNvSpPr>
            <a:spLocks noGrp="1"/>
          </p:cNvSpPr>
          <p:nvPr>
            <p:ph idx="1"/>
          </p:nvPr>
        </p:nvSpPr>
        <p:spPr>
          <a:xfrm>
            <a:off x="768315" y="985840"/>
            <a:ext cx="7959724" cy="935830"/>
          </a:xfrm>
        </p:spPr>
        <p:txBody>
          <a:bodyPr/>
          <a:lstStyle/>
          <a:p>
            <a:pPr marL="0" indent="0">
              <a:buNone/>
            </a:pPr>
            <a:r>
              <a:rPr lang="fr-CH" sz="1400" i="1" dirty="0" err="1"/>
              <a:t>Seilbahnverordnung</a:t>
            </a:r>
            <a:r>
              <a:rPr lang="fr-CH" sz="1400" i="1" dirty="0"/>
              <a:t>, </a:t>
            </a:r>
            <a:r>
              <a:rPr lang="fr-CH" sz="1400" i="1" dirty="0" err="1"/>
              <a:t>SebV</a:t>
            </a:r>
            <a:r>
              <a:rPr lang="fr-CH" sz="1400" i="1" dirty="0"/>
              <a:t>, SR 743.011 (01.01.2018)</a:t>
            </a:r>
          </a:p>
          <a:p>
            <a:pPr>
              <a:lnSpc>
                <a:spcPct val="100000"/>
              </a:lnSpc>
            </a:pPr>
            <a:r>
              <a:rPr lang="de-CH" sz="1400" i="1" dirty="0" smtClean="0"/>
              <a:t>Anhang 3: Unterlagen</a:t>
            </a:r>
            <a:r>
              <a:rPr lang="de-CH" sz="1400" i="1" dirty="0"/>
              <a:t>, die der Bewilligungsbehörde mit dem Gesuch um Betriebsbewilligung einzureichen sind (Sicherheitsnachweis)</a:t>
            </a:r>
            <a:endParaRPr lang="en-US" sz="1400" i="1"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21444" y="2062730"/>
            <a:ext cx="8773317" cy="1938992"/>
          </a:xfrm>
          <a:prstGeom prst="rect">
            <a:avLst/>
          </a:prstGeom>
        </p:spPr>
        <p:txBody>
          <a:bodyPr wrap="square">
            <a:spAutoFit/>
          </a:bodyPr>
          <a:lstStyle/>
          <a:p>
            <a:pPr lvl="2"/>
            <a:r>
              <a:rPr lang="de-CH" sz="1000" dirty="0"/>
              <a:t>Für die Betriebsbewilligung hat das Seilbahnunternehmen der Bewilligungsbehörde folgende Unterlagen einzureichen:</a:t>
            </a:r>
            <a:endParaRPr lang="en-US" sz="1000" dirty="0"/>
          </a:p>
          <a:p>
            <a:pPr lvl="2"/>
            <a:endParaRPr lang="fr-FR" sz="1000" dirty="0"/>
          </a:p>
          <a:p>
            <a:pPr lvl="2"/>
            <a:r>
              <a:rPr lang="de-CH" sz="1000" dirty="0" smtClean="0"/>
              <a:t>8.   Unterlagen</a:t>
            </a:r>
            <a:r>
              <a:rPr lang="de-CH" sz="1000" dirty="0"/>
              <a:t>, welche die Überprüfung der Schnittstellen zwischen den Teilsys­temen und zwischen den Teilsystemen und der </a:t>
            </a:r>
            <a:endParaRPr lang="de-CH" sz="1000" dirty="0" smtClean="0"/>
          </a:p>
          <a:p>
            <a:pPr lvl="2"/>
            <a:r>
              <a:rPr lang="de-CH" sz="1000" dirty="0"/>
              <a:t> </a:t>
            </a:r>
            <a:r>
              <a:rPr lang="de-CH" sz="1000" dirty="0" smtClean="0"/>
              <a:t>     Infrastruktur </a:t>
            </a:r>
            <a:r>
              <a:rPr lang="de-CH" sz="1000" dirty="0"/>
              <a:t>erlauben;</a:t>
            </a:r>
            <a:endParaRPr lang="en-US" sz="1000" dirty="0"/>
          </a:p>
          <a:p>
            <a:pPr lvl="2"/>
            <a:r>
              <a:rPr lang="de-CH" sz="1000" dirty="0" smtClean="0"/>
              <a:t>9.   den </a:t>
            </a:r>
            <a:r>
              <a:rPr lang="de-CH" sz="1000" dirty="0"/>
              <a:t>Bericht über die Erprobung;</a:t>
            </a:r>
            <a:endParaRPr lang="en-US" sz="1000" dirty="0"/>
          </a:p>
          <a:p>
            <a:pPr lvl="2"/>
            <a:r>
              <a:rPr lang="de-CH" sz="1000" dirty="0" smtClean="0"/>
              <a:t>10. die </a:t>
            </a:r>
            <a:r>
              <a:rPr lang="de-CH" sz="1000" dirty="0"/>
              <a:t>Bezeichnung des technischen Leiters oder der technischen Leiterin und des Stellvertreters oder der Stellvertreterin sowie den </a:t>
            </a:r>
            <a:endParaRPr lang="de-CH" sz="1000" dirty="0" smtClean="0"/>
          </a:p>
          <a:p>
            <a:pPr lvl="2"/>
            <a:r>
              <a:rPr lang="de-CH" sz="1000" dirty="0"/>
              <a:t> </a:t>
            </a:r>
            <a:r>
              <a:rPr lang="de-CH" sz="1000" dirty="0" smtClean="0"/>
              <a:t>     Nachweis </a:t>
            </a:r>
            <a:r>
              <a:rPr lang="de-CH" sz="1000" dirty="0"/>
              <a:t>über deren ausreichend erfolgte Instruktion durch eine dafür geeignete Person;</a:t>
            </a:r>
            <a:endParaRPr lang="en-US" sz="1000" dirty="0"/>
          </a:p>
          <a:p>
            <a:pPr lvl="2"/>
            <a:r>
              <a:rPr lang="de-CH" sz="1000" dirty="0" smtClean="0"/>
              <a:t>11. eine </a:t>
            </a:r>
            <a:r>
              <a:rPr lang="de-CH" sz="1000" dirty="0"/>
              <a:t>gebrauchsfähige, vollständige Betriebsanleitung (Art. 52a Abs. 2 Bst. d) sowie eine Vorlage für die Dokumentation der </a:t>
            </a:r>
            <a:endParaRPr lang="de-CH" sz="1000" dirty="0" smtClean="0"/>
          </a:p>
          <a:p>
            <a:pPr lvl="2"/>
            <a:r>
              <a:rPr lang="de-CH" sz="1000" dirty="0"/>
              <a:t> </a:t>
            </a:r>
            <a:r>
              <a:rPr lang="de-CH" sz="1000" dirty="0" smtClean="0"/>
              <a:t>     periodischen </a:t>
            </a:r>
            <a:r>
              <a:rPr lang="de-CH" sz="1000" dirty="0"/>
              <a:t>Instandhaltungs-, Prüf- und Überwachungsarbeiten in den vom Seilbahnunternehmen verlangten Sprachen;</a:t>
            </a:r>
            <a:endParaRPr lang="en-US" sz="1000" dirty="0"/>
          </a:p>
          <a:p>
            <a:pPr lvl="2"/>
            <a:r>
              <a:rPr lang="de-CH" sz="1000" dirty="0" smtClean="0"/>
              <a:t>12. Konformitätsbescheinigungen </a:t>
            </a:r>
            <a:r>
              <a:rPr lang="de-CH" sz="1000" dirty="0"/>
              <a:t>(Art. 28);</a:t>
            </a:r>
            <a:endParaRPr lang="en-US" sz="1000" dirty="0"/>
          </a:p>
          <a:p>
            <a:pPr lvl="2"/>
            <a:r>
              <a:rPr lang="de-CH" sz="1000" dirty="0" smtClean="0"/>
              <a:t>13. Sachverständigenberichte </a:t>
            </a:r>
            <a:r>
              <a:rPr lang="de-CH" sz="1000" dirty="0"/>
              <a:t>(Art. 29);</a:t>
            </a:r>
            <a:endParaRPr lang="en-US" sz="1000" dirty="0"/>
          </a:p>
          <a:p>
            <a:pPr lvl="2"/>
            <a:r>
              <a:rPr lang="de-CH" sz="1000" dirty="0" smtClean="0"/>
              <a:t>14. den </a:t>
            </a:r>
            <a:r>
              <a:rPr lang="de-CH" sz="1000" dirty="0"/>
              <a:t>Nachweis der vorschriftskonformen Ausführung (Art. 30).</a:t>
            </a:r>
            <a:endParaRPr lang="en-US" sz="1000" dirty="0"/>
          </a:p>
        </p:txBody>
      </p:sp>
    </p:spTree>
    <p:extLst>
      <p:ext uri="{BB962C8B-B14F-4D97-AF65-F5344CB8AC3E}">
        <p14:creationId xmlns:p14="http://schemas.microsoft.com/office/powerpoint/2010/main" val="42281927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smtClean="0"/>
              <a:t>Teil I : </a:t>
            </a:r>
            <a:r>
              <a:rPr lang="de-CH" sz="4050" dirty="0" smtClean="0"/>
              <a:t>Technische Prüfung durch das BAV</a:t>
            </a:r>
            <a:r>
              <a:rPr lang="fr-CH" sz="4050" dirty="0"/>
              <a:t/>
            </a:r>
            <a:br>
              <a:rPr lang="fr-CH" sz="4050" dirty="0"/>
            </a:br>
            <a:endParaRPr lang="fr-CH" sz="2100" dirty="0"/>
          </a:p>
        </p:txBody>
      </p:sp>
      <p:sp>
        <p:nvSpPr>
          <p:cNvPr id="5" name="Rectangle 5"/>
          <p:cNvSpPr txBox="1">
            <a:spLocks noChangeArrowheads="1"/>
          </p:cNvSpPr>
          <p:nvPr/>
        </p:nvSpPr>
        <p:spPr bwMode="auto">
          <a:xfrm>
            <a:off x="684277" y="4461960"/>
            <a:ext cx="7386297"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smtClean="0">
                <a:solidFill>
                  <a:schemeClr val="tx1"/>
                </a:solidFill>
              </a:rPr>
              <a:t>Niklaus Imthurn, </a:t>
            </a:r>
            <a:r>
              <a:rPr lang="fr-CH" sz="1200" kern="0" dirty="0" err="1" smtClean="0">
                <a:solidFill>
                  <a:schemeClr val="tx1"/>
                </a:solidFill>
              </a:rPr>
              <a:t>Stellevertreter</a:t>
            </a:r>
            <a:r>
              <a:rPr lang="fr-CH" sz="1200" kern="0" dirty="0" smtClean="0">
                <a:solidFill>
                  <a:schemeClr val="tx1"/>
                </a:solidFill>
              </a:rPr>
              <a:t> der </a:t>
            </a:r>
            <a:r>
              <a:rPr lang="fr-CH" sz="1200" kern="0" dirty="0" err="1" smtClean="0">
                <a:solidFill>
                  <a:schemeClr val="tx1"/>
                </a:solidFill>
              </a:rPr>
              <a:t>Sektionschef</a:t>
            </a:r>
            <a:r>
              <a:rPr lang="fr-CH" sz="1200" kern="0" dirty="0" smtClean="0">
                <a:solidFill>
                  <a:schemeClr val="tx1"/>
                </a:solidFill>
              </a:rPr>
              <a:t>, </a:t>
            </a:r>
            <a:r>
              <a:rPr lang="fr-CH" sz="1200" kern="0" dirty="0" err="1" smtClean="0">
                <a:solidFill>
                  <a:schemeClr val="tx1"/>
                </a:solidFill>
              </a:rPr>
              <a:t>Sektion</a:t>
            </a:r>
            <a:r>
              <a:rPr lang="fr-CH" sz="1200" kern="0" dirty="0" smtClean="0">
                <a:solidFill>
                  <a:schemeClr val="tx1"/>
                </a:solidFill>
              </a:rPr>
              <a:t> </a:t>
            </a:r>
            <a:r>
              <a:rPr lang="fr-CH" sz="1200" kern="0" dirty="0" err="1" smtClean="0">
                <a:solidFill>
                  <a:schemeClr val="tx1"/>
                </a:solidFill>
              </a:rPr>
              <a:t>Seilbahntechnik</a:t>
            </a:r>
            <a:r>
              <a:rPr lang="fr-CH" sz="1200" kern="0" dirty="0" smtClean="0">
                <a:solidFill>
                  <a:schemeClr val="tx1"/>
                </a:solidFill>
              </a:rPr>
              <a:t>, BAV</a:t>
            </a:r>
          </a:p>
          <a:p>
            <a:pPr algn="l"/>
            <a:r>
              <a:rPr lang="fr-CH" sz="1200" kern="0" dirty="0" smtClean="0">
                <a:solidFill>
                  <a:schemeClr val="tx1"/>
                </a:solidFill>
              </a:rPr>
              <a:t>Alain Gilliand, </a:t>
            </a:r>
            <a:r>
              <a:rPr lang="fr-CH" sz="1200" kern="0" dirty="0" err="1" smtClean="0">
                <a:solidFill>
                  <a:schemeClr val="tx1"/>
                </a:solidFill>
              </a:rPr>
              <a:t>Fachbereichleiter</a:t>
            </a:r>
            <a:r>
              <a:rPr lang="fr-CH" sz="1200" kern="0" dirty="0" smtClean="0">
                <a:solidFill>
                  <a:schemeClr val="tx1"/>
                </a:solidFill>
              </a:rPr>
              <a:t> Bau, </a:t>
            </a:r>
            <a:r>
              <a:rPr lang="fr-CH" sz="1200" kern="0" dirty="0" err="1" smtClean="0">
                <a:solidFill>
                  <a:schemeClr val="tx1"/>
                </a:solidFill>
              </a:rPr>
              <a:t>Sektion</a:t>
            </a:r>
            <a:r>
              <a:rPr lang="fr-CH" sz="1200" kern="0" dirty="0" smtClean="0">
                <a:solidFill>
                  <a:schemeClr val="tx1"/>
                </a:solidFill>
              </a:rPr>
              <a:t> </a:t>
            </a:r>
            <a:r>
              <a:rPr lang="fr-CH" sz="1200" kern="0" dirty="0" err="1" smtClean="0">
                <a:solidFill>
                  <a:schemeClr val="tx1"/>
                </a:solidFill>
              </a:rPr>
              <a:t>Seilbahntechnik</a:t>
            </a:r>
            <a:r>
              <a:rPr lang="fr-CH" sz="1200" kern="0" dirty="0" smtClean="0">
                <a:solidFill>
                  <a:schemeClr val="tx1"/>
                </a:solidFill>
              </a:rPr>
              <a:t>, BAV</a:t>
            </a:r>
          </a:p>
          <a:p>
            <a:pPr algn="l"/>
            <a:r>
              <a:rPr lang="fr-CH" sz="1200" kern="0" dirty="0" smtClean="0">
                <a:solidFill>
                  <a:schemeClr val="tx1"/>
                </a:solidFill>
              </a:rPr>
              <a:t>Claude Monney, </a:t>
            </a:r>
            <a:r>
              <a:rPr lang="fr-CH" sz="1200" kern="0" dirty="0" err="1" smtClean="0">
                <a:solidFill>
                  <a:schemeClr val="tx1"/>
                </a:solidFill>
              </a:rPr>
              <a:t>Fachspezialist</a:t>
            </a:r>
            <a:r>
              <a:rPr lang="fr-CH" sz="1200" kern="0" dirty="0" smtClean="0">
                <a:solidFill>
                  <a:schemeClr val="tx1"/>
                </a:solidFill>
              </a:rPr>
              <a:t> </a:t>
            </a:r>
            <a:r>
              <a:rPr lang="fr-CH" sz="1200" kern="0" dirty="0" err="1" smtClean="0">
                <a:solidFill>
                  <a:schemeClr val="tx1"/>
                </a:solidFill>
              </a:rPr>
              <a:t>für</a:t>
            </a:r>
            <a:r>
              <a:rPr lang="fr-CH" sz="1200" kern="0" dirty="0" smtClean="0">
                <a:solidFill>
                  <a:schemeClr val="tx1"/>
                </a:solidFill>
              </a:rPr>
              <a:t> die </a:t>
            </a:r>
            <a:r>
              <a:rPr lang="fr-CH" sz="1200" kern="0" dirty="0" err="1" smtClean="0">
                <a:solidFill>
                  <a:schemeClr val="tx1"/>
                </a:solidFill>
              </a:rPr>
              <a:t>Elektrobereich</a:t>
            </a:r>
            <a:r>
              <a:rPr lang="fr-CH" sz="1200" kern="0" dirty="0" smtClean="0">
                <a:solidFill>
                  <a:schemeClr val="tx1"/>
                </a:solidFill>
              </a:rPr>
              <a:t>, </a:t>
            </a:r>
            <a:r>
              <a:rPr lang="fr-CH" sz="1200" kern="0" dirty="0" err="1" smtClean="0">
                <a:solidFill>
                  <a:schemeClr val="tx1"/>
                </a:solidFill>
              </a:rPr>
              <a:t>Sektion</a:t>
            </a:r>
            <a:r>
              <a:rPr lang="fr-CH" sz="1200" kern="0" dirty="0" smtClean="0">
                <a:solidFill>
                  <a:schemeClr val="tx1"/>
                </a:solidFill>
              </a:rPr>
              <a:t> </a:t>
            </a:r>
            <a:r>
              <a:rPr lang="fr-CH" sz="1200" kern="0" dirty="0" err="1" smtClean="0">
                <a:solidFill>
                  <a:schemeClr val="tx1"/>
                </a:solidFill>
              </a:rPr>
              <a:t>Seilbahntechnik</a:t>
            </a:r>
            <a:r>
              <a:rPr lang="fr-CH" sz="1200" kern="0" dirty="0" smtClean="0">
                <a:solidFill>
                  <a:schemeClr val="tx1"/>
                </a:solidFill>
              </a:rPr>
              <a:t>, BAV</a:t>
            </a:r>
          </a:p>
          <a:p>
            <a:pPr algn="l"/>
            <a:endParaRPr lang="fr-CH" sz="1200" kern="0" dirty="0">
              <a:solidFill>
                <a:schemeClr val="tx1"/>
              </a:solidFill>
            </a:endParaRPr>
          </a:p>
        </p:txBody>
      </p:sp>
      <p:sp>
        <p:nvSpPr>
          <p:cNvPr id="2" name="Rectangle 1"/>
          <p:cNvSpPr/>
          <p:nvPr/>
        </p:nvSpPr>
        <p:spPr>
          <a:xfrm>
            <a:off x="6400800" y="99892"/>
            <a:ext cx="2236054" cy="1244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2954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3100" dirty="0" smtClean="0"/>
              <a:t>Grundlegende Prinzipien der Beurteilung 1/11</a:t>
            </a:r>
            <a:br>
              <a:rPr lang="de-CH" sz="3100" dirty="0" smtClean="0"/>
            </a:br>
            <a:r>
              <a:rPr lang="de-CH" sz="3100" dirty="0" smtClean="0"/>
              <a:t>Basis: Gesetz und Verordnung</a:t>
            </a:r>
            <a:r>
              <a:rPr lang="fr-CH" sz="4050" dirty="0"/>
              <a:t/>
            </a:r>
            <a:br>
              <a:rPr lang="fr-CH" sz="4050" dirty="0"/>
            </a:br>
            <a:endParaRPr lang="fr-CH" sz="2100" dirty="0"/>
          </a:p>
        </p:txBody>
      </p:sp>
      <p:sp>
        <p:nvSpPr>
          <p:cNvPr id="2" name="Espace réservé du contenu 1"/>
          <p:cNvSpPr>
            <a:spLocks noGrp="1"/>
          </p:cNvSpPr>
          <p:nvPr>
            <p:ph idx="1"/>
          </p:nvPr>
        </p:nvSpPr>
        <p:spPr/>
        <p:txBody>
          <a:bodyPr/>
          <a:lstStyle/>
          <a:p>
            <a:pPr>
              <a:lnSpc>
                <a:spcPct val="100000"/>
              </a:lnSpc>
            </a:pPr>
            <a:r>
              <a:rPr lang="de-CH" sz="1600" dirty="0" smtClean="0"/>
              <a:t>Basis Gesetz und Verordnung</a:t>
            </a:r>
          </a:p>
          <a:p>
            <a:pPr>
              <a:lnSpc>
                <a:spcPct val="100000"/>
              </a:lnSpc>
            </a:pPr>
            <a:endParaRPr lang="de-CH" sz="1600" dirty="0" smtClean="0"/>
          </a:p>
          <a:p>
            <a:pPr>
              <a:lnSpc>
                <a:spcPct val="100000"/>
              </a:lnSpc>
            </a:pPr>
            <a:r>
              <a:rPr lang="de-CH" sz="1600" b="1" dirty="0"/>
              <a:t>Gleichbehandlungsgebot</a:t>
            </a:r>
            <a:r>
              <a:rPr lang="de-CH" sz="1600" b="1" dirty="0" smtClean="0"/>
              <a:t>: </a:t>
            </a:r>
          </a:p>
          <a:p>
            <a:pPr marL="400050" lvl="1" indent="0">
              <a:buNone/>
            </a:pPr>
            <a:r>
              <a:rPr lang="de-CH" sz="1600" dirty="0" smtClean="0"/>
              <a:t>Ein Entscheid in einem Projekt gilt auch für andere Projekte, sofern die Voraussetzungen identisch sind</a:t>
            </a:r>
            <a:endParaRPr lang="de-CH" sz="1600" dirty="0"/>
          </a:p>
          <a:p>
            <a:pPr>
              <a:lnSpc>
                <a:spcPct val="100000"/>
              </a:lnSpc>
            </a:pPr>
            <a:endParaRPr lang="de-CH" sz="1600" dirty="0" smtClean="0"/>
          </a:p>
          <a:p>
            <a:pPr>
              <a:lnSpc>
                <a:spcPct val="100000"/>
              </a:lnSpc>
            </a:pPr>
            <a:r>
              <a:rPr lang="de-CH" sz="1600" dirty="0" smtClean="0"/>
              <a:t>Weitere Konkretisierung und Umsetzung dieser Grundlagen: </a:t>
            </a:r>
          </a:p>
          <a:p>
            <a:pPr lvl="1"/>
            <a:r>
              <a:rPr lang="de-CH" sz="1600" dirty="0" smtClean="0"/>
              <a:t>Strategie BAV*</a:t>
            </a:r>
          </a:p>
          <a:p>
            <a:pPr lvl="1"/>
            <a:r>
              <a:rPr lang="de-CH" sz="1600" dirty="0" smtClean="0"/>
              <a:t>Sicherheitspolitik BAV*</a:t>
            </a:r>
          </a:p>
          <a:p>
            <a:pPr lvl="1"/>
            <a:endParaRPr lang="de-CH" sz="1600" dirty="0"/>
          </a:p>
          <a:p>
            <a:pPr marL="0" indent="0">
              <a:buNone/>
            </a:pPr>
            <a:r>
              <a:rPr lang="de-CH" sz="1600" dirty="0" smtClean="0"/>
              <a:t>*Abrufbar auf Homepage BAV</a:t>
            </a:r>
          </a:p>
        </p:txBody>
      </p:sp>
    </p:spTree>
    <p:extLst>
      <p:ext uri="{BB962C8B-B14F-4D97-AF65-F5344CB8AC3E}">
        <p14:creationId xmlns:p14="http://schemas.microsoft.com/office/powerpoint/2010/main" val="3345311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de-CH" b="1" dirty="0" smtClean="0"/>
              <a:t>Strategischer Aufgabenschwerpunkt</a:t>
            </a:r>
            <a:r>
              <a:rPr lang="de-CH" dirty="0" smtClean="0"/>
              <a:t>: Weiterentwicklung Regelwerke / präventive Aufsicht Sicherheit / Überwachung Betrieb</a:t>
            </a:r>
            <a:endParaRPr lang="fr-CH" dirty="0"/>
          </a:p>
          <a:p>
            <a:pPr lvl="1"/>
            <a:r>
              <a:rPr lang="de-CH" dirty="0" smtClean="0"/>
              <a:t>Ziele bis 2030</a:t>
            </a:r>
          </a:p>
          <a:p>
            <a:pPr lvl="2"/>
            <a:r>
              <a:rPr lang="de-CH" sz="1600" dirty="0" smtClean="0"/>
              <a:t>Das</a:t>
            </a:r>
            <a:r>
              <a:rPr lang="fr-CH" sz="1600" dirty="0" smtClean="0"/>
              <a:t> </a:t>
            </a:r>
            <a:r>
              <a:rPr lang="de-CH" sz="1600" dirty="0" smtClean="0"/>
              <a:t>Sicherheitsniveau bleibt mindestens gleich hoch</a:t>
            </a:r>
          </a:p>
          <a:p>
            <a:pPr lvl="2"/>
            <a:r>
              <a:rPr lang="de-CH" sz="1600" dirty="0" smtClean="0"/>
              <a:t>Die </a:t>
            </a:r>
            <a:r>
              <a:rPr lang="de-CH" sz="1600" dirty="0" err="1" smtClean="0"/>
              <a:t>öV</a:t>
            </a:r>
            <a:r>
              <a:rPr lang="de-CH" sz="1600" dirty="0" smtClean="0"/>
              <a:t> Unternehmungen nehmen ihre Sicherheitsverantwortung</a:t>
            </a:r>
            <a:r>
              <a:rPr lang="fr-CH" sz="1600" dirty="0" smtClean="0"/>
              <a:t> </a:t>
            </a:r>
            <a:r>
              <a:rPr lang="de-CH" sz="1600" dirty="0" smtClean="0"/>
              <a:t>war</a:t>
            </a:r>
          </a:p>
          <a:p>
            <a:pPr lvl="2"/>
            <a:r>
              <a:rPr lang="de-CH" sz="1600" dirty="0" smtClean="0"/>
              <a:t>Die Verfahrenssicherheit ist dank klarer hoheitlicher Vorgaben hoch</a:t>
            </a:r>
          </a:p>
          <a:p>
            <a:pPr lvl="1"/>
            <a:r>
              <a:rPr lang="de-CH" dirty="0" smtClean="0"/>
              <a:t>Massnahmen</a:t>
            </a:r>
          </a:p>
          <a:p>
            <a:pPr lvl="2"/>
            <a:r>
              <a:rPr lang="de-CH" sz="1600" dirty="0" smtClean="0"/>
              <a:t>Risikoorientierte Überprüfung der Bewilligungsgesuche</a:t>
            </a:r>
          </a:p>
          <a:p>
            <a:pPr lvl="2"/>
            <a:r>
              <a:rPr lang="de-CH" sz="1600" dirty="0" smtClean="0"/>
              <a:t>Überwachung der </a:t>
            </a:r>
            <a:r>
              <a:rPr lang="de-CH" sz="1600" dirty="0" err="1" smtClean="0"/>
              <a:t>öV</a:t>
            </a:r>
            <a:r>
              <a:rPr lang="de-CH" sz="1600" dirty="0" smtClean="0"/>
              <a:t>-Unternehmen in der Betriebsphase</a:t>
            </a:r>
            <a:endParaRPr lang="de-CH" sz="1600" dirty="0"/>
          </a:p>
          <a:p>
            <a:pPr lvl="2"/>
            <a:endParaRPr lang="de-CH" dirty="0"/>
          </a:p>
        </p:txBody>
      </p:sp>
      <p:sp>
        <p:nvSpPr>
          <p:cNvPr id="6" name="Rectangle 5"/>
          <p:cNvSpPr txBox="1">
            <a:spLocks noChangeArrowheads="1"/>
          </p:cNvSpPr>
          <p:nvPr/>
        </p:nvSpPr>
        <p:spPr>
          <a:xfrm>
            <a:off x="763588" y="175117"/>
            <a:ext cx="7954997" cy="934015"/>
          </a:xfrm>
          <a:prstGeom prst="rect">
            <a:avLst/>
          </a:prstGeom>
        </p:spPr>
        <p:txBody>
          <a:bodyPr vert="horz" lIns="0" tIns="0" rIns="0" bIns="0" rtlCol="0" anchor="t" anchorCtr="0">
            <a:normAutofit/>
          </a:bodyPr>
          <a:lstStyle>
            <a:lvl1pPr algn="l" defTabSz="914400" rtl="0" eaLnBrk="1" latinLnBrk="0" hangingPunct="1">
              <a:spcBef>
                <a:spcPct val="0"/>
              </a:spcBef>
              <a:buNone/>
              <a:defRPr sz="2800" b="1" kern="1200">
                <a:solidFill>
                  <a:schemeClr val="tx1"/>
                </a:solidFill>
                <a:latin typeface="+mj-lt"/>
                <a:ea typeface="+mj-ea"/>
                <a:cs typeface="+mj-cs"/>
              </a:defRPr>
            </a:lvl1pPr>
          </a:lstStyle>
          <a:p>
            <a:r>
              <a:rPr lang="de-CH" dirty="0"/>
              <a:t>Grundlegende Prinzipien der Beurteilung</a:t>
            </a:r>
            <a:r>
              <a:rPr lang="fr-CH" dirty="0" smtClean="0"/>
              <a:t> 2/11</a:t>
            </a:r>
            <a:endParaRPr lang="fr-CH" dirty="0"/>
          </a:p>
          <a:p>
            <a:r>
              <a:rPr lang="de-CH" dirty="0" smtClean="0"/>
              <a:t>Strategie</a:t>
            </a:r>
            <a:r>
              <a:rPr lang="fr-CH" dirty="0" smtClean="0"/>
              <a:t> </a:t>
            </a:r>
            <a:r>
              <a:rPr lang="fr-CH" dirty="0"/>
              <a:t>BAV</a:t>
            </a:r>
          </a:p>
        </p:txBody>
      </p:sp>
    </p:spTree>
    <p:extLst>
      <p:ext uri="{BB962C8B-B14F-4D97-AF65-F5344CB8AC3E}">
        <p14:creationId xmlns:p14="http://schemas.microsoft.com/office/powerpoint/2010/main" val="31851146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marL="0" indent="0">
              <a:lnSpc>
                <a:spcPct val="100000"/>
              </a:lnSpc>
              <a:buNone/>
            </a:pPr>
            <a:r>
              <a:rPr lang="de-CH" sz="1600" dirty="0" smtClean="0"/>
              <a:t>Sicherheitspolitische Grundsätze des BAV zur Wahrnehmung der Sicherheitsaufsicht im öffentlichen Verkehr</a:t>
            </a:r>
          </a:p>
          <a:p>
            <a:pPr marL="0" indent="0">
              <a:lnSpc>
                <a:spcPct val="100000"/>
              </a:lnSpc>
              <a:buNone/>
            </a:pPr>
            <a:endParaRPr lang="de-CH" sz="1600" dirty="0"/>
          </a:p>
          <a:p>
            <a:pPr marL="0" indent="0">
              <a:lnSpc>
                <a:spcPct val="100000"/>
              </a:lnSpc>
              <a:buNone/>
            </a:pPr>
            <a:r>
              <a:rPr lang="de-CH" sz="1600" dirty="0" smtClean="0"/>
              <a:t>Wesentliche Aussagen aus den verschiedenen Kapiteln:</a:t>
            </a:r>
          </a:p>
          <a:p>
            <a:pPr marL="0" indent="0">
              <a:lnSpc>
                <a:spcPct val="100000"/>
              </a:lnSpc>
              <a:buNone/>
            </a:pPr>
            <a:endParaRPr lang="de-CH" sz="1600" dirty="0"/>
          </a:p>
          <a:p>
            <a:pPr marL="0" indent="0">
              <a:lnSpc>
                <a:spcPct val="100000"/>
              </a:lnSpc>
              <a:buNone/>
            </a:pPr>
            <a:endParaRPr lang="de-CH" sz="1600" dirty="0"/>
          </a:p>
          <a:p>
            <a:r>
              <a:rPr lang="de-CH" dirty="0" smtClean="0"/>
              <a:t>Zweck</a:t>
            </a:r>
          </a:p>
          <a:p>
            <a:pPr marL="0" indent="0">
              <a:lnSpc>
                <a:spcPct val="100000"/>
              </a:lnSpc>
              <a:buNone/>
            </a:pPr>
            <a:r>
              <a:rPr lang="de-CH" sz="1600" dirty="0" smtClean="0"/>
              <a:t>Innerhalb des BAV gilt die Sicherheitspolitik als Richtschnur für alle sicherheits-relevanten Tätigkeiten und Entscheidungen</a:t>
            </a:r>
          </a:p>
          <a:p>
            <a:endParaRPr lang="fr-CH" dirty="0"/>
          </a:p>
        </p:txBody>
      </p:sp>
      <p:sp>
        <p:nvSpPr>
          <p:cNvPr id="6" name="Rectangle 5"/>
          <p:cNvSpPr>
            <a:spLocks noGrp="1" noChangeArrowheads="1"/>
          </p:cNvSpPr>
          <p:nvPr>
            <p:ph type="title"/>
          </p:nvPr>
        </p:nvSpPr>
        <p:spPr>
          <a:xfrm>
            <a:off x="768315" y="175117"/>
            <a:ext cx="7954997" cy="934015"/>
          </a:xfrm>
        </p:spPr>
        <p:txBody>
          <a:bodyPr>
            <a:normAutofit/>
          </a:bodyPr>
          <a:lstStyle/>
          <a:p>
            <a:r>
              <a:rPr lang="de-CH" dirty="0"/>
              <a:t>Grundlegende Prinzipien der Beurteilung </a:t>
            </a:r>
            <a:r>
              <a:rPr lang="fr-CH" dirty="0" smtClean="0"/>
              <a:t>3/11</a:t>
            </a:r>
            <a:r>
              <a:rPr lang="fr-CH" dirty="0"/>
              <a:t/>
            </a:r>
            <a:br>
              <a:rPr lang="fr-CH" dirty="0"/>
            </a:br>
            <a:r>
              <a:rPr lang="de-CH" dirty="0" smtClean="0"/>
              <a:t>Sicherheitspolitik</a:t>
            </a:r>
            <a:r>
              <a:rPr lang="fr-CH" dirty="0" smtClean="0"/>
              <a:t> </a:t>
            </a:r>
            <a:r>
              <a:rPr lang="fr-CH" dirty="0"/>
              <a:t>BAV</a:t>
            </a:r>
          </a:p>
        </p:txBody>
      </p:sp>
    </p:spTree>
    <p:extLst>
      <p:ext uri="{BB962C8B-B14F-4D97-AF65-F5344CB8AC3E}">
        <p14:creationId xmlns:p14="http://schemas.microsoft.com/office/powerpoint/2010/main" val="21519019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707666" y="1109132"/>
            <a:ext cx="8221649" cy="3309937"/>
          </a:xfrm>
        </p:spPr>
        <p:txBody>
          <a:bodyPr/>
          <a:lstStyle/>
          <a:p>
            <a:r>
              <a:rPr lang="de-CH" dirty="0"/>
              <a:t>Sicherheitsgrundsätze</a:t>
            </a:r>
          </a:p>
          <a:p>
            <a:pPr lvl="1"/>
            <a:r>
              <a:rPr lang="de-CH" sz="1400" dirty="0"/>
              <a:t>Wir setzen uns dafür ein, dass die Sicherheit im </a:t>
            </a:r>
            <a:r>
              <a:rPr lang="de-CH" sz="1400" dirty="0" err="1"/>
              <a:t>öV</a:t>
            </a:r>
            <a:r>
              <a:rPr lang="de-CH" sz="1400" dirty="0"/>
              <a:t> … mindestens gleich bleibt…</a:t>
            </a:r>
          </a:p>
          <a:p>
            <a:pPr lvl="1"/>
            <a:r>
              <a:rPr lang="de-CH" sz="1400" dirty="0"/>
              <a:t>Wir beurteilen die </a:t>
            </a:r>
            <a:r>
              <a:rPr lang="de-CH" sz="1400" dirty="0" smtClean="0"/>
              <a:t>sicherheitsrelevanten </a:t>
            </a:r>
            <a:r>
              <a:rPr lang="de-CH" sz="1400" dirty="0"/>
              <a:t>Aspekte in den Bewilligungsverfahren … risikoorientiert mit Stichproben</a:t>
            </a:r>
          </a:p>
          <a:p>
            <a:pPr lvl="1"/>
            <a:r>
              <a:rPr lang="de-CH" sz="1400" dirty="0"/>
              <a:t>Wir akzeptieren Risiken nur, wenn sie nach bestem Wissen vertretbar sind und mit verhältnismässigem Aufwand nicht weiter reduziert werden können. Bei Zielkonflikten räumen wir der Sicherheit einen hohen Stellenwert ein</a:t>
            </a:r>
            <a:r>
              <a:rPr lang="de-CH" sz="1400" dirty="0" smtClean="0"/>
              <a:t>.</a:t>
            </a:r>
          </a:p>
          <a:p>
            <a:pPr lvl="1"/>
            <a:endParaRPr lang="de-CH" sz="1400" dirty="0"/>
          </a:p>
          <a:p>
            <a:r>
              <a:rPr lang="de-CH" dirty="0" smtClean="0"/>
              <a:t>Verantwortung für die Sicherheit</a:t>
            </a:r>
          </a:p>
          <a:p>
            <a:pPr lvl="1"/>
            <a:r>
              <a:rPr lang="de-CH" sz="1400" dirty="0" smtClean="0"/>
              <a:t>Seilbahnunternehmen (SBU) für vorschriftsgemässe Erstellung, sicheren Betrieb und Instandhaltung; Betriebsvorschriften.</a:t>
            </a:r>
          </a:p>
          <a:p>
            <a:pPr lvl="1"/>
            <a:r>
              <a:rPr lang="de-CH" sz="1400" dirty="0" smtClean="0"/>
              <a:t>Inverkehrbringer verantwortlich für Sicherheit ihrer Produkte</a:t>
            </a:r>
          </a:p>
          <a:p>
            <a:pPr lvl="1"/>
            <a:r>
              <a:rPr lang="de-CH" sz="1400" dirty="0" smtClean="0"/>
              <a:t>Die Aufsichtsbehörde überwacht und setzt durch, dass die Beteiligten ihre Aufgaben wahrnehmen.</a:t>
            </a:r>
          </a:p>
          <a:p>
            <a:pPr lvl="1"/>
            <a:endParaRPr lang="de-CH" sz="1400" dirty="0"/>
          </a:p>
          <a:p>
            <a:endParaRPr lang="fr-CH" dirty="0"/>
          </a:p>
        </p:txBody>
      </p:sp>
      <p:sp>
        <p:nvSpPr>
          <p:cNvPr id="6" name="Rectangle 5"/>
          <p:cNvSpPr>
            <a:spLocks noGrp="1" noChangeArrowheads="1"/>
          </p:cNvSpPr>
          <p:nvPr>
            <p:ph type="title"/>
          </p:nvPr>
        </p:nvSpPr>
        <p:spPr>
          <a:xfrm>
            <a:off x="768315" y="175117"/>
            <a:ext cx="7954997" cy="934015"/>
          </a:xfrm>
        </p:spPr>
        <p:txBody>
          <a:bodyPr>
            <a:normAutofit/>
          </a:bodyPr>
          <a:lstStyle/>
          <a:p>
            <a:r>
              <a:rPr lang="de-CH" dirty="0"/>
              <a:t>Grundlegende Prinzipien der Beurteilung </a:t>
            </a:r>
            <a:r>
              <a:rPr lang="fr-CH" dirty="0" smtClean="0"/>
              <a:t>4/11</a:t>
            </a:r>
            <a:r>
              <a:rPr lang="fr-CH" dirty="0"/>
              <a:t/>
            </a:r>
            <a:br>
              <a:rPr lang="fr-CH" dirty="0"/>
            </a:br>
            <a:r>
              <a:rPr lang="de-CH" dirty="0" smtClean="0"/>
              <a:t>Sicherheitspolitik</a:t>
            </a:r>
            <a:r>
              <a:rPr lang="fr-CH" dirty="0" smtClean="0"/>
              <a:t> </a:t>
            </a:r>
            <a:r>
              <a:rPr lang="fr-CH" dirty="0"/>
              <a:t>BAV</a:t>
            </a:r>
          </a:p>
        </p:txBody>
      </p:sp>
    </p:spTree>
    <p:extLst>
      <p:ext uri="{BB962C8B-B14F-4D97-AF65-F5344CB8AC3E}">
        <p14:creationId xmlns:p14="http://schemas.microsoft.com/office/powerpoint/2010/main" val="16698218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de-CH" dirty="0"/>
              <a:t>Organisation der Sicherheitsaufsicht</a:t>
            </a:r>
          </a:p>
          <a:p>
            <a:pPr lvl="1"/>
            <a:r>
              <a:rPr lang="de-CH" sz="1400" dirty="0"/>
              <a:t>Für die Beurteilung aller technisch-betrieblichen Sachverhalte der Sicherheit und der damit verbundenen Entscheide ist die Abteilung Sicherheit zuständig</a:t>
            </a:r>
            <a:r>
              <a:rPr lang="de-CH" sz="1400" dirty="0" smtClean="0"/>
              <a:t>.</a:t>
            </a:r>
          </a:p>
          <a:p>
            <a:pPr lvl="1"/>
            <a:endParaRPr lang="de-CH" sz="1400" dirty="0"/>
          </a:p>
          <a:p>
            <a:r>
              <a:rPr lang="de-CH" dirty="0" smtClean="0"/>
              <a:t>Aufgaben der Sicherheitsbehörde</a:t>
            </a:r>
          </a:p>
          <a:p>
            <a:pPr lvl="1"/>
            <a:r>
              <a:rPr lang="de-CH" sz="1400" dirty="0" smtClean="0"/>
              <a:t>Das BAV ist verantwortlich für die Festlegung der hoheitlichen Sicherheitsvorschriften.</a:t>
            </a:r>
          </a:p>
          <a:p>
            <a:pPr lvl="1"/>
            <a:r>
              <a:rPr lang="de-CH" sz="1400" dirty="0" smtClean="0"/>
              <a:t>Das BAV ist verantwortlich für die sicherheitsrelevanten Entscheide im Rahmen von Bewilligungen.</a:t>
            </a:r>
          </a:p>
          <a:p>
            <a:pPr lvl="1"/>
            <a:r>
              <a:rPr lang="de-CH" sz="1400" dirty="0" smtClean="0"/>
              <a:t>Alle Mitarbeiter des BAV, die Sicherheitsfragen bearbeiten … sind im Rahmen ihrer Aufgaben für die Sicherheit mitverantwortlich.</a:t>
            </a:r>
            <a:endParaRPr lang="de-CH" sz="1400" dirty="0"/>
          </a:p>
          <a:p>
            <a:endParaRPr lang="fr-CH" dirty="0"/>
          </a:p>
        </p:txBody>
      </p:sp>
      <p:sp>
        <p:nvSpPr>
          <p:cNvPr id="6" name="Rectangle 5"/>
          <p:cNvSpPr>
            <a:spLocks noGrp="1" noChangeArrowheads="1"/>
          </p:cNvSpPr>
          <p:nvPr>
            <p:ph type="title"/>
          </p:nvPr>
        </p:nvSpPr>
        <p:spPr>
          <a:xfrm>
            <a:off x="768315" y="175117"/>
            <a:ext cx="7954997" cy="934015"/>
          </a:xfrm>
        </p:spPr>
        <p:txBody>
          <a:bodyPr>
            <a:normAutofit/>
          </a:bodyPr>
          <a:lstStyle/>
          <a:p>
            <a:r>
              <a:rPr lang="de-CH" dirty="0"/>
              <a:t>Grundlegende Prinzipien der Beurteilung </a:t>
            </a:r>
            <a:r>
              <a:rPr lang="fr-CH" dirty="0" smtClean="0"/>
              <a:t>5/11</a:t>
            </a:r>
            <a:r>
              <a:rPr lang="fr-CH" dirty="0"/>
              <a:t/>
            </a:r>
            <a:br>
              <a:rPr lang="fr-CH" dirty="0"/>
            </a:br>
            <a:r>
              <a:rPr lang="de-CH" dirty="0" smtClean="0"/>
              <a:t>Sicherheitspolitik</a:t>
            </a:r>
            <a:r>
              <a:rPr lang="fr-CH" dirty="0" smtClean="0"/>
              <a:t> </a:t>
            </a:r>
            <a:r>
              <a:rPr lang="fr-CH" dirty="0"/>
              <a:t>BAV</a:t>
            </a:r>
          </a:p>
        </p:txBody>
      </p:sp>
    </p:spTree>
    <p:extLst>
      <p:ext uri="{BB962C8B-B14F-4D97-AF65-F5344CB8AC3E}">
        <p14:creationId xmlns:p14="http://schemas.microsoft.com/office/powerpoint/2010/main" val="17492263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de-CH" dirty="0" smtClean="0"/>
              <a:t>Vorgaben für die Sicherheit</a:t>
            </a:r>
          </a:p>
          <a:p>
            <a:pPr lvl="1"/>
            <a:r>
              <a:rPr lang="de-CH" sz="1400" dirty="0" smtClean="0"/>
              <a:t>Das BAV kann mit Richtlinien näher erläutern, wie die Sicherheitsvorschriften erfüllt werden können.</a:t>
            </a:r>
          </a:p>
          <a:p>
            <a:pPr lvl="1"/>
            <a:r>
              <a:rPr lang="de-CH" sz="1400" dirty="0" smtClean="0"/>
              <a:t>Das BAV kann in Einzelfällen Abweichungen von den Sicherheitsvorschriften bewilligen.</a:t>
            </a:r>
          </a:p>
          <a:p>
            <a:pPr lvl="1"/>
            <a:endParaRPr lang="de-CH" sz="1400" dirty="0"/>
          </a:p>
          <a:p>
            <a:r>
              <a:rPr lang="de-CH" dirty="0" smtClean="0"/>
              <a:t>Risikoorientierte Prüfung</a:t>
            </a:r>
          </a:p>
          <a:p>
            <a:pPr lvl="1"/>
            <a:r>
              <a:rPr lang="de-CH" sz="1400" dirty="0" smtClean="0"/>
              <a:t>Die Fachbereiche der Abteilung Sicherheit bestimmen risikoorientiert die zu prüfenden Elemente, den Prüfumfang, die Prüftiefe usw. und achten dabei auf die prüftechnische Vereinheitlichung.</a:t>
            </a:r>
          </a:p>
          <a:p>
            <a:pPr lvl="1"/>
            <a:r>
              <a:rPr lang="de-CH" sz="1400" dirty="0" smtClean="0"/>
              <a:t>Die präventive Aufsicht umfasst … die Genehmigung von Abweichungen</a:t>
            </a:r>
            <a:endParaRPr lang="de-CH" sz="1400" dirty="0"/>
          </a:p>
          <a:p>
            <a:endParaRPr lang="fr-CH" dirty="0"/>
          </a:p>
        </p:txBody>
      </p:sp>
      <p:sp>
        <p:nvSpPr>
          <p:cNvPr id="6" name="Rectangle 5"/>
          <p:cNvSpPr>
            <a:spLocks noGrp="1" noChangeArrowheads="1"/>
          </p:cNvSpPr>
          <p:nvPr>
            <p:ph type="title"/>
          </p:nvPr>
        </p:nvSpPr>
        <p:spPr>
          <a:xfrm>
            <a:off x="768315" y="175117"/>
            <a:ext cx="7954997" cy="934015"/>
          </a:xfrm>
        </p:spPr>
        <p:txBody>
          <a:bodyPr>
            <a:normAutofit/>
          </a:bodyPr>
          <a:lstStyle/>
          <a:p>
            <a:r>
              <a:rPr lang="de-CH" dirty="0"/>
              <a:t>Grundlegende Prinzipien der Beurteilung </a:t>
            </a:r>
            <a:r>
              <a:rPr lang="fr-CH" dirty="0" smtClean="0"/>
              <a:t>6/11</a:t>
            </a:r>
            <a:r>
              <a:rPr lang="fr-CH" dirty="0"/>
              <a:t/>
            </a:r>
            <a:br>
              <a:rPr lang="fr-CH" dirty="0"/>
            </a:br>
            <a:r>
              <a:rPr lang="de-CH" dirty="0" smtClean="0"/>
              <a:t>Sicherheitspolitik</a:t>
            </a:r>
            <a:r>
              <a:rPr lang="fr-CH" dirty="0" smtClean="0"/>
              <a:t> </a:t>
            </a:r>
            <a:r>
              <a:rPr lang="fr-CH" dirty="0"/>
              <a:t>BAV</a:t>
            </a:r>
          </a:p>
        </p:txBody>
      </p:sp>
    </p:spTree>
    <p:extLst>
      <p:ext uri="{BB962C8B-B14F-4D97-AF65-F5344CB8AC3E}">
        <p14:creationId xmlns:p14="http://schemas.microsoft.com/office/powerpoint/2010/main" val="1957643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a:t/>
            </a:r>
            <a:br>
              <a:rPr lang="fr-CH" sz="4050" dirty="0"/>
            </a:br>
            <a:r>
              <a:rPr lang="fr-CH" sz="4050" dirty="0" err="1" smtClean="0"/>
              <a:t>Tagesordnung</a:t>
            </a:r>
            <a:r>
              <a:rPr lang="fr-CH" sz="4050" dirty="0"/>
              <a:t/>
            </a:r>
            <a:br>
              <a:rPr lang="fr-CH" sz="4050" dirty="0"/>
            </a:br>
            <a:endParaRPr lang="fr-CH" sz="2100" dirty="0"/>
          </a:p>
        </p:txBody>
      </p:sp>
      <p:sp>
        <p:nvSpPr>
          <p:cNvPr id="5" name="Rectangle 5"/>
          <p:cNvSpPr txBox="1">
            <a:spLocks noChangeArrowheads="1"/>
          </p:cNvSpPr>
          <p:nvPr/>
        </p:nvSpPr>
        <p:spPr bwMode="auto">
          <a:xfrm>
            <a:off x="684278" y="4461960"/>
            <a:ext cx="5940660"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a:solidFill>
                  <a:schemeClr val="tx1"/>
                </a:solidFill>
              </a:rPr>
              <a:t>Laurent Queloz, </a:t>
            </a:r>
            <a:r>
              <a:rPr lang="fr-CH" sz="1200" kern="0" dirty="0" err="1" smtClean="0">
                <a:solidFill>
                  <a:schemeClr val="tx1"/>
                </a:solidFill>
              </a:rPr>
              <a:t>Sektionschef</a:t>
            </a:r>
            <a:r>
              <a:rPr lang="fr-CH" sz="1200" kern="0" dirty="0" smtClean="0">
                <a:solidFill>
                  <a:schemeClr val="tx1"/>
                </a:solidFill>
              </a:rPr>
              <a:t>, </a:t>
            </a:r>
            <a:r>
              <a:rPr lang="fr-CH" sz="1200" kern="0" dirty="0" err="1" smtClean="0">
                <a:solidFill>
                  <a:schemeClr val="tx1"/>
                </a:solidFill>
              </a:rPr>
              <a:t>Sektion</a:t>
            </a:r>
            <a:r>
              <a:rPr lang="fr-CH" sz="1200" kern="0" dirty="0" smtClean="0">
                <a:solidFill>
                  <a:schemeClr val="tx1"/>
                </a:solidFill>
              </a:rPr>
              <a:t> </a:t>
            </a:r>
            <a:r>
              <a:rPr lang="fr-CH" sz="1200" kern="0" dirty="0" err="1" smtClean="0">
                <a:solidFill>
                  <a:schemeClr val="tx1"/>
                </a:solidFill>
              </a:rPr>
              <a:t>Seilbahntechnik</a:t>
            </a:r>
            <a:r>
              <a:rPr lang="fr-CH" sz="1200" kern="0" dirty="0" smtClean="0">
                <a:solidFill>
                  <a:schemeClr val="tx1"/>
                </a:solidFill>
              </a:rPr>
              <a:t>, BAV</a:t>
            </a:r>
            <a:endParaRPr lang="fr-CH" sz="1200" kern="0" dirty="0">
              <a:solidFill>
                <a:schemeClr val="tx1"/>
              </a:solidFill>
            </a:endParaRPr>
          </a:p>
        </p:txBody>
      </p:sp>
    </p:spTree>
    <p:extLst>
      <p:ext uri="{BB962C8B-B14F-4D97-AF65-F5344CB8AC3E}">
        <p14:creationId xmlns:p14="http://schemas.microsoft.com/office/powerpoint/2010/main" val="40326860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de-CH" dirty="0" smtClean="0"/>
              <a:t>Prozessführer: Sektion </a:t>
            </a:r>
            <a:r>
              <a:rPr lang="de-CH" dirty="0" err="1" smtClean="0"/>
              <a:t>bwI</a:t>
            </a:r>
            <a:r>
              <a:rPr lang="de-CH" dirty="0" smtClean="0"/>
              <a:t>, Abteilung Infrastruktur (IN)</a:t>
            </a:r>
            <a:endParaRPr lang="de-CH" sz="1400" dirty="0" smtClean="0"/>
          </a:p>
          <a:p>
            <a:pPr lvl="1"/>
            <a:r>
              <a:rPr lang="de-CH" sz="1400" dirty="0" smtClean="0"/>
              <a:t>Gilt als Ansprechpartner der Gesuchsteller für alle Fragen des Verfahrens</a:t>
            </a:r>
          </a:p>
          <a:p>
            <a:pPr lvl="1"/>
            <a:r>
              <a:rPr lang="de-CH" sz="1400" dirty="0" smtClean="0"/>
              <a:t>Koordiniert mit anderen Stellen: Bundesstellen (BAFU, ARE, </a:t>
            </a:r>
            <a:r>
              <a:rPr lang="de-CH" sz="1400" dirty="0" err="1" smtClean="0"/>
              <a:t>usw</a:t>
            </a:r>
            <a:r>
              <a:rPr lang="de-CH" sz="1400" dirty="0" smtClean="0"/>
              <a:t>), Kantone, Gemeinden, Dritten, …</a:t>
            </a:r>
          </a:p>
          <a:p>
            <a:pPr lvl="1"/>
            <a:r>
              <a:rPr lang="de-CH" sz="1400" dirty="0" smtClean="0"/>
              <a:t>Auch an interne Fachstelle (Fachsektion)</a:t>
            </a:r>
          </a:p>
          <a:p>
            <a:pPr lvl="1"/>
            <a:r>
              <a:rPr lang="de-CH" sz="1400" dirty="0" smtClean="0"/>
              <a:t>Leitung Franziska </a:t>
            </a:r>
            <a:r>
              <a:rPr lang="de-CH" sz="1400" dirty="0" err="1" smtClean="0"/>
              <a:t>Sarrot</a:t>
            </a:r>
            <a:endParaRPr lang="de-CH" sz="1400" dirty="0" smtClean="0"/>
          </a:p>
          <a:p>
            <a:pPr lvl="1"/>
            <a:endParaRPr lang="de-CH" sz="1400" dirty="0"/>
          </a:p>
          <a:p>
            <a:r>
              <a:rPr lang="de-CH" dirty="0" smtClean="0"/>
              <a:t>Fachsektion: Sektion Seilbahntechnik, Abteilung Sicherheit</a:t>
            </a:r>
          </a:p>
          <a:p>
            <a:pPr lvl="1"/>
            <a:r>
              <a:rPr lang="de-CH" sz="1400" dirty="0" smtClean="0"/>
              <a:t>Führt die sicherheitstechnische Prüfung der Seilbahngesuche durch im Auftrag von </a:t>
            </a:r>
            <a:r>
              <a:rPr lang="de-CH" sz="1400" dirty="0" err="1" smtClean="0"/>
              <a:t>bwI</a:t>
            </a:r>
            <a:endParaRPr lang="de-CH" sz="1400" dirty="0" smtClean="0"/>
          </a:p>
          <a:p>
            <a:pPr lvl="1"/>
            <a:r>
              <a:rPr lang="de-CH" sz="1400" dirty="0" smtClean="0"/>
              <a:t>Drei Fachbereiche: Maschinentechnik (4 MA), Elektrotechnik (2 MA), Bautechnik (3 MA)</a:t>
            </a:r>
          </a:p>
          <a:p>
            <a:pPr lvl="1"/>
            <a:r>
              <a:rPr lang="de-CH" sz="1400" dirty="0" smtClean="0"/>
              <a:t>Fachbereichssitzungen, Sektionssitzung</a:t>
            </a:r>
            <a:endParaRPr lang="de-CH" sz="1400" dirty="0"/>
          </a:p>
          <a:p>
            <a:pPr lvl="1"/>
            <a:r>
              <a:rPr lang="de-CH" sz="1400" dirty="0" smtClean="0"/>
              <a:t>Leitung Laurent Queloz</a:t>
            </a:r>
            <a:endParaRPr lang="de-CH" sz="1400" dirty="0"/>
          </a:p>
          <a:p>
            <a:endParaRPr lang="fr-CH" dirty="0"/>
          </a:p>
        </p:txBody>
      </p:sp>
      <p:sp>
        <p:nvSpPr>
          <p:cNvPr id="6" name="Rectangle 5"/>
          <p:cNvSpPr>
            <a:spLocks noGrp="1" noChangeArrowheads="1"/>
          </p:cNvSpPr>
          <p:nvPr>
            <p:ph type="title"/>
          </p:nvPr>
        </p:nvSpPr>
        <p:spPr>
          <a:xfrm>
            <a:off x="768315" y="175117"/>
            <a:ext cx="7954997" cy="934015"/>
          </a:xfrm>
        </p:spPr>
        <p:txBody>
          <a:bodyPr>
            <a:normAutofit fontScale="90000"/>
          </a:bodyPr>
          <a:lstStyle/>
          <a:p>
            <a:r>
              <a:rPr lang="de-CH" sz="3100" dirty="0"/>
              <a:t>Grundlegende Prinzipien der Beurteilung </a:t>
            </a:r>
            <a:r>
              <a:rPr lang="fr-CH" sz="3100" dirty="0" smtClean="0"/>
              <a:t>7/11</a:t>
            </a:r>
            <a:r>
              <a:rPr lang="fr-CH" sz="3100" dirty="0"/>
              <a:t/>
            </a:r>
            <a:br>
              <a:rPr lang="fr-CH" sz="3100" dirty="0"/>
            </a:br>
            <a:r>
              <a:rPr lang="de-CH" sz="2700" dirty="0" smtClean="0"/>
              <a:t>Organisation des </a:t>
            </a:r>
            <a:r>
              <a:rPr lang="fr-CH" sz="2700" dirty="0" smtClean="0"/>
              <a:t>BAV, </a:t>
            </a:r>
            <a:r>
              <a:rPr lang="de-CH" sz="2700" dirty="0" smtClean="0"/>
              <a:t>Präventive Aufsicht Seilbahnen</a:t>
            </a:r>
            <a:endParaRPr lang="de-CH" sz="2700" dirty="0"/>
          </a:p>
        </p:txBody>
      </p:sp>
    </p:spTree>
    <p:extLst>
      <p:ext uri="{BB962C8B-B14F-4D97-AF65-F5344CB8AC3E}">
        <p14:creationId xmlns:p14="http://schemas.microsoft.com/office/powerpoint/2010/main" val="24208077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a:bodyPr>
          <a:lstStyle/>
          <a:p>
            <a:r>
              <a:rPr lang="de-CH" dirty="0"/>
              <a:t>Grundlegende Prinzipien der Beurteilung </a:t>
            </a:r>
            <a:r>
              <a:rPr lang="de-CH" dirty="0" smtClean="0"/>
              <a:t>8</a:t>
            </a:r>
            <a:r>
              <a:rPr lang="fr-CH" dirty="0" smtClean="0"/>
              <a:t>/11</a:t>
            </a:r>
            <a:r>
              <a:rPr lang="fr-CH" dirty="0"/>
              <a:t/>
            </a:r>
            <a:br>
              <a:rPr lang="fr-CH" dirty="0"/>
            </a:br>
            <a:r>
              <a:rPr lang="de-CH" sz="2400" dirty="0"/>
              <a:t>Organisation des </a:t>
            </a:r>
            <a:r>
              <a:rPr lang="fr-CH" sz="2400" dirty="0"/>
              <a:t>BAV, </a:t>
            </a:r>
            <a:r>
              <a:rPr lang="de-CH" sz="2400" dirty="0"/>
              <a:t>Präventive Aufsicht Seilbahnen</a:t>
            </a:r>
            <a:endParaRPr lang="fr-CH" sz="2100" dirty="0"/>
          </a:p>
        </p:txBody>
      </p:sp>
      <p:sp>
        <p:nvSpPr>
          <p:cNvPr id="2" name="Espace réservé du contenu 1"/>
          <p:cNvSpPr>
            <a:spLocks noGrp="1"/>
          </p:cNvSpPr>
          <p:nvPr>
            <p:ph idx="1"/>
          </p:nvPr>
        </p:nvSpPr>
        <p:spPr/>
        <p:txBody>
          <a:bodyPr/>
          <a:lstStyle/>
          <a:p>
            <a:pPr>
              <a:lnSpc>
                <a:spcPct val="100000"/>
              </a:lnSpc>
            </a:pPr>
            <a:r>
              <a:rPr lang="de-CH" sz="1600" dirty="0"/>
              <a:t>Projektorganisation in der Fachsektion Seilbahntechnik: </a:t>
            </a:r>
            <a:r>
              <a:rPr lang="de-CH" sz="1600" dirty="0" smtClean="0"/>
              <a:t>Bewilligungsgesuche werden durch ein Team von je einem Mitarbeiter der Fachbereiche Maschinentechnik (FBM), (im Spezialfall auch Seiltechnik, FBS), Elektrotechnik (FBE) und Bautechnik (FBB) beurteilt</a:t>
            </a:r>
          </a:p>
          <a:p>
            <a:pPr>
              <a:lnSpc>
                <a:spcPct val="100000"/>
              </a:lnSpc>
            </a:pPr>
            <a:endParaRPr lang="de-CH" sz="1600" dirty="0" smtClean="0"/>
          </a:p>
          <a:p>
            <a:pPr>
              <a:lnSpc>
                <a:spcPct val="100000"/>
              </a:lnSpc>
            </a:pPr>
            <a:r>
              <a:rPr lang="de-CH" sz="1600" dirty="0" smtClean="0"/>
              <a:t>Die sicherheitsrelevanten Aspekten werden beurteilt durch:</a:t>
            </a:r>
          </a:p>
          <a:p>
            <a:pPr lvl="1"/>
            <a:r>
              <a:rPr lang="de-CH" sz="1600" dirty="0" smtClean="0"/>
              <a:t>FBM (FBS): Teilsysteme 1 bis 4 und 6, Sachverständigenbericht Seilrechnung</a:t>
            </a:r>
          </a:p>
          <a:p>
            <a:pPr lvl="1"/>
            <a:r>
              <a:rPr lang="de-CH" sz="1600" dirty="0" smtClean="0"/>
              <a:t>FBE: Teilsystem 5 (elektrische Ausrüstung)</a:t>
            </a:r>
          </a:p>
          <a:p>
            <a:pPr lvl="1"/>
            <a:r>
              <a:rPr lang="de-CH" sz="1600" dirty="0" smtClean="0"/>
              <a:t>FBB: Gutachten, Bauwerke, Sachverständigenberichte Infrastruktur</a:t>
            </a:r>
          </a:p>
          <a:p>
            <a:pPr lvl="1"/>
            <a:r>
              <a:rPr lang="de-CH" sz="1600" dirty="0" smtClean="0"/>
              <a:t>Durch das Team: Betrieb, Bergung, Schnittstellenprüfung, Linienführung, Systemdaten</a:t>
            </a:r>
          </a:p>
          <a:p>
            <a:pPr lvl="1"/>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29265802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a:bodyPr>
          <a:lstStyle/>
          <a:p>
            <a:r>
              <a:rPr lang="de-CH" dirty="0"/>
              <a:t>Grundlegende Prinzipien der Beurteilung </a:t>
            </a:r>
            <a:r>
              <a:rPr lang="de-CH" dirty="0" smtClean="0"/>
              <a:t>9</a:t>
            </a:r>
            <a:r>
              <a:rPr lang="fr-CH" dirty="0" smtClean="0"/>
              <a:t>/11</a:t>
            </a:r>
            <a:r>
              <a:rPr lang="fr-CH" dirty="0"/>
              <a:t/>
            </a:r>
            <a:br>
              <a:rPr lang="fr-CH" dirty="0"/>
            </a:br>
            <a:r>
              <a:rPr lang="de-CH" sz="2400" dirty="0"/>
              <a:t>Organisation des </a:t>
            </a:r>
            <a:r>
              <a:rPr lang="fr-CH" sz="2400" dirty="0"/>
              <a:t>BAV, </a:t>
            </a:r>
            <a:r>
              <a:rPr lang="de-CH" sz="2400" dirty="0"/>
              <a:t>Präventive Aufsicht Seilbahnen</a:t>
            </a: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de-CH" sz="2000" b="1" dirty="0" smtClean="0"/>
              <a:t>Ablauf Plangenehmigungsverfahren (PGV)</a:t>
            </a:r>
          </a:p>
          <a:p>
            <a:pPr>
              <a:lnSpc>
                <a:spcPct val="100000"/>
              </a:lnSpc>
            </a:pPr>
            <a:r>
              <a:rPr lang="de-CH" sz="1600" dirty="0" smtClean="0"/>
              <a:t>Vordossier</a:t>
            </a:r>
          </a:p>
          <a:p>
            <a:pPr lvl="1">
              <a:buFont typeface="Wingdings" panose="05000000000000000000" pitchFamily="2" charset="2"/>
              <a:buChar char="à"/>
            </a:pPr>
            <a:r>
              <a:rPr lang="de-CH" sz="1600" dirty="0" smtClean="0">
                <a:sym typeface="Wingdings" panose="05000000000000000000" pitchFamily="2" charset="2"/>
              </a:rPr>
              <a:t>Team der Fachsektion</a:t>
            </a:r>
          </a:p>
          <a:p>
            <a:pPr lvl="1">
              <a:buFont typeface="Wingdings" panose="05000000000000000000" pitchFamily="2" charset="2"/>
              <a:buChar char="à"/>
            </a:pPr>
            <a:r>
              <a:rPr lang="de-CH" sz="1600" dirty="0" smtClean="0">
                <a:sym typeface="Wingdings" panose="05000000000000000000" pitchFamily="2" charset="2"/>
              </a:rPr>
              <a:t>Durchsicht im Team auf wesentliche Eckpunkte (RL 1)</a:t>
            </a:r>
          </a:p>
          <a:p>
            <a:pPr lvl="1">
              <a:buFont typeface="Wingdings" panose="05000000000000000000" pitchFamily="2" charset="2"/>
              <a:buChar char="à"/>
            </a:pPr>
            <a:r>
              <a:rPr lang="de-CH" sz="1600" dirty="0" smtClean="0">
                <a:sym typeface="Wingdings" panose="05000000000000000000" pitchFamily="2" charset="2"/>
              </a:rPr>
              <a:t>Vollständigkeitsprüfung Vordossier</a:t>
            </a:r>
          </a:p>
          <a:p>
            <a:pPr marL="457200" lvl="1" indent="0">
              <a:buNone/>
            </a:pPr>
            <a:endParaRPr lang="de-CH" sz="1600" dirty="0" smtClean="0"/>
          </a:p>
          <a:p>
            <a:pPr>
              <a:lnSpc>
                <a:spcPct val="100000"/>
              </a:lnSpc>
            </a:pPr>
            <a:r>
              <a:rPr lang="de-CH" sz="1600" dirty="0" smtClean="0"/>
              <a:t>Hauptdossier, Teil 1 (alle Unterlagen für Auflage oder Stellungnahme in Gemeinde/Kantone/Bundesämter)</a:t>
            </a:r>
          </a:p>
          <a:p>
            <a:pPr marL="685800" lvl="1">
              <a:buFont typeface="Wingdings" panose="05000000000000000000" pitchFamily="2" charset="2"/>
              <a:buChar char="à"/>
            </a:pPr>
            <a:r>
              <a:rPr lang="de-CH" sz="1600" dirty="0" smtClean="0">
                <a:sym typeface="Wingdings" panose="05000000000000000000" pitchFamily="2" charset="2"/>
              </a:rPr>
              <a:t>Vollständigkeitsprüfung im Team</a:t>
            </a:r>
          </a:p>
          <a:p>
            <a:pPr marL="685800" lvl="1">
              <a:buFont typeface="Wingdings" panose="05000000000000000000" pitchFamily="2" charset="2"/>
              <a:buChar char="à"/>
            </a:pPr>
            <a:r>
              <a:rPr lang="de-CH" sz="1600" dirty="0" smtClean="0">
                <a:sym typeface="Wingdings" panose="05000000000000000000" pitchFamily="2" charset="2"/>
              </a:rPr>
              <a:t>Rückmeldung an SBU Teil 1</a:t>
            </a:r>
          </a:p>
          <a:p>
            <a:pPr marL="685800" lvl="1">
              <a:buFont typeface="Wingdings" panose="05000000000000000000" pitchFamily="2" charset="2"/>
              <a:buChar char="à"/>
            </a:pPr>
            <a:r>
              <a:rPr lang="de-CH" sz="1600" dirty="0" smtClean="0">
                <a:sym typeface="Wingdings" panose="05000000000000000000" pitchFamily="2" charset="2"/>
              </a:rPr>
              <a:t>Vervollständigung des Dossiers</a:t>
            </a:r>
          </a:p>
          <a:p>
            <a:pPr lvl="1">
              <a:buFont typeface="Wingdings" panose="05000000000000000000" pitchFamily="2" charset="2"/>
              <a:buChar char="à"/>
            </a:pPr>
            <a:endParaRPr lang="de-CH" sz="1600" dirty="0" smtClean="0">
              <a:sym typeface="Wingdings" panose="05000000000000000000" pitchFamily="2" charset="2"/>
            </a:endParaRPr>
          </a:p>
          <a:p>
            <a:pPr>
              <a:lnSpc>
                <a:spcPct val="100000"/>
              </a:lnSpc>
            </a:pPr>
            <a:endParaRPr lang="de-CH" sz="1400" dirty="0"/>
          </a:p>
          <a:p>
            <a:pPr>
              <a:lnSpc>
                <a:spcPct val="100000"/>
              </a:lnSpc>
            </a:pPr>
            <a:endParaRPr lang="de-CH" sz="1400" dirty="0"/>
          </a:p>
          <a:p>
            <a:pPr>
              <a:lnSpc>
                <a:spcPct val="100000"/>
              </a:lnSpc>
            </a:pPr>
            <a:endParaRPr lang="de-CH" sz="1400" dirty="0"/>
          </a:p>
        </p:txBody>
      </p:sp>
    </p:spTree>
    <p:extLst>
      <p:ext uri="{BB962C8B-B14F-4D97-AF65-F5344CB8AC3E}">
        <p14:creationId xmlns:p14="http://schemas.microsoft.com/office/powerpoint/2010/main" val="27476248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a:bodyPr>
          <a:lstStyle/>
          <a:p>
            <a:r>
              <a:rPr lang="de-CH" dirty="0"/>
              <a:t>Grundlegende Prinzipien der Beurteilung </a:t>
            </a:r>
            <a:r>
              <a:rPr lang="de-CH" dirty="0" smtClean="0"/>
              <a:t>10</a:t>
            </a:r>
            <a:r>
              <a:rPr lang="fr-CH" dirty="0" smtClean="0"/>
              <a:t>/11</a:t>
            </a:r>
            <a:r>
              <a:rPr lang="fr-CH" dirty="0"/>
              <a:t/>
            </a:r>
            <a:br>
              <a:rPr lang="fr-CH" dirty="0"/>
            </a:br>
            <a:r>
              <a:rPr lang="de-CH" sz="2400" dirty="0" smtClean="0"/>
              <a:t>Organisation </a:t>
            </a:r>
            <a:r>
              <a:rPr lang="de-CH" sz="2400" dirty="0"/>
              <a:t>des </a:t>
            </a:r>
            <a:r>
              <a:rPr lang="fr-CH" sz="2400" dirty="0"/>
              <a:t>BAV, </a:t>
            </a:r>
            <a:r>
              <a:rPr lang="de-CH" sz="2400" dirty="0"/>
              <a:t>Präventive Aufsicht Seilbahnen</a:t>
            </a: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de-CH" sz="2000" b="1" dirty="0" smtClean="0"/>
              <a:t>Ablauf PGV</a:t>
            </a:r>
          </a:p>
          <a:p>
            <a:pPr>
              <a:lnSpc>
                <a:spcPct val="100000"/>
              </a:lnSpc>
            </a:pPr>
            <a:r>
              <a:rPr lang="de-CH" sz="1400" dirty="0" smtClean="0"/>
              <a:t>Hauptdossier, Teil 2 (technischer Teil)</a:t>
            </a:r>
          </a:p>
          <a:p>
            <a:pPr lvl="1">
              <a:buFont typeface="Wingdings" panose="05000000000000000000" pitchFamily="2" charset="2"/>
              <a:buChar char="à"/>
            </a:pPr>
            <a:r>
              <a:rPr lang="de-CH" sz="1400" dirty="0" smtClean="0">
                <a:sym typeface="Wingdings" panose="05000000000000000000" pitchFamily="2" charset="2"/>
              </a:rPr>
              <a:t>Übersicht über Projekt</a:t>
            </a:r>
          </a:p>
          <a:p>
            <a:pPr lvl="1">
              <a:buFont typeface="Wingdings" panose="05000000000000000000" pitchFamily="2" charset="2"/>
              <a:buChar char="à"/>
            </a:pPr>
            <a:r>
              <a:rPr lang="de-CH" sz="1400" dirty="0" smtClean="0">
                <a:sym typeface="Wingdings" panose="05000000000000000000" pitchFamily="2" charset="2"/>
              </a:rPr>
              <a:t>Vertiefte Vollständigkeitsprüfung</a:t>
            </a:r>
          </a:p>
          <a:p>
            <a:pPr lvl="1">
              <a:buFont typeface="Wingdings" panose="05000000000000000000" pitchFamily="2" charset="2"/>
              <a:buChar char="à"/>
            </a:pPr>
            <a:r>
              <a:rPr lang="de-CH" sz="1400" dirty="0">
                <a:sym typeface="Wingdings" panose="05000000000000000000" pitchFamily="2" charset="2"/>
              </a:rPr>
              <a:t>Vervollständigung des Dossiers</a:t>
            </a:r>
          </a:p>
          <a:p>
            <a:pPr lvl="1">
              <a:buFont typeface="Wingdings" panose="05000000000000000000" pitchFamily="2" charset="2"/>
              <a:buChar char="à"/>
            </a:pPr>
            <a:r>
              <a:rPr lang="de-CH" sz="1400" dirty="0">
                <a:sym typeface="Wingdings" panose="05000000000000000000" pitchFamily="2" charset="2"/>
              </a:rPr>
              <a:t>Detaillierte Prüfung in jedem </a:t>
            </a:r>
            <a:r>
              <a:rPr lang="de-CH" sz="1400" dirty="0" smtClean="0">
                <a:sym typeface="Wingdings" panose="05000000000000000000" pitchFamily="2" charset="2"/>
              </a:rPr>
              <a:t>Fachbereich</a:t>
            </a:r>
          </a:p>
          <a:p>
            <a:pPr lvl="2">
              <a:buFont typeface="Symbol" panose="05050102010706020507" pitchFamily="18" charset="2"/>
              <a:buChar char="-"/>
            </a:pPr>
            <a:r>
              <a:rPr lang="de-CH" sz="1200" dirty="0" smtClean="0">
                <a:sym typeface="Wingdings" panose="05000000000000000000" pitchFamily="2" charset="2"/>
              </a:rPr>
              <a:t>Prüfung in seinem Bereich</a:t>
            </a:r>
          </a:p>
          <a:p>
            <a:pPr lvl="2">
              <a:buFont typeface="Symbol" panose="05050102010706020507" pitchFamily="18" charset="2"/>
              <a:buChar char="-"/>
            </a:pPr>
            <a:r>
              <a:rPr lang="de-CH" sz="1200" dirty="0" smtClean="0">
                <a:sym typeface="Wingdings" panose="05000000000000000000" pitchFamily="2" charset="2"/>
              </a:rPr>
              <a:t>Allenfalls Beurteilung von Abweichungen </a:t>
            </a:r>
          </a:p>
          <a:p>
            <a:pPr lvl="2">
              <a:buFont typeface="Symbol" panose="05050102010706020507" pitchFamily="18" charset="2"/>
              <a:buChar char="-"/>
            </a:pPr>
            <a:r>
              <a:rPr lang="de-CH" sz="1200" dirty="0" smtClean="0">
                <a:sym typeface="Wingdings" panose="05000000000000000000" pitchFamily="2" charset="2"/>
              </a:rPr>
              <a:t>Rückfragen an Gesuchsteller / Hersteller (via Prozessführer)</a:t>
            </a:r>
          </a:p>
          <a:p>
            <a:pPr lvl="2">
              <a:buFont typeface="Symbol" panose="05050102010706020507" pitchFamily="18" charset="2"/>
              <a:buChar char="-"/>
            </a:pPr>
            <a:r>
              <a:rPr lang="de-CH" sz="1200" dirty="0" smtClean="0">
                <a:sym typeface="Wingdings" panose="05000000000000000000" pitchFamily="2" charset="2"/>
              </a:rPr>
              <a:t>Besprechung im Fachbereich für spezielle Einzelfragen, insbesondere Abweichungen</a:t>
            </a:r>
          </a:p>
          <a:p>
            <a:pPr lvl="2">
              <a:buFont typeface="Symbol" panose="05050102010706020507" pitchFamily="18" charset="2"/>
              <a:buChar char="-"/>
            </a:pPr>
            <a:r>
              <a:rPr lang="de-CH" sz="1200" dirty="0" smtClean="0">
                <a:sym typeface="Wingdings" panose="05000000000000000000" pitchFamily="2" charset="2"/>
              </a:rPr>
              <a:t>Prüfung und Besprechung im Team</a:t>
            </a:r>
          </a:p>
          <a:p>
            <a:pPr lvl="2">
              <a:buFont typeface="Symbol" panose="05050102010706020507" pitchFamily="18" charset="2"/>
              <a:buChar char="-"/>
            </a:pPr>
            <a:r>
              <a:rPr lang="de-CH" sz="1200" dirty="0" smtClean="0">
                <a:sym typeface="Wingdings" panose="05000000000000000000" pitchFamily="2" charset="2"/>
              </a:rPr>
              <a:t>Abschluss Stellungnahme Fachsektion</a:t>
            </a:r>
            <a:endParaRPr lang="de-CH" sz="1200" dirty="0">
              <a:sym typeface="Wingdings" panose="05000000000000000000" pitchFamily="2" charset="2"/>
            </a:endParaRPr>
          </a:p>
          <a:p>
            <a:pPr lvl="1">
              <a:buFont typeface="Wingdings" panose="05000000000000000000" pitchFamily="2" charset="2"/>
              <a:buChar char="à"/>
            </a:pPr>
            <a:r>
              <a:rPr lang="de-CH" sz="1400" dirty="0" smtClean="0">
                <a:sym typeface="Wingdings" panose="05000000000000000000" pitchFamily="2" charset="2"/>
              </a:rPr>
              <a:t>Stellungnahme Fachsektion an Prozessführer (</a:t>
            </a:r>
            <a:r>
              <a:rPr lang="de-CH" sz="1400" dirty="0" err="1" smtClean="0">
                <a:sym typeface="Wingdings" panose="05000000000000000000" pitchFamily="2" charset="2"/>
              </a:rPr>
              <a:t>bwI</a:t>
            </a:r>
            <a:r>
              <a:rPr lang="de-CH" sz="1400" dirty="0" smtClean="0">
                <a:sym typeface="Wingdings" panose="05000000000000000000" pitchFamily="2" charset="2"/>
              </a:rPr>
              <a:t>)</a:t>
            </a:r>
          </a:p>
          <a:p>
            <a:pPr lvl="1">
              <a:buFont typeface="Wingdings" panose="05000000000000000000" pitchFamily="2" charset="2"/>
              <a:buChar char="à"/>
            </a:pPr>
            <a:r>
              <a:rPr lang="de-CH" sz="1400" dirty="0" smtClean="0">
                <a:sym typeface="Wingdings" panose="05000000000000000000" pitchFamily="2" charset="2"/>
              </a:rPr>
              <a:t>Verfügung an SBU, Bau der Anlage</a:t>
            </a:r>
          </a:p>
          <a:p>
            <a:pPr lvl="1">
              <a:buFont typeface="Wingdings" panose="05000000000000000000" pitchFamily="2" charset="2"/>
              <a:buChar char="à"/>
            </a:pPr>
            <a:endParaRPr lang="de-CH" sz="1400" dirty="0" smtClean="0">
              <a:sym typeface="Wingdings" panose="05000000000000000000" pitchFamily="2" charset="2"/>
            </a:endParaRPr>
          </a:p>
          <a:p>
            <a:pPr>
              <a:lnSpc>
                <a:spcPct val="100000"/>
              </a:lnSpc>
            </a:pPr>
            <a:endParaRPr lang="de-CH" sz="1400" dirty="0"/>
          </a:p>
          <a:p>
            <a:pPr>
              <a:lnSpc>
                <a:spcPct val="100000"/>
              </a:lnSpc>
            </a:pPr>
            <a:endParaRPr lang="de-CH" sz="1400" dirty="0"/>
          </a:p>
          <a:p>
            <a:pPr>
              <a:lnSpc>
                <a:spcPct val="100000"/>
              </a:lnSpc>
            </a:pPr>
            <a:endParaRPr lang="de-CH" sz="1400" dirty="0"/>
          </a:p>
        </p:txBody>
      </p:sp>
    </p:spTree>
    <p:extLst>
      <p:ext uri="{BB962C8B-B14F-4D97-AF65-F5344CB8AC3E}">
        <p14:creationId xmlns:p14="http://schemas.microsoft.com/office/powerpoint/2010/main" val="35865052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a:bodyPr>
          <a:lstStyle/>
          <a:p>
            <a:r>
              <a:rPr lang="de-CH" dirty="0"/>
              <a:t>Grundlegende Prinzipien der Beurteilung </a:t>
            </a:r>
            <a:r>
              <a:rPr lang="de-CH" dirty="0" smtClean="0"/>
              <a:t>11</a:t>
            </a:r>
            <a:r>
              <a:rPr lang="fr-CH" dirty="0" smtClean="0"/>
              <a:t>/11</a:t>
            </a:r>
            <a:r>
              <a:rPr lang="fr-CH" dirty="0"/>
              <a:t/>
            </a:r>
            <a:br>
              <a:rPr lang="fr-CH" dirty="0"/>
            </a:br>
            <a:r>
              <a:rPr lang="de-CH" sz="2400" dirty="0"/>
              <a:t>Organisation des </a:t>
            </a:r>
            <a:r>
              <a:rPr lang="fr-CH" sz="2400" dirty="0"/>
              <a:t>BAV, </a:t>
            </a:r>
            <a:r>
              <a:rPr lang="de-CH" sz="2400" dirty="0"/>
              <a:t>Präventive Aufsicht Seilbahnen</a:t>
            </a: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de-CH" sz="2000" b="1" dirty="0" smtClean="0"/>
              <a:t>Ablauf Betriebsbewilligungsverfahren (BBW)</a:t>
            </a:r>
          </a:p>
          <a:p>
            <a:pPr>
              <a:lnSpc>
                <a:spcPct val="100000"/>
              </a:lnSpc>
            </a:pPr>
            <a:r>
              <a:rPr lang="de-CH" sz="1400" dirty="0" smtClean="0"/>
              <a:t>Sicherheitsnachweis</a:t>
            </a:r>
          </a:p>
          <a:p>
            <a:pPr lvl="1">
              <a:buFont typeface="Wingdings" panose="05000000000000000000" pitchFamily="2" charset="2"/>
              <a:buChar char="à"/>
            </a:pPr>
            <a:r>
              <a:rPr lang="de-CH" sz="1400" dirty="0" smtClean="0">
                <a:sym typeface="Wingdings" panose="05000000000000000000" pitchFamily="2" charset="2"/>
              </a:rPr>
              <a:t>Vollständigkeitsprüfung</a:t>
            </a:r>
          </a:p>
          <a:p>
            <a:pPr lvl="1">
              <a:buFont typeface="Wingdings" panose="05000000000000000000" pitchFamily="2" charset="2"/>
              <a:buChar char="à"/>
            </a:pPr>
            <a:r>
              <a:rPr lang="de-CH" sz="1400" dirty="0">
                <a:sym typeface="Wingdings" panose="05000000000000000000" pitchFamily="2" charset="2"/>
              </a:rPr>
              <a:t>Vervollständigung des </a:t>
            </a:r>
            <a:r>
              <a:rPr lang="de-CH" sz="1400" dirty="0" smtClean="0">
                <a:sym typeface="Wingdings" panose="05000000000000000000" pitchFamily="2" charset="2"/>
              </a:rPr>
              <a:t>Dossiers (laufend)</a:t>
            </a:r>
            <a:endParaRPr lang="de-CH" sz="1400" dirty="0">
              <a:sym typeface="Wingdings" panose="05000000000000000000" pitchFamily="2" charset="2"/>
            </a:endParaRPr>
          </a:p>
          <a:p>
            <a:pPr lvl="1">
              <a:buFont typeface="Wingdings" panose="05000000000000000000" pitchFamily="2" charset="2"/>
              <a:buChar char="à"/>
            </a:pPr>
            <a:r>
              <a:rPr lang="de-CH" sz="1400" dirty="0">
                <a:sym typeface="Wingdings" panose="05000000000000000000" pitchFamily="2" charset="2"/>
              </a:rPr>
              <a:t>Detaillierte Prüfung in jedem </a:t>
            </a:r>
            <a:r>
              <a:rPr lang="de-CH" sz="1400" dirty="0" smtClean="0">
                <a:sym typeface="Wingdings" panose="05000000000000000000" pitchFamily="2" charset="2"/>
              </a:rPr>
              <a:t>Fachbereich</a:t>
            </a:r>
          </a:p>
          <a:p>
            <a:pPr lvl="2">
              <a:buFont typeface="Symbol" panose="05050102010706020507" pitchFamily="18" charset="2"/>
              <a:buChar char="-"/>
            </a:pPr>
            <a:r>
              <a:rPr lang="de-CH" sz="1200" dirty="0" smtClean="0">
                <a:sym typeface="Wingdings" panose="05000000000000000000" pitchFamily="2" charset="2"/>
              </a:rPr>
              <a:t>Prüfung seines Bereiches</a:t>
            </a:r>
          </a:p>
          <a:p>
            <a:pPr lvl="2">
              <a:buFont typeface="Symbol" panose="05050102010706020507" pitchFamily="18" charset="2"/>
              <a:buChar char="-"/>
            </a:pPr>
            <a:r>
              <a:rPr lang="de-CH" sz="1200" dirty="0" smtClean="0">
                <a:sym typeface="Wingdings" panose="05000000000000000000" pitchFamily="2" charset="2"/>
              </a:rPr>
              <a:t>Beurteilung Auflagen aus PGV</a:t>
            </a:r>
          </a:p>
          <a:p>
            <a:pPr lvl="2">
              <a:buFont typeface="Symbol" panose="05050102010706020507" pitchFamily="18" charset="2"/>
              <a:buChar char="-"/>
            </a:pPr>
            <a:r>
              <a:rPr lang="de-CH" sz="1200" dirty="0" smtClean="0">
                <a:sym typeface="Wingdings" panose="05000000000000000000" pitchFamily="2" charset="2"/>
              </a:rPr>
              <a:t>Besprechung im Fachbereich für spezielle Einzelfragen</a:t>
            </a:r>
          </a:p>
          <a:p>
            <a:pPr lvl="2">
              <a:buFont typeface="Symbol" panose="05050102010706020507" pitchFamily="18" charset="2"/>
              <a:buChar char="-"/>
            </a:pPr>
            <a:r>
              <a:rPr lang="de-CH" sz="1200" dirty="0" smtClean="0">
                <a:sym typeface="Wingdings" panose="05000000000000000000" pitchFamily="2" charset="2"/>
              </a:rPr>
              <a:t>Prüfung und Besprechung im Team</a:t>
            </a:r>
          </a:p>
          <a:p>
            <a:pPr lvl="2">
              <a:buFont typeface="Symbol" panose="05050102010706020507" pitchFamily="18" charset="2"/>
              <a:buChar char="-"/>
            </a:pPr>
            <a:r>
              <a:rPr lang="de-CH" sz="1200" dirty="0" smtClean="0">
                <a:sym typeface="Wingdings" panose="05000000000000000000" pitchFamily="2" charset="2"/>
              </a:rPr>
              <a:t>Abschluss Stellungnahme Fachsektion</a:t>
            </a:r>
            <a:endParaRPr lang="de-CH" sz="1200" dirty="0">
              <a:sym typeface="Wingdings" panose="05000000000000000000" pitchFamily="2" charset="2"/>
            </a:endParaRPr>
          </a:p>
          <a:p>
            <a:pPr lvl="1">
              <a:buFont typeface="Wingdings" panose="05000000000000000000" pitchFamily="2" charset="2"/>
              <a:buChar char="à"/>
            </a:pPr>
            <a:r>
              <a:rPr lang="de-CH" sz="1400" dirty="0" smtClean="0">
                <a:sym typeface="Wingdings" panose="05000000000000000000" pitchFamily="2" charset="2"/>
              </a:rPr>
              <a:t>Prüfung auf der Anlage (PadA): Verifizieren des Sicherheitsnachweises, Prüfen Grundlegende Anforderungen</a:t>
            </a:r>
          </a:p>
          <a:p>
            <a:pPr lvl="1">
              <a:buFont typeface="Wingdings" panose="05000000000000000000" pitchFamily="2" charset="2"/>
              <a:buChar char="à"/>
            </a:pPr>
            <a:r>
              <a:rPr lang="de-CH" sz="1400" dirty="0" smtClean="0">
                <a:sym typeface="Wingdings" panose="05000000000000000000" pitchFamily="2" charset="2"/>
              </a:rPr>
              <a:t>Stellungnahme Fachsektion an Prozessführer (</a:t>
            </a:r>
            <a:r>
              <a:rPr lang="de-CH" sz="1400" dirty="0" err="1" smtClean="0">
                <a:sym typeface="Wingdings" panose="05000000000000000000" pitchFamily="2" charset="2"/>
              </a:rPr>
              <a:t>bwI</a:t>
            </a:r>
            <a:r>
              <a:rPr lang="de-CH" sz="1400" dirty="0" smtClean="0">
                <a:sym typeface="Wingdings" panose="05000000000000000000" pitchFamily="2" charset="2"/>
              </a:rPr>
              <a:t>)</a:t>
            </a:r>
          </a:p>
          <a:p>
            <a:pPr lvl="1">
              <a:buFont typeface="Wingdings" panose="05000000000000000000" pitchFamily="2" charset="2"/>
              <a:buChar char="à"/>
            </a:pPr>
            <a:r>
              <a:rPr lang="de-CH" sz="1400" dirty="0" smtClean="0">
                <a:sym typeface="Wingdings" panose="05000000000000000000" pitchFamily="2" charset="2"/>
              </a:rPr>
              <a:t>Verfügung an SBU</a:t>
            </a:r>
          </a:p>
          <a:p>
            <a:pPr lvl="1">
              <a:buFont typeface="Wingdings" panose="05000000000000000000" pitchFamily="2" charset="2"/>
              <a:buChar char="à"/>
            </a:pPr>
            <a:endParaRPr lang="de-CH" sz="1400" dirty="0" smtClean="0">
              <a:sym typeface="Wingdings" panose="05000000000000000000" pitchFamily="2" charset="2"/>
            </a:endParaRPr>
          </a:p>
          <a:p>
            <a:pPr>
              <a:lnSpc>
                <a:spcPct val="100000"/>
              </a:lnSpc>
            </a:pPr>
            <a:endParaRPr lang="de-CH" sz="1400" dirty="0"/>
          </a:p>
          <a:p>
            <a:pPr>
              <a:lnSpc>
                <a:spcPct val="100000"/>
              </a:lnSpc>
            </a:pPr>
            <a:endParaRPr lang="de-CH" sz="1400" dirty="0"/>
          </a:p>
          <a:p>
            <a:pPr>
              <a:lnSpc>
                <a:spcPct val="100000"/>
              </a:lnSpc>
            </a:pPr>
            <a:endParaRPr lang="de-CH" sz="1400" dirty="0"/>
          </a:p>
        </p:txBody>
      </p:sp>
    </p:spTree>
    <p:extLst>
      <p:ext uri="{BB962C8B-B14F-4D97-AF65-F5344CB8AC3E}">
        <p14:creationId xmlns:p14="http://schemas.microsoft.com/office/powerpoint/2010/main" val="28788047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smtClean="0"/>
              <a:t>Teil I : Technische Beurteilung durch das BAV</a:t>
            </a:r>
            <a:r>
              <a:rPr lang="de-CH" sz="4050" dirty="0" smtClean="0"/>
              <a:t/>
            </a:r>
            <a:br>
              <a:rPr lang="de-CH" sz="4050" dirty="0" smtClean="0"/>
            </a:br>
            <a:r>
              <a:rPr lang="de-CH" sz="3600" dirty="0" smtClean="0"/>
              <a:t>Methodik für die Beurteilung</a:t>
            </a:r>
            <a:br>
              <a:rPr lang="de-CH" sz="3600" dirty="0" smtClean="0"/>
            </a:br>
            <a:endParaRPr lang="de-CH" sz="3600" dirty="0"/>
          </a:p>
        </p:txBody>
      </p:sp>
      <p:sp>
        <p:nvSpPr>
          <p:cNvPr id="2" name="Espace réservé du contenu 1"/>
          <p:cNvSpPr>
            <a:spLocks noGrp="1"/>
          </p:cNvSpPr>
          <p:nvPr>
            <p:ph idx="1"/>
          </p:nvPr>
        </p:nvSpPr>
        <p:spPr/>
        <p:txBody>
          <a:bodyPr/>
          <a:lstStyle/>
          <a:p>
            <a:pPr marL="3586163" indent="0">
              <a:lnSpc>
                <a:spcPct val="100000"/>
              </a:lnSpc>
              <a:buNone/>
            </a:pPr>
            <a:r>
              <a:rPr lang="de-CH" sz="2800" b="1" dirty="0" smtClean="0"/>
              <a:t>Weisung für den Prüfprozess</a:t>
            </a:r>
          </a:p>
          <a:p>
            <a:pPr marL="3586163" indent="0">
              <a:lnSpc>
                <a:spcPct val="100000"/>
              </a:lnSpc>
              <a:buNone/>
            </a:pPr>
            <a:endParaRPr lang="de-CH" sz="1600" dirty="0" smtClean="0"/>
          </a:p>
          <a:p>
            <a:pPr marL="3586163" indent="0">
              <a:lnSpc>
                <a:spcPct val="100000"/>
              </a:lnSpc>
              <a:buNone/>
            </a:pPr>
            <a:r>
              <a:rPr lang="de-CH" sz="1600" dirty="0" smtClean="0"/>
              <a:t>Legt die Prozesse der Prüfung im BAV fest</a:t>
            </a:r>
          </a:p>
          <a:p>
            <a:pPr marL="3586163" indent="0">
              <a:lnSpc>
                <a:spcPct val="100000"/>
              </a:lnSpc>
              <a:buNone/>
            </a:pPr>
            <a:endParaRPr lang="de-CH" sz="1600" dirty="0" smtClean="0"/>
          </a:p>
          <a:p>
            <a:pPr marL="3586163" indent="0">
              <a:lnSpc>
                <a:spcPct val="100000"/>
              </a:lnSpc>
              <a:buNone/>
            </a:pPr>
            <a:endParaRPr lang="de-CH" sz="1600" dirty="0" smtClean="0"/>
          </a:p>
          <a:p>
            <a:pPr marL="3586163" indent="0">
              <a:lnSpc>
                <a:spcPct val="100000"/>
              </a:lnSpc>
              <a:buNone/>
            </a:pPr>
            <a:r>
              <a:rPr lang="de-CH" sz="2000" b="1" dirty="0" smtClean="0"/>
              <a:t>Aufbau</a:t>
            </a:r>
          </a:p>
          <a:p>
            <a:pPr marL="3871913" indent="-285750">
              <a:lnSpc>
                <a:spcPct val="100000"/>
              </a:lnSpc>
            </a:pPr>
            <a:r>
              <a:rPr lang="de-CH" sz="1600" dirty="0" smtClean="0"/>
              <a:t>Teil 1: allgemeine Bestimmungen</a:t>
            </a:r>
          </a:p>
          <a:p>
            <a:pPr marL="3871913" indent="-285750">
              <a:lnSpc>
                <a:spcPct val="100000"/>
              </a:lnSpc>
            </a:pPr>
            <a:r>
              <a:rPr lang="de-CH" sz="1600" dirty="0" smtClean="0"/>
              <a:t>Teil 2, Anhänge: Detailanweisung pro Fachbereich in Tabellenform</a:t>
            </a:r>
          </a:p>
          <a:p>
            <a:pPr marL="3586163" indent="0">
              <a:lnSpc>
                <a:spcPct val="100000"/>
              </a:lnSpc>
            </a:pPr>
            <a:endParaRPr lang="de-CH" sz="1600" dirty="0" smtClean="0"/>
          </a:p>
        </p:txBody>
      </p:sp>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473" y="1200151"/>
            <a:ext cx="3541107" cy="3093244"/>
          </a:xfrm>
          <a:prstGeom prst="rect">
            <a:avLst/>
          </a:prstGeom>
        </p:spPr>
      </p:pic>
    </p:spTree>
    <p:extLst>
      <p:ext uri="{BB962C8B-B14F-4D97-AF65-F5344CB8AC3E}">
        <p14:creationId xmlns:p14="http://schemas.microsoft.com/office/powerpoint/2010/main" val="40494837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smtClean="0"/>
              <a:t>Teil I : Technische Beurteilung durch das BAV</a:t>
            </a:r>
            <a:r>
              <a:rPr lang="de-CH" sz="4050" dirty="0" smtClean="0"/>
              <a:t/>
            </a:r>
            <a:br>
              <a:rPr lang="de-CH" sz="4050" dirty="0" smtClean="0"/>
            </a:br>
            <a:r>
              <a:rPr lang="de-CH" sz="3600" dirty="0" smtClean="0"/>
              <a:t>Methodik für die Beurteilung</a:t>
            </a:r>
            <a:br>
              <a:rPr lang="de-CH" sz="3600" dirty="0" smtClean="0"/>
            </a:br>
            <a:endParaRPr lang="de-CH" sz="3600" dirty="0"/>
          </a:p>
        </p:txBody>
      </p:sp>
      <p:sp>
        <p:nvSpPr>
          <p:cNvPr id="2" name="Espace réservé du contenu 1"/>
          <p:cNvSpPr>
            <a:spLocks noGrp="1"/>
          </p:cNvSpPr>
          <p:nvPr>
            <p:ph idx="1"/>
          </p:nvPr>
        </p:nvSpPr>
        <p:spPr>
          <a:xfrm>
            <a:off x="500932" y="1200151"/>
            <a:ext cx="8222380" cy="3309937"/>
          </a:xfrm>
        </p:spPr>
        <p:txBody>
          <a:bodyPr/>
          <a:lstStyle/>
          <a:p>
            <a:pPr marL="198438" indent="0">
              <a:lnSpc>
                <a:spcPct val="100000"/>
              </a:lnSpc>
              <a:buNone/>
            </a:pPr>
            <a:r>
              <a:rPr lang="de-CH" sz="2000" b="1" dirty="0" smtClean="0"/>
              <a:t>Teil 1, allgemeine Bestimmungen</a:t>
            </a:r>
          </a:p>
          <a:p>
            <a:pPr marL="198438" indent="0">
              <a:lnSpc>
                <a:spcPct val="100000"/>
              </a:lnSpc>
              <a:buNone/>
            </a:pPr>
            <a:endParaRPr lang="de-CH" sz="2000" b="1" dirty="0" smtClean="0"/>
          </a:p>
          <a:p>
            <a:pPr marL="198438" indent="0">
              <a:lnSpc>
                <a:spcPct val="100000"/>
              </a:lnSpc>
              <a:buNone/>
            </a:pPr>
            <a:r>
              <a:rPr lang="de-CH" sz="2000" b="1" dirty="0" smtClean="0"/>
              <a:t>Zweck</a:t>
            </a:r>
            <a:endParaRPr lang="de-CH" sz="2000" b="1" dirty="0"/>
          </a:p>
          <a:p>
            <a:pPr marL="198438" indent="0">
              <a:lnSpc>
                <a:spcPct val="100000"/>
              </a:lnSpc>
              <a:buNone/>
            </a:pPr>
            <a:r>
              <a:rPr lang="de-CH" sz="1600" dirty="0"/>
              <a:t>Die vorliegende Weisung dient der Festlegung und Vereinheitlichung des Vorgehens der BAV-Ingenieurinnen und BAV-Ingenieure, die an der </a:t>
            </a:r>
            <a:r>
              <a:rPr lang="de-CH" sz="1600" dirty="0" smtClean="0"/>
              <a:t>technisch-betrieblichen </a:t>
            </a:r>
            <a:r>
              <a:rPr lang="de-CH" sz="1600" dirty="0"/>
              <a:t>Prüfarbeit der Sicherheit im Rahmen von Bewilligungsverfahren für Seilbahnen beteiligt sind</a:t>
            </a:r>
            <a:r>
              <a:rPr lang="de-CH" sz="1600" dirty="0" smtClean="0"/>
              <a:t>.</a:t>
            </a:r>
          </a:p>
          <a:p>
            <a:pPr marL="198438" indent="0">
              <a:lnSpc>
                <a:spcPct val="100000"/>
              </a:lnSpc>
              <a:buNone/>
            </a:pPr>
            <a:endParaRPr lang="de-CH" sz="1600" dirty="0" smtClean="0"/>
          </a:p>
        </p:txBody>
      </p:sp>
    </p:spTree>
    <p:extLst>
      <p:ext uri="{BB962C8B-B14F-4D97-AF65-F5344CB8AC3E}">
        <p14:creationId xmlns:p14="http://schemas.microsoft.com/office/powerpoint/2010/main" val="16763151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smtClean="0"/>
              <a:t>Teil I : Technische Beurteilung durch das BAV</a:t>
            </a:r>
            <a:r>
              <a:rPr lang="de-CH" sz="4050" dirty="0" smtClean="0"/>
              <a:t/>
            </a:r>
            <a:br>
              <a:rPr lang="de-CH" sz="4050" dirty="0" smtClean="0"/>
            </a:br>
            <a:r>
              <a:rPr lang="de-CH" sz="3600" dirty="0" smtClean="0"/>
              <a:t>Methodik für die Beurteilung</a:t>
            </a:r>
            <a:br>
              <a:rPr lang="de-CH" sz="3600" dirty="0" smtClean="0"/>
            </a:br>
            <a:endParaRPr lang="de-CH" sz="3600" dirty="0"/>
          </a:p>
        </p:txBody>
      </p:sp>
      <p:sp>
        <p:nvSpPr>
          <p:cNvPr id="2" name="Espace réservé du contenu 1"/>
          <p:cNvSpPr>
            <a:spLocks noGrp="1"/>
          </p:cNvSpPr>
          <p:nvPr>
            <p:ph idx="1"/>
          </p:nvPr>
        </p:nvSpPr>
        <p:spPr>
          <a:xfrm>
            <a:off x="500932" y="1200151"/>
            <a:ext cx="8222380" cy="3309937"/>
          </a:xfrm>
        </p:spPr>
        <p:txBody>
          <a:bodyPr/>
          <a:lstStyle/>
          <a:p>
            <a:pPr marL="198438" indent="0">
              <a:lnSpc>
                <a:spcPct val="100000"/>
              </a:lnSpc>
              <a:buNone/>
            </a:pPr>
            <a:r>
              <a:rPr lang="de-CH" sz="2000" b="1" dirty="0" smtClean="0"/>
              <a:t>Teil 1, allgemeine Bestimmungen</a:t>
            </a:r>
          </a:p>
          <a:p>
            <a:pPr marL="198438" indent="0">
              <a:lnSpc>
                <a:spcPct val="100000"/>
              </a:lnSpc>
              <a:buNone/>
            </a:pPr>
            <a:endParaRPr lang="de-CH" sz="2000" b="1" dirty="0" smtClean="0"/>
          </a:p>
          <a:p>
            <a:pPr marL="198438" indent="0">
              <a:lnSpc>
                <a:spcPct val="100000"/>
              </a:lnSpc>
              <a:buNone/>
            </a:pPr>
            <a:r>
              <a:rPr lang="de-CH" sz="2000" b="1" dirty="0" smtClean="0"/>
              <a:t>Grundsätze</a:t>
            </a:r>
            <a:endParaRPr lang="de-CH" sz="2000" b="1" dirty="0"/>
          </a:p>
          <a:p>
            <a:pPr marL="484188" indent="-285750">
              <a:lnSpc>
                <a:spcPct val="100000"/>
              </a:lnSpc>
            </a:pPr>
            <a:r>
              <a:rPr lang="de-CH" sz="1600" dirty="0" smtClean="0"/>
              <a:t>Das</a:t>
            </a:r>
            <a:r>
              <a:rPr lang="fr-CH" sz="1600" dirty="0" smtClean="0"/>
              <a:t> BAV </a:t>
            </a:r>
            <a:r>
              <a:rPr lang="de-CH" sz="1600" dirty="0" smtClean="0"/>
              <a:t>beurteilt </a:t>
            </a:r>
            <a:r>
              <a:rPr lang="de-CH" sz="1600" dirty="0"/>
              <a:t>Planvorlagen für Anlagen und/oder Anlagenelemente hinsichtlich ihrer </a:t>
            </a:r>
            <a:r>
              <a:rPr lang="de-CH" sz="1600" dirty="0" smtClean="0"/>
              <a:t>Übereinstimmung mit </a:t>
            </a:r>
            <a:r>
              <a:rPr lang="de-CH" sz="1600" dirty="0"/>
              <a:t>den einschlägigen Gesetzen, Verordnungen</a:t>
            </a:r>
            <a:r>
              <a:rPr lang="de-CH" sz="1600" dirty="0" smtClean="0"/>
              <a:t>, </a:t>
            </a:r>
            <a:r>
              <a:rPr lang="de-CH" sz="1600" dirty="0"/>
              <a:t>Normen </a:t>
            </a:r>
            <a:r>
              <a:rPr lang="de-CH" sz="1600" dirty="0" smtClean="0"/>
              <a:t>und übrigen </a:t>
            </a:r>
            <a:r>
              <a:rPr lang="de-CH" sz="1600" dirty="0"/>
              <a:t>anerkannten Regeln der </a:t>
            </a:r>
            <a:r>
              <a:rPr lang="de-CH" sz="1600" dirty="0" smtClean="0"/>
              <a:t>Technik</a:t>
            </a:r>
          </a:p>
          <a:p>
            <a:pPr marL="484188" indent="-285750">
              <a:lnSpc>
                <a:spcPct val="100000"/>
              </a:lnSpc>
            </a:pPr>
            <a:endParaRPr lang="de-CH" sz="1600" dirty="0" smtClean="0"/>
          </a:p>
          <a:p>
            <a:pPr marL="484188" indent="-285750">
              <a:lnSpc>
                <a:spcPct val="100000"/>
              </a:lnSpc>
            </a:pPr>
            <a:r>
              <a:rPr lang="de-CH" sz="1600" dirty="0" smtClean="0"/>
              <a:t>Das </a:t>
            </a:r>
            <a:r>
              <a:rPr lang="de-CH" sz="1600" dirty="0"/>
              <a:t>BAV prüft Planvorlagen in Abhängigkeit von der Sicherheitsrelevanz der Anlagen und/oder ihrer Elemente nach verschiedenen Prüfvarianten</a:t>
            </a:r>
            <a:r>
              <a:rPr lang="de-CH" sz="1600" dirty="0" smtClean="0"/>
              <a:t>.</a:t>
            </a:r>
          </a:p>
          <a:p>
            <a:pPr marL="484188" indent="-285750">
              <a:lnSpc>
                <a:spcPct val="100000"/>
              </a:lnSpc>
            </a:pPr>
            <a:endParaRPr lang="de-CH" sz="1600" dirty="0"/>
          </a:p>
          <a:p>
            <a:pPr marL="484188" indent="-285750">
              <a:lnSpc>
                <a:spcPct val="100000"/>
              </a:lnSpc>
            </a:pPr>
            <a:r>
              <a:rPr lang="de-CH" sz="1600" dirty="0" smtClean="0"/>
              <a:t>Das </a:t>
            </a:r>
            <a:r>
              <a:rPr lang="de-CH" sz="1600" dirty="0"/>
              <a:t>BAV bewertet die Sicherheitsrelevanz einer Anlage und/oder ihrer Elemente und legt die Prüfvariante fest im Hinblick auf den Schutz von Leib und Leben.</a:t>
            </a:r>
            <a:endParaRPr lang="de-CH" sz="1600" dirty="0" smtClean="0"/>
          </a:p>
        </p:txBody>
      </p:sp>
    </p:spTree>
    <p:extLst>
      <p:ext uri="{BB962C8B-B14F-4D97-AF65-F5344CB8AC3E}">
        <p14:creationId xmlns:p14="http://schemas.microsoft.com/office/powerpoint/2010/main" val="1169546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smtClean="0"/>
              <a:t>Teil I : Technische Beurteilung durch das BAV</a:t>
            </a:r>
            <a:r>
              <a:rPr lang="de-CH" sz="4050" dirty="0" smtClean="0"/>
              <a:t/>
            </a:r>
            <a:br>
              <a:rPr lang="de-CH" sz="4050" dirty="0" smtClean="0"/>
            </a:br>
            <a:r>
              <a:rPr lang="de-CH" sz="3600" dirty="0" smtClean="0"/>
              <a:t>Methodik für die Beurteilung</a:t>
            </a:r>
            <a:br>
              <a:rPr lang="de-CH" sz="3600" dirty="0" smtClean="0"/>
            </a:br>
            <a:endParaRPr lang="de-CH" sz="3600" dirty="0"/>
          </a:p>
        </p:txBody>
      </p:sp>
      <p:sp>
        <p:nvSpPr>
          <p:cNvPr id="2" name="Espace réservé du contenu 1"/>
          <p:cNvSpPr>
            <a:spLocks noGrp="1"/>
          </p:cNvSpPr>
          <p:nvPr>
            <p:ph idx="1"/>
          </p:nvPr>
        </p:nvSpPr>
        <p:spPr>
          <a:xfrm>
            <a:off x="500932" y="1200151"/>
            <a:ext cx="8222380" cy="3309937"/>
          </a:xfrm>
        </p:spPr>
        <p:txBody>
          <a:bodyPr/>
          <a:lstStyle/>
          <a:p>
            <a:pPr marL="198438" indent="0">
              <a:lnSpc>
                <a:spcPct val="100000"/>
              </a:lnSpc>
              <a:buNone/>
            </a:pPr>
            <a:r>
              <a:rPr lang="de-CH" sz="2000" b="1" dirty="0" smtClean="0"/>
              <a:t>Teil 1, allgemeine Bestimmungen</a:t>
            </a:r>
          </a:p>
          <a:p>
            <a:pPr marL="198438" indent="0">
              <a:lnSpc>
                <a:spcPct val="100000"/>
              </a:lnSpc>
              <a:buNone/>
            </a:pPr>
            <a:endParaRPr lang="de-CH" sz="2000" b="1" dirty="0" smtClean="0"/>
          </a:p>
          <a:p>
            <a:pPr marL="198438" indent="0">
              <a:lnSpc>
                <a:spcPct val="100000"/>
              </a:lnSpc>
              <a:buNone/>
            </a:pPr>
            <a:r>
              <a:rPr lang="de-CH" sz="2000" b="1" dirty="0" smtClean="0"/>
              <a:t>Grundsätze</a:t>
            </a:r>
            <a:endParaRPr lang="de-CH" sz="2000" b="1" dirty="0"/>
          </a:p>
          <a:p>
            <a:pPr marL="484188" indent="-285750">
              <a:lnSpc>
                <a:spcPct val="100000"/>
              </a:lnSpc>
            </a:pPr>
            <a:r>
              <a:rPr lang="de-CH" sz="1600" dirty="0" smtClean="0"/>
              <a:t>Das </a:t>
            </a:r>
            <a:r>
              <a:rPr lang="de-CH" sz="1600" dirty="0"/>
              <a:t>BAV prüft risikoorientiert und stichprobenartig; deshalb darf und kann sich der Gesuchsteller nicht darauf verlassen, dass allfällige Projektierungsfehler vom BAV entdeckt werden</a:t>
            </a:r>
            <a:r>
              <a:rPr lang="de-CH" sz="1600" dirty="0" smtClean="0"/>
              <a:t>.</a:t>
            </a:r>
          </a:p>
          <a:p>
            <a:pPr marL="484188" indent="-285750">
              <a:lnSpc>
                <a:spcPct val="100000"/>
              </a:lnSpc>
            </a:pPr>
            <a:endParaRPr lang="de-CH" sz="1600" dirty="0"/>
          </a:p>
          <a:p>
            <a:pPr marL="484188" indent="-285750">
              <a:lnSpc>
                <a:spcPct val="100000"/>
              </a:lnSpc>
            </a:pPr>
            <a:r>
              <a:rPr lang="de-CH" sz="1600" dirty="0" smtClean="0"/>
              <a:t>Die </a:t>
            </a:r>
            <a:r>
              <a:rPr lang="de-CH" sz="1600" dirty="0"/>
              <a:t>risikoorientierte, stichprobenartige Prüfung soll in erster Linie die sorgfältige Arbeitsweise des Gesuchstellers bzw. von dessen Auftragnehmer </a:t>
            </a:r>
            <a:r>
              <a:rPr lang="de-CH" sz="1600" dirty="0" smtClean="0"/>
              <a:t>gewährleisten.</a:t>
            </a:r>
          </a:p>
        </p:txBody>
      </p:sp>
    </p:spTree>
    <p:extLst>
      <p:ext uri="{BB962C8B-B14F-4D97-AF65-F5344CB8AC3E}">
        <p14:creationId xmlns:p14="http://schemas.microsoft.com/office/powerpoint/2010/main" val="15694303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smtClean="0"/>
              <a:t>Teil I : Technische Beurteilung durch das BAV</a:t>
            </a:r>
            <a:r>
              <a:rPr lang="de-CH" sz="4050" dirty="0" smtClean="0"/>
              <a:t/>
            </a:r>
            <a:br>
              <a:rPr lang="de-CH" sz="4050" dirty="0" smtClean="0"/>
            </a:br>
            <a:r>
              <a:rPr lang="de-CH" sz="3600" dirty="0" smtClean="0"/>
              <a:t>Methodik für die Beurteilung</a:t>
            </a:r>
            <a:br>
              <a:rPr lang="de-CH" sz="3600" dirty="0" smtClean="0"/>
            </a:br>
            <a:endParaRPr lang="de-CH" sz="3600" dirty="0"/>
          </a:p>
        </p:txBody>
      </p:sp>
      <p:sp>
        <p:nvSpPr>
          <p:cNvPr id="2" name="Espace réservé du contenu 1"/>
          <p:cNvSpPr>
            <a:spLocks noGrp="1"/>
          </p:cNvSpPr>
          <p:nvPr>
            <p:ph idx="1"/>
          </p:nvPr>
        </p:nvSpPr>
        <p:spPr>
          <a:xfrm>
            <a:off x="500932" y="1200151"/>
            <a:ext cx="8222380" cy="3309937"/>
          </a:xfrm>
        </p:spPr>
        <p:txBody>
          <a:bodyPr/>
          <a:lstStyle/>
          <a:p>
            <a:pPr marL="198438" indent="0">
              <a:lnSpc>
                <a:spcPct val="100000"/>
              </a:lnSpc>
              <a:buNone/>
            </a:pPr>
            <a:r>
              <a:rPr lang="de-CH" sz="2000" b="1" dirty="0" smtClean="0"/>
              <a:t>Teil 1, allgemeine Bestimmungen</a:t>
            </a:r>
          </a:p>
          <a:p>
            <a:pPr marL="198438" indent="0">
              <a:lnSpc>
                <a:spcPct val="100000"/>
              </a:lnSpc>
              <a:buNone/>
            </a:pPr>
            <a:endParaRPr lang="de-CH" sz="2000" b="1" dirty="0" smtClean="0"/>
          </a:p>
          <a:p>
            <a:pPr marL="198438" indent="0">
              <a:lnSpc>
                <a:spcPct val="100000"/>
              </a:lnSpc>
              <a:buNone/>
            </a:pPr>
            <a:r>
              <a:rPr lang="de-CH" sz="2000" b="1" dirty="0" smtClean="0"/>
              <a:t>Grundsätze</a:t>
            </a:r>
            <a:endParaRPr lang="de-CH" sz="2000" b="1" dirty="0"/>
          </a:p>
          <a:p>
            <a:pPr marL="484188" indent="-285750">
              <a:lnSpc>
                <a:spcPct val="100000"/>
              </a:lnSpc>
            </a:pPr>
            <a:r>
              <a:rPr lang="de-CH" sz="1600" dirty="0" smtClean="0"/>
              <a:t>Das </a:t>
            </a:r>
            <a:r>
              <a:rPr lang="de-CH" sz="1600" dirty="0"/>
              <a:t>BAV prüft im Rahmen der Bewilligungsprozesse die konzeptionelle Plausibilität der projektierten Anlagen</a:t>
            </a:r>
            <a:r>
              <a:rPr lang="de-CH" sz="1600" dirty="0" smtClean="0"/>
              <a:t>.</a:t>
            </a:r>
          </a:p>
          <a:p>
            <a:pPr marL="484188" indent="-285750">
              <a:lnSpc>
                <a:spcPct val="100000"/>
              </a:lnSpc>
            </a:pPr>
            <a:endParaRPr lang="de-CH" sz="1600" dirty="0"/>
          </a:p>
          <a:p>
            <a:pPr marL="484188" indent="-285750">
              <a:lnSpc>
                <a:spcPct val="100000"/>
              </a:lnSpc>
            </a:pPr>
            <a:r>
              <a:rPr lang="de-CH" sz="1600" dirty="0" smtClean="0"/>
              <a:t>Nicht </a:t>
            </a:r>
            <a:r>
              <a:rPr lang="de-CH" sz="1600" dirty="0"/>
              <a:t>sicherheitsrelevante Anlagen werden durch das BAV in der Regel technisch-betrieblich nicht geprüft</a:t>
            </a:r>
            <a:r>
              <a:rPr lang="de-CH" sz="1600" dirty="0" smtClean="0"/>
              <a:t>.</a:t>
            </a:r>
          </a:p>
        </p:txBody>
      </p:sp>
    </p:spTree>
    <p:extLst>
      <p:ext uri="{BB962C8B-B14F-4D97-AF65-F5344CB8AC3E}">
        <p14:creationId xmlns:p14="http://schemas.microsoft.com/office/powerpoint/2010/main" val="31145692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solidFill>
            <a:srgbClr val="FFFFFF"/>
          </a:solidFill>
          <a:ln>
            <a:miter lim="800000"/>
            <a:headEnd/>
            <a:tailEnd/>
          </a:ln>
        </p:spPr>
        <p:txBody>
          <a:bodyPr vert="horz" wrap="square" lIns="68580" tIns="34290" rIns="68580" bIns="34290" numCol="1" rtlCol="0" anchor="t" anchorCtr="0" compatLnSpc="1">
            <a:prstTxWarp prst="textNoShape">
              <a:avLst/>
            </a:prstTxWarp>
            <a:normAutofit/>
          </a:bodyPr>
          <a:lstStyle/>
          <a:p>
            <a:r>
              <a:rPr lang="fr-CH" b="1" dirty="0" err="1" smtClean="0"/>
              <a:t>Tagesordnung</a:t>
            </a:r>
            <a:endParaRPr lang="fr-CH" b="1" dirty="0"/>
          </a:p>
        </p:txBody>
      </p:sp>
      <p:sp>
        <p:nvSpPr>
          <p:cNvPr id="95235" name="Rectangle 3"/>
          <p:cNvSpPr>
            <a:spLocks noGrp="1" noChangeArrowheads="1"/>
          </p:cNvSpPr>
          <p:nvPr>
            <p:ph idx="1"/>
          </p:nvPr>
        </p:nvSpPr>
        <p:spPr>
          <a:xfrm>
            <a:off x="768315" y="754166"/>
            <a:ext cx="7959724" cy="3309937"/>
          </a:xfrm>
        </p:spPr>
        <p:txBody>
          <a:bodyPr/>
          <a:lstStyle/>
          <a:p>
            <a:pPr marL="0" indent="0">
              <a:lnSpc>
                <a:spcPct val="100000"/>
              </a:lnSpc>
              <a:buNone/>
            </a:pPr>
            <a:r>
              <a:rPr lang="de-CH" sz="1600" dirty="0" smtClean="0"/>
              <a:t>Programm des Seminars :</a:t>
            </a:r>
          </a:p>
          <a:p>
            <a:pPr marL="0" indent="0">
              <a:lnSpc>
                <a:spcPct val="100000"/>
              </a:lnSpc>
              <a:buNone/>
            </a:pPr>
            <a:endParaRPr lang="de-CH" sz="1600" dirty="0" smtClean="0"/>
          </a:p>
          <a:p>
            <a:pPr>
              <a:lnSpc>
                <a:spcPct val="100000"/>
              </a:lnSpc>
              <a:buFont typeface="Wingdings" panose="05000000000000000000" pitchFamily="2" charset="2"/>
              <a:buChar char="v"/>
            </a:pPr>
            <a:r>
              <a:rPr lang="de-CH" sz="1600" i="1" dirty="0" smtClean="0"/>
              <a:t>Rechtlicher Rahmen des BAV/IKSS : Erinnerung</a:t>
            </a:r>
          </a:p>
          <a:p>
            <a:pPr marL="0" indent="0">
              <a:lnSpc>
                <a:spcPct val="100000"/>
              </a:lnSpc>
              <a:buNone/>
            </a:pPr>
            <a:endParaRPr lang="de-CH" sz="1600" dirty="0" smtClean="0"/>
          </a:p>
          <a:p>
            <a:pPr>
              <a:lnSpc>
                <a:spcPct val="100000"/>
              </a:lnSpc>
              <a:buFont typeface="Wingdings" panose="05000000000000000000" pitchFamily="2" charset="2"/>
              <a:buChar char="v"/>
            </a:pPr>
            <a:r>
              <a:rPr lang="de-CH" sz="1600" i="1" dirty="0" smtClean="0"/>
              <a:t>Teil I </a:t>
            </a:r>
            <a:r>
              <a:rPr lang="de-CH" sz="1600" i="1" dirty="0"/>
              <a:t>: </a:t>
            </a:r>
            <a:r>
              <a:rPr lang="de-CH" sz="1600" i="1" dirty="0" smtClean="0"/>
              <a:t>Technische Prüfung durch das BAV</a:t>
            </a:r>
          </a:p>
          <a:p>
            <a:pPr marL="0" indent="0">
              <a:lnSpc>
                <a:spcPct val="100000"/>
              </a:lnSpc>
              <a:buNone/>
            </a:pPr>
            <a:r>
              <a:rPr lang="de-CH" sz="1600" dirty="0" smtClean="0"/>
              <a:t>	- Grundlagen der Bewertung durch das BAV</a:t>
            </a:r>
            <a:endParaRPr lang="de-CH" sz="1600" dirty="0"/>
          </a:p>
          <a:p>
            <a:pPr marL="0" indent="0">
              <a:lnSpc>
                <a:spcPct val="100000"/>
              </a:lnSpc>
              <a:buNone/>
            </a:pPr>
            <a:r>
              <a:rPr lang="fr-CH" sz="1600" dirty="0" smtClean="0"/>
              <a:t>	- </a:t>
            </a:r>
            <a:r>
              <a:rPr lang="fr-CH" sz="1600" dirty="0" err="1" smtClean="0"/>
              <a:t>Grundlegende</a:t>
            </a:r>
            <a:r>
              <a:rPr lang="fr-CH" sz="1600" dirty="0" smtClean="0"/>
              <a:t> </a:t>
            </a:r>
            <a:r>
              <a:rPr lang="fr-CH" sz="1600" dirty="0" err="1" smtClean="0"/>
              <a:t>Bewertungsmethodik</a:t>
            </a:r>
            <a:endParaRPr lang="fr-CH" sz="1600" dirty="0"/>
          </a:p>
          <a:p>
            <a:pPr marL="0" indent="0">
              <a:lnSpc>
                <a:spcPct val="100000"/>
              </a:lnSpc>
              <a:buNone/>
            </a:pPr>
            <a:r>
              <a:rPr lang="de-CH" sz="1600" dirty="0"/>
              <a:t>	</a:t>
            </a:r>
            <a:r>
              <a:rPr lang="de-CH" sz="1600" dirty="0" smtClean="0"/>
              <a:t>- Technische Prüfung</a:t>
            </a:r>
          </a:p>
          <a:p>
            <a:pPr marL="0" indent="0">
              <a:lnSpc>
                <a:spcPct val="100000"/>
              </a:lnSpc>
              <a:buNone/>
            </a:pPr>
            <a:r>
              <a:rPr lang="de-CH" sz="1600" dirty="0"/>
              <a:t>	</a:t>
            </a:r>
            <a:r>
              <a:rPr lang="de-CH" sz="1600" dirty="0" smtClean="0"/>
              <a:t>- Fragen der Teilnehmerinnen und der Teilnehmer</a:t>
            </a:r>
            <a:endParaRPr lang="de-CH" sz="1600" dirty="0"/>
          </a:p>
          <a:p>
            <a:pPr marL="0" indent="0">
              <a:lnSpc>
                <a:spcPct val="100000"/>
              </a:lnSpc>
              <a:buNone/>
            </a:pPr>
            <a:endParaRPr lang="de-CH" sz="1600" i="1" dirty="0" smtClean="0"/>
          </a:p>
          <a:p>
            <a:pPr>
              <a:lnSpc>
                <a:spcPct val="100000"/>
              </a:lnSpc>
              <a:buFont typeface="Wingdings" panose="05000000000000000000" pitchFamily="2" charset="2"/>
              <a:buChar char="v"/>
            </a:pPr>
            <a:r>
              <a:rPr lang="de-CH" sz="1600" i="1" dirty="0" smtClean="0"/>
              <a:t>Pause</a:t>
            </a:r>
          </a:p>
          <a:p>
            <a:pPr>
              <a:lnSpc>
                <a:spcPct val="100000"/>
              </a:lnSpc>
              <a:buFont typeface="Wingdings" panose="05000000000000000000" pitchFamily="2" charset="2"/>
              <a:buChar char="v"/>
            </a:pPr>
            <a:endParaRPr lang="de-CH" sz="1600" i="1" dirty="0" smtClean="0"/>
          </a:p>
          <a:p>
            <a:pPr>
              <a:lnSpc>
                <a:spcPct val="100000"/>
              </a:lnSpc>
              <a:buFont typeface="Wingdings" panose="05000000000000000000" pitchFamily="2" charset="2"/>
              <a:buChar char="v"/>
            </a:pPr>
            <a:r>
              <a:rPr lang="de-CH" sz="1600" i="1" dirty="0" smtClean="0"/>
              <a:t>Teil </a:t>
            </a:r>
            <a:r>
              <a:rPr lang="de-CH" sz="1600" i="1" dirty="0"/>
              <a:t>II : Technische </a:t>
            </a:r>
            <a:r>
              <a:rPr lang="de-CH" sz="1600" i="1" dirty="0" smtClean="0"/>
              <a:t>Bewertung </a:t>
            </a:r>
            <a:r>
              <a:rPr lang="de-CH" sz="1600" i="1" dirty="0"/>
              <a:t>durch das </a:t>
            </a:r>
            <a:r>
              <a:rPr lang="de-CH" sz="1600" i="1" dirty="0" smtClean="0"/>
              <a:t>IKSS</a:t>
            </a:r>
            <a:endParaRPr lang="de-CH" sz="1600" i="1" dirty="0"/>
          </a:p>
          <a:p>
            <a:pPr marL="0" indent="0">
              <a:lnSpc>
                <a:spcPct val="100000"/>
              </a:lnSpc>
              <a:buNone/>
            </a:pPr>
            <a:r>
              <a:rPr lang="de-CH" sz="1600" dirty="0" smtClean="0"/>
              <a:t>	</a:t>
            </a:r>
          </a:p>
          <a:p>
            <a:pPr>
              <a:lnSpc>
                <a:spcPct val="100000"/>
              </a:lnSpc>
              <a:buFont typeface="Wingdings" panose="05000000000000000000" pitchFamily="2" charset="2"/>
              <a:buChar char="v"/>
            </a:pPr>
            <a:r>
              <a:rPr lang="de-CH" sz="1600" i="1" dirty="0" smtClean="0"/>
              <a:t>Varia</a:t>
            </a:r>
            <a:endParaRPr lang="fr-CH" sz="1600" i="1"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29694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de-CH" sz="4050" dirty="0"/>
              <a:t/>
            </a:r>
            <a:br>
              <a:rPr lang="de-CH" sz="4050" dirty="0"/>
            </a:br>
            <a:r>
              <a:rPr lang="de-CH" sz="3600" dirty="0"/>
              <a:t>Methodik für die Beurteilung</a:t>
            </a:r>
            <a:br>
              <a:rPr lang="de-CH" sz="3600" dirty="0"/>
            </a:b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de-CH" sz="2000" b="1" dirty="0"/>
              <a:t>Teil 1, allgemeine Bestimmungen</a:t>
            </a:r>
          </a:p>
          <a:p>
            <a:pPr marL="198438" indent="0">
              <a:lnSpc>
                <a:spcPct val="100000"/>
              </a:lnSpc>
              <a:buNone/>
            </a:pPr>
            <a:endParaRPr lang="de-CH" sz="2000" b="1" dirty="0"/>
          </a:p>
          <a:p>
            <a:pPr marL="0" indent="0">
              <a:lnSpc>
                <a:spcPct val="100000"/>
              </a:lnSpc>
              <a:buNone/>
            </a:pPr>
            <a:r>
              <a:rPr lang="de-CH" sz="2000" b="1" dirty="0" smtClean="0"/>
              <a:t>Prüfvarianten</a:t>
            </a:r>
          </a:p>
          <a:p>
            <a:pPr>
              <a:lnSpc>
                <a:spcPct val="100000"/>
              </a:lnSpc>
            </a:pPr>
            <a:r>
              <a:rPr lang="de-CH" sz="1600" dirty="0" smtClean="0"/>
              <a:t>Typ 1: vertiefte Prüfung mittels Stichproben</a:t>
            </a:r>
          </a:p>
          <a:p>
            <a:pPr lvl="1"/>
            <a:r>
              <a:rPr lang="de-CH" sz="1600" dirty="0" smtClean="0"/>
              <a:t>Sämtliche Elemente bzw. Themen gemäss Tabelle sind zu prüfen</a:t>
            </a:r>
          </a:p>
          <a:p>
            <a:pPr lvl="1"/>
            <a:r>
              <a:rPr lang="de-CH" sz="1600" dirty="0" smtClean="0"/>
              <a:t>Prüfaspekte sind im Fachbereich festgelegt</a:t>
            </a:r>
          </a:p>
          <a:p>
            <a:pPr lvl="1"/>
            <a:r>
              <a:rPr lang="de-CH" sz="1600" dirty="0" smtClean="0"/>
              <a:t>Auswahl der Prüfpunkte wird stichprobenartig getroffen</a:t>
            </a:r>
          </a:p>
          <a:p>
            <a:pPr lvl="1"/>
            <a:endParaRPr lang="de-CH" sz="1600" dirty="0" smtClean="0"/>
          </a:p>
          <a:p>
            <a:pPr>
              <a:lnSpc>
                <a:spcPct val="100000"/>
              </a:lnSpc>
            </a:pPr>
            <a:endParaRPr lang="de-CH" sz="1600" dirty="0" smtClean="0"/>
          </a:p>
          <a:p>
            <a:pPr lvl="1"/>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25155263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de-CH" sz="4050" dirty="0"/>
              <a:t/>
            </a:r>
            <a:br>
              <a:rPr lang="de-CH" sz="4050" dirty="0"/>
            </a:br>
            <a:r>
              <a:rPr lang="de-CH" sz="3600" dirty="0"/>
              <a:t>Methodik für die Beurteilung</a:t>
            </a:r>
            <a:br>
              <a:rPr lang="de-CH" sz="3600" dirty="0"/>
            </a:b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de-CH" sz="2000" b="1" dirty="0"/>
              <a:t>Teil 1, allgemeine Bestimmungen</a:t>
            </a:r>
          </a:p>
          <a:p>
            <a:pPr marL="0" indent="0">
              <a:lnSpc>
                <a:spcPct val="100000"/>
              </a:lnSpc>
              <a:buNone/>
            </a:pPr>
            <a:endParaRPr lang="de-CH" sz="2000" b="1" dirty="0" smtClean="0"/>
          </a:p>
          <a:p>
            <a:pPr marL="0" indent="0">
              <a:lnSpc>
                <a:spcPct val="100000"/>
              </a:lnSpc>
              <a:buNone/>
            </a:pPr>
            <a:r>
              <a:rPr lang="de-CH" sz="2000" b="1" dirty="0" smtClean="0"/>
              <a:t>Prüfvarianten</a:t>
            </a:r>
          </a:p>
          <a:p>
            <a:pPr>
              <a:lnSpc>
                <a:spcPct val="100000"/>
              </a:lnSpc>
            </a:pPr>
            <a:r>
              <a:rPr lang="de-CH" sz="1600" dirty="0" smtClean="0"/>
              <a:t>Typ 2: Prüfung des Sachverständigenberichts</a:t>
            </a:r>
          </a:p>
          <a:p>
            <a:pPr lvl="1"/>
            <a:r>
              <a:rPr lang="de-CH" sz="1600" dirty="0" smtClean="0"/>
              <a:t>Für Elemente, die eine Prüfung durch Sachverständigen benötigen (Art. 29 SebV)</a:t>
            </a:r>
          </a:p>
          <a:p>
            <a:pPr lvl="1"/>
            <a:r>
              <a:rPr lang="de-CH" sz="1600" dirty="0" smtClean="0"/>
              <a:t>Prüfung der Nachvollziehbarkeit und Vollständigkeit</a:t>
            </a:r>
          </a:p>
          <a:p>
            <a:pPr lvl="1"/>
            <a:r>
              <a:rPr lang="de-CH" sz="1600" u="sng" dirty="0" smtClean="0"/>
              <a:t>Keine</a:t>
            </a:r>
            <a:r>
              <a:rPr lang="de-CH" sz="1600" dirty="0" smtClean="0"/>
              <a:t> Prüfung der Korrektheit</a:t>
            </a:r>
          </a:p>
          <a:p>
            <a:pPr lvl="1"/>
            <a:endParaRPr lang="de-CH" sz="1600" dirty="0" smtClean="0"/>
          </a:p>
          <a:p>
            <a:pPr>
              <a:lnSpc>
                <a:spcPct val="100000"/>
              </a:lnSpc>
            </a:pPr>
            <a:endParaRPr lang="de-CH" sz="1600" dirty="0" smtClean="0"/>
          </a:p>
          <a:p>
            <a:pPr lvl="1"/>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41693535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de-CH" sz="4050" dirty="0"/>
              <a:t/>
            </a:r>
            <a:br>
              <a:rPr lang="de-CH" sz="4050" dirty="0"/>
            </a:br>
            <a:r>
              <a:rPr lang="de-CH" sz="3600" dirty="0"/>
              <a:t>Methodik für die Beurteilung</a:t>
            </a:r>
            <a:br>
              <a:rPr lang="de-CH" sz="3600" dirty="0"/>
            </a:b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de-CH" sz="2000" b="1" dirty="0"/>
              <a:t>Teil 1, allgemeine Bestimmungen</a:t>
            </a:r>
          </a:p>
          <a:p>
            <a:pPr marL="0" indent="0">
              <a:lnSpc>
                <a:spcPct val="100000"/>
              </a:lnSpc>
              <a:buNone/>
            </a:pPr>
            <a:endParaRPr lang="de-CH" sz="2000" b="1" dirty="0" smtClean="0"/>
          </a:p>
          <a:p>
            <a:pPr marL="0" indent="0">
              <a:lnSpc>
                <a:spcPct val="100000"/>
              </a:lnSpc>
              <a:buNone/>
            </a:pPr>
            <a:r>
              <a:rPr lang="de-CH" sz="2000" b="1" dirty="0" smtClean="0"/>
              <a:t>Prüfvarianten</a:t>
            </a:r>
          </a:p>
          <a:p>
            <a:pPr>
              <a:lnSpc>
                <a:spcPct val="100000"/>
              </a:lnSpc>
            </a:pPr>
            <a:r>
              <a:rPr lang="de-CH" sz="1600" dirty="0" smtClean="0"/>
              <a:t>Typ </a:t>
            </a:r>
            <a:r>
              <a:rPr lang="de-CH" sz="1600" dirty="0"/>
              <a:t>3: Selektive Prüfung mittels Stichproben</a:t>
            </a:r>
          </a:p>
          <a:p>
            <a:pPr lvl="1"/>
            <a:r>
              <a:rPr lang="de-CH" sz="1600" dirty="0" smtClean="0"/>
              <a:t>Für </a:t>
            </a:r>
            <a:r>
              <a:rPr lang="de-CH" sz="1600" dirty="0"/>
              <a:t>A</a:t>
            </a:r>
            <a:r>
              <a:rPr lang="de-CH" sz="1600" dirty="0" smtClean="0"/>
              <a:t>nlagenelemente mit geringer Sicherheitsrelevanz</a:t>
            </a:r>
          </a:p>
          <a:p>
            <a:pPr lvl="1"/>
            <a:endParaRPr lang="de-CH" sz="1600" dirty="0" smtClean="0"/>
          </a:p>
          <a:p>
            <a:pPr>
              <a:lnSpc>
                <a:spcPct val="100000"/>
              </a:lnSpc>
            </a:pPr>
            <a:endParaRPr lang="de-CH" sz="1600" dirty="0" smtClean="0"/>
          </a:p>
          <a:p>
            <a:pPr lvl="1"/>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35764746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de-CH" sz="4050" dirty="0"/>
              <a:t/>
            </a:r>
            <a:br>
              <a:rPr lang="de-CH" sz="4050" dirty="0"/>
            </a:br>
            <a:r>
              <a:rPr lang="de-CH" sz="3600" dirty="0"/>
              <a:t>Methodik für die Beurteilung</a:t>
            </a:r>
            <a:br>
              <a:rPr lang="de-CH" sz="3600" dirty="0"/>
            </a:br>
            <a:endParaRPr lang="fr-CH" sz="2100" dirty="0"/>
          </a:p>
        </p:txBody>
      </p:sp>
      <p:sp>
        <p:nvSpPr>
          <p:cNvPr id="2" name="Espace réservé du contenu 1"/>
          <p:cNvSpPr>
            <a:spLocks noGrp="1"/>
          </p:cNvSpPr>
          <p:nvPr>
            <p:ph idx="1"/>
          </p:nvPr>
        </p:nvSpPr>
        <p:spPr>
          <a:xfrm>
            <a:off x="644641" y="1192716"/>
            <a:ext cx="7959724" cy="3309937"/>
          </a:xfrm>
        </p:spPr>
        <p:txBody>
          <a:bodyPr/>
          <a:lstStyle/>
          <a:p>
            <a:pPr marL="0" indent="0">
              <a:lnSpc>
                <a:spcPct val="100000"/>
              </a:lnSpc>
              <a:buNone/>
            </a:pPr>
            <a:r>
              <a:rPr lang="de-CH" sz="2000" b="1" dirty="0"/>
              <a:t>Teil 1, allgemeine Bestimmungen</a:t>
            </a:r>
          </a:p>
          <a:p>
            <a:pPr marL="198438" indent="0">
              <a:lnSpc>
                <a:spcPct val="100000"/>
              </a:lnSpc>
              <a:buNone/>
            </a:pPr>
            <a:endParaRPr lang="de-CH" sz="2000" b="1" dirty="0"/>
          </a:p>
          <a:p>
            <a:pPr marL="0" indent="0">
              <a:lnSpc>
                <a:spcPct val="100000"/>
              </a:lnSpc>
              <a:buNone/>
            </a:pPr>
            <a:r>
              <a:rPr lang="de-CH" sz="2000" b="1" dirty="0" smtClean="0"/>
              <a:t>Definitionen</a:t>
            </a:r>
          </a:p>
          <a:p>
            <a:pPr>
              <a:lnSpc>
                <a:spcPct val="100000"/>
              </a:lnSpc>
            </a:pPr>
            <a:r>
              <a:rPr lang="de-CH" sz="1600" dirty="0" smtClean="0"/>
              <a:t>Stichproben</a:t>
            </a:r>
          </a:p>
          <a:p>
            <a:pPr marL="457200" lvl="1" indent="0">
              <a:buNone/>
            </a:pPr>
            <a:r>
              <a:rPr lang="de-CH" sz="1600" i="1" dirty="0"/>
              <a:t>Als Stichprobe wird </a:t>
            </a:r>
            <a:r>
              <a:rPr lang="de-CH" sz="1600" i="1" dirty="0" smtClean="0"/>
              <a:t>eine </a:t>
            </a:r>
            <a:r>
              <a:rPr lang="de-CH" sz="1600" i="1" dirty="0"/>
              <a:t>Teilmenge einer Grundgesamtheit bezeichnet, die unter bestimmten Gesichtspunkten ausgewählt wird.</a:t>
            </a:r>
            <a:endParaRPr lang="de-CH" sz="1600" dirty="0" smtClean="0"/>
          </a:p>
          <a:p>
            <a:pPr>
              <a:lnSpc>
                <a:spcPct val="100000"/>
              </a:lnSpc>
            </a:pPr>
            <a:endParaRPr lang="de-CH" sz="1600" dirty="0" smtClean="0"/>
          </a:p>
          <a:p>
            <a:pPr>
              <a:lnSpc>
                <a:spcPct val="100000"/>
              </a:lnSpc>
            </a:pPr>
            <a:r>
              <a:rPr lang="de-CH" sz="1600" dirty="0" smtClean="0"/>
              <a:t>Risikoorientiert</a:t>
            </a:r>
          </a:p>
          <a:p>
            <a:pPr marL="457200" lvl="1" indent="0">
              <a:lnSpc>
                <a:spcPct val="100000"/>
              </a:lnSpc>
              <a:buNone/>
            </a:pPr>
            <a:r>
              <a:rPr lang="de-CH" sz="1600" i="1" dirty="0" smtClean="0"/>
              <a:t>Risikoorientiert </a:t>
            </a:r>
            <a:r>
              <a:rPr lang="de-CH" sz="1600" i="1" dirty="0"/>
              <a:t>prüfen </a:t>
            </a:r>
            <a:r>
              <a:rPr lang="de-CH" sz="1600" i="1" dirty="0" smtClean="0"/>
              <a:t>bedeutet, diejenigen </a:t>
            </a:r>
            <a:r>
              <a:rPr lang="de-CH" sz="1600" i="1" dirty="0"/>
              <a:t>Elemente/Themen sowie Prüfaspekte und Prüfobjekte, die aufgrund ihrer Sicherheitsrelevanz mit einer grösseren Gefährdung der Seilbahn verbunden werden, bezüglich Prüfumfang und Prüftiefe intensiver zu prüfen als jene mit einer weniger grossen Gefährdung. </a:t>
            </a:r>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41295580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de-CH" sz="4050" dirty="0"/>
              <a:t/>
            </a:r>
            <a:br>
              <a:rPr lang="de-CH" sz="4050" dirty="0"/>
            </a:br>
            <a:r>
              <a:rPr lang="de-CH" sz="3600" dirty="0"/>
              <a:t>Methodik für die Beurteilung</a:t>
            </a:r>
            <a:br>
              <a:rPr lang="de-CH" sz="3600" dirty="0"/>
            </a:br>
            <a:endParaRPr lang="fr-CH" sz="2100" dirty="0"/>
          </a:p>
        </p:txBody>
      </p:sp>
      <p:sp>
        <p:nvSpPr>
          <p:cNvPr id="2" name="Espace réservé du contenu 1"/>
          <p:cNvSpPr>
            <a:spLocks noGrp="1"/>
          </p:cNvSpPr>
          <p:nvPr>
            <p:ph idx="1"/>
          </p:nvPr>
        </p:nvSpPr>
        <p:spPr>
          <a:xfrm>
            <a:off x="644641" y="1192716"/>
            <a:ext cx="7959724" cy="3309937"/>
          </a:xfrm>
        </p:spPr>
        <p:txBody>
          <a:bodyPr/>
          <a:lstStyle/>
          <a:p>
            <a:pPr marL="0" indent="0">
              <a:lnSpc>
                <a:spcPct val="100000"/>
              </a:lnSpc>
              <a:buNone/>
            </a:pPr>
            <a:r>
              <a:rPr lang="de-CH" sz="2000" b="1" dirty="0"/>
              <a:t>Teil 1, allgemeine Bestimmungen</a:t>
            </a:r>
          </a:p>
          <a:p>
            <a:pPr marL="198438" indent="0">
              <a:lnSpc>
                <a:spcPct val="100000"/>
              </a:lnSpc>
              <a:buNone/>
            </a:pPr>
            <a:endParaRPr lang="de-CH" sz="2000" b="1" dirty="0"/>
          </a:p>
          <a:p>
            <a:pPr marL="0" indent="0">
              <a:lnSpc>
                <a:spcPct val="100000"/>
              </a:lnSpc>
              <a:buNone/>
            </a:pPr>
            <a:r>
              <a:rPr lang="de-CH" sz="2000" b="1" dirty="0" smtClean="0"/>
              <a:t>Definition</a:t>
            </a:r>
          </a:p>
          <a:p>
            <a:pPr>
              <a:lnSpc>
                <a:spcPct val="100000"/>
              </a:lnSpc>
            </a:pPr>
            <a:r>
              <a:rPr lang="de-CH" sz="1600" dirty="0" smtClean="0"/>
              <a:t>4-Augen Prinzip, Prüfung durch unabhängige Stelle</a:t>
            </a:r>
          </a:p>
          <a:p>
            <a:pPr marL="457200" lvl="1" indent="0">
              <a:buNone/>
            </a:pPr>
            <a:r>
              <a:rPr lang="de-CH" sz="1600" i="1" dirty="0" smtClean="0"/>
              <a:t>Sicherheitsrelevante Bauteile müssen durch eine unabhängige Stelle auf die Einhaltung der grundlegenden Anforderungen hin geprüft werden (Art 27, SebV).</a:t>
            </a:r>
            <a:endParaRPr lang="de-CH" sz="1600" dirty="0" smtClean="0"/>
          </a:p>
          <a:p>
            <a:pPr marL="0" indent="0">
              <a:buNone/>
            </a:pPr>
            <a:endParaRPr lang="de-CH" dirty="0" smtClean="0"/>
          </a:p>
          <a:p>
            <a:pPr marL="400050" lvl="1" indent="0">
              <a:buNone/>
            </a:pPr>
            <a:r>
              <a:rPr lang="de-CH" sz="1600" dirty="0" smtClean="0"/>
              <a:t>Die Prüfung </a:t>
            </a:r>
            <a:r>
              <a:rPr lang="de-CH" sz="1600" dirty="0"/>
              <a:t>durch unabhängige Stelle </a:t>
            </a:r>
            <a:r>
              <a:rPr lang="de-CH" sz="1600" dirty="0" smtClean="0"/>
              <a:t>erfolgt im </a:t>
            </a:r>
            <a:r>
              <a:rPr lang="de-CH" sz="1600" dirty="0"/>
              <a:t>Auftrag des Gesuchstellers</a:t>
            </a:r>
            <a:r>
              <a:rPr lang="de-CH" sz="1600" dirty="0" smtClean="0"/>
              <a:t> vor der Einreichung des Dossiers beim BAV.</a:t>
            </a:r>
          </a:p>
          <a:p>
            <a:pPr marL="400050" lvl="1" indent="0">
              <a:buNone/>
            </a:pPr>
            <a:r>
              <a:rPr lang="de-CH" sz="1600" dirty="0" smtClean="0"/>
              <a:t>Das BAV prüft die Unterlagen gemäss Anhang 2 und Art 33 SebV</a:t>
            </a:r>
          </a:p>
          <a:p>
            <a:pPr marL="0" indent="0">
              <a:buNone/>
            </a:pPr>
            <a:endParaRPr lang="de-CH" dirty="0"/>
          </a:p>
          <a:p>
            <a:endParaRPr lang="de-CH" dirty="0"/>
          </a:p>
        </p:txBody>
      </p:sp>
    </p:spTree>
    <p:extLst>
      <p:ext uri="{BB962C8B-B14F-4D97-AF65-F5344CB8AC3E}">
        <p14:creationId xmlns:p14="http://schemas.microsoft.com/office/powerpoint/2010/main" val="20516082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marL="0" indent="0">
              <a:buNone/>
            </a:pPr>
            <a:r>
              <a:rPr lang="de-DE" dirty="0" smtClean="0"/>
              <a:t>Unterschied Benannte Stelle vs. Sachverständiger</a:t>
            </a:r>
            <a:endParaRPr lang="de-DE" dirty="0" smtClean="0">
              <a:solidFill>
                <a:srgbClr val="FF0000"/>
              </a:solidFill>
            </a:endParaRPr>
          </a:p>
          <a:p>
            <a:pPr marL="0" indent="0">
              <a:buNone/>
            </a:pPr>
            <a:endParaRPr lang="fr-CH" dirty="0"/>
          </a:p>
        </p:txBody>
      </p:sp>
      <p:graphicFrame>
        <p:nvGraphicFramePr>
          <p:cNvPr id="5" name="Inhaltsplatzhalter 4"/>
          <p:cNvGraphicFramePr>
            <a:graphicFrameLocks/>
          </p:cNvGraphicFramePr>
          <p:nvPr>
            <p:extLst>
              <p:ext uri="{D42A27DB-BD31-4B8C-83A1-F6EECF244321}">
                <p14:modId xmlns:p14="http://schemas.microsoft.com/office/powerpoint/2010/main" val="1294131820"/>
              </p:ext>
            </p:extLst>
          </p:nvPr>
        </p:nvGraphicFramePr>
        <p:xfrm>
          <a:off x="675691" y="1907593"/>
          <a:ext cx="7811604" cy="1554480"/>
        </p:xfrm>
        <a:graphic>
          <a:graphicData uri="http://schemas.openxmlformats.org/drawingml/2006/table">
            <a:tbl>
              <a:tblPr firstRow="1" bandRow="1">
                <a:tableStyleId>{5C22544A-7EE6-4342-B048-85BDC9FD1C3A}</a:tableStyleId>
              </a:tblPr>
              <a:tblGrid>
                <a:gridCol w="2075822">
                  <a:extLst>
                    <a:ext uri="{9D8B030D-6E8A-4147-A177-3AD203B41FA5}">
                      <a16:colId xmlns:a16="http://schemas.microsoft.com/office/drawing/2014/main" val="20000"/>
                    </a:ext>
                  </a:extLst>
                </a:gridCol>
                <a:gridCol w="1388225">
                  <a:extLst>
                    <a:ext uri="{9D8B030D-6E8A-4147-A177-3AD203B41FA5}">
                      <a16:colId xmlns:a16="http://schemas.microsoft.com/office/drawing/2014/main" val="20001"/>
                    </a:ext>
                  </a:extLst>
                </a:gridCol>
                <a:gridCol w="1197033">
                  <a:extLst>
                    <a:ext uri="{9D8B030D-6E8A-4147-A177-3AD203B41FA5}">
                      <a16:colId xmlns:a16="http://schemas.microsoft.com/office/drawing/2014/main" val="20002"/>
                    </a:ext>
                  </a:extLst>
                </a:gridCol>
                <a:gridCol w="1637607">
                  <a:extLst>
                    <a:ext uri="{9D8B030D-6E8A-4147-A177-3AD203B41FA5}">
                      <a16:colId xmlns:a16="http://schemas.microsoft.com/office/drawing/2014/main" val="20003"/>
                    </a:ext>
                  </a:extLst>
                </a:gridCol>
                <a:gridCol w="1512917">
                  <a:extLst>
                    <a:ext uri="{9D8B030D-6E8A-4147-A177-3AD203B41FA5}">
                      <a16:colId xmlns:a16="http://schemas.microsoft.com/office/drawing/2014/main" val="20004"/>
                    </a:ext>
                  </a:extLst>
                </a:gridCol>
              </a:tblGrid>
              <a:tr h="0">
                <a:tc>
                  <a:txBody>
                    <a:bodyPr/>
                    <a:lstStyle/>
                    <a:p>
                      <a:r>
                        <a:rPr lang="de-CH" sz="1200" dirty="0" smtClean="0"/>
                        <a:t>Unabhängige Stelle</a:t>
                      </a:r>
                      <a:endParaRPr lang="de-CH" sz="1200" dirty="0"/>
                    </a:p>
                  </a:txBody>
                  <a:tcPr/>
                </a:tc>
                <a:tc>
                  <a:txBody>
                    <a:bodyPr/>
                    <a:lstStyle/>
                    <a:p>
                      <a:pPr algn="ctr"/>
                      <a:r>
                        <a:rPr lang="de-CH" sz="1200" dirty="0" smtClean="0"/>
                        <a:t>Akkreditierung (SECO)</a:t>
                      </a:r>
                      <a:endParaRPr lang="de-CH" sz="1200" dirty="0"/>
                    </a:p>
                  </a:txBody>
                  <a:tcPr anchor="ctr"/>
                </a:tc>
                <a:tc>
                  <a:txBody>
                    <a:bodyPr/>
                    <a:lstStyle/>
                    <a:p>
                      <a:pPr algn="ctr"/>
                      <a:r>
                        <a:rPr lang="de-CH" sz="1200" dirty="0" smtClean="0"/>
                        <a:t>Anerkennung</a:t>
                      </a:r>
                      <a:endParaRPr lang="de-CH" sz="1200" dirty="0"/>
                    </a:p>
                  </a:txBody>
                  <a:tcPr anchor="ctr"/>
                </a:tc>
                <a:tc>
                  <a:txBody>
                    <a:bodyPr/>
                    <a:lstStyle/>
                    <a:p>
                      <a:pPr algn="ctr"/>
                      <a:r>
                        <a:rPr lang="de-CH" sz="1200" dirty="0" smtClean="0"/>
                        <a:t>Prüfungsergebnis im Projekt</a:t>
                      </a:r>
                      <a:endParaRPr lang="de-CH" sz="1200" dirty="0"/>
                    </a:p>
                  </a:txBody>
                  <a:tcPr anchor="ctr"/>
                </a:tc>
                <a:tc>
                  <a:txBody>
                    <a:bodyPr/>
                    <a:lstStyle/>
                    <a:p>
                      <a:pPr algn="ctr"/>
                      <a:r>
                        <a:rPr lang="de-CH" sz="1200" dirty="0" smtClean="0"/>
                        <a:t>BAV-Prüfung</a:t>
                      </a:r>
                      <a:endParaRPr lang="de-CH" sz="1200" dirty="0"/>
                    </a:p>
                  </a:txBody>
                  <a:tcPr anchor="ctr"/>
                </a:tc>
                <a:extLst>
                  <a:ext uri="{0D108BD9-81ED-4DB2-BD59-A6C34878D82A}">
                    <a16:rowId xmlns:a16="http://schemas.microsoft.com/office/drawing/2014/main" val="10000"/>
                  </a:ext>
                </a:extLst>
              </a:tr>
              <a:tr h="370840">
                <a:tc>
                  <a:txBody>
                    <a:bodyPr/>
                    <a:lstStyle/>
                    <a:p>
                      <a:r>
                        <a:rPr lang="de-CH" sz="1200" dirty="0" smtClean="0"/>
                        <a:t>Benannte Stelle BS, nach EU-Recht (in CH-Recht übernommen)</a:t>
                      </a:r>
                      <a:endParaRPr lang="de-CH" sz="1200" dirty="0"/>
                    </a:p>
                  </a:txBody>
                  <a:tcPr/>
                </a:tc>
                <a:tc>
                  <a:txBody>
                    <a:bodyPr/>
                    <a:lstStyle/>
                    <a:p>
                      <a:pPr algn="ctr"/>
                      <a:r>
                        <a:rPr lang="de-CH" sz="1200" dirty="0" smtClean="0"/>
                        <a:t>Ja </a:t>
                      </a:r>
                    </a:p>
                    <a:p>
                      <a:pPr algn="ctr"/>
                      <a:r>
                        <a:rPr lang="de-CH" sz="1200" dirty="0" smtClean="0"/>
                        <a:t>vertiefte Prüfung, auch QM</a:t>
                      </a:r>
                      <a:endParaRPr lang="de-CH" sz="1200" dirty="0"/>
                    </a:p>
                  </a:txBody>
                  <a:tcPr anchor="ctr"/>
                </a:tc>
                <a:tc>
                  <a:txBody>
                    <a:bodyPr/>
                    <a:lstStyle/>
                    <a:p>
                      <a:pPr algn="ctr"/>
                      <a:r>
                        <a:rPr lang="de-CH" sz="1200" dirty="0" smtClean="0"/>
                        <a:t>Ja </a:t>
                      </a:r>
                    </a:p>
                    <a:p>
                      <a:pPr algn="ctr"/>
                      <a:r>
                        <a:rPr lang="de-CH" sz="1200" dirty="0" smtClean="0"/>
                        <a:t>gilt EU-weit</a:t>
                      </a:r>
                      <a:endParaRPr lang="de-CH" sz="1200" dirty="0"/>
                    </a:p>
                  </a:txBody>
                  <a:tcPr anchor="ctr"/>
                </a:tc>
                <a:tc>
                  <a:txBody>
                    <a:bodyPr/>
                    <a:lstStyle/>
                    <a:p>
                      <a:pPr algn="ctr"/>
                      <a:r>
                        <a:rPr lang="de-CH" sz="1200" dirty="0" smtClean="0"/>
                        <a:t>Konformitäts- Bescheinigung</a:t>
                      </a:r>
                      <a:endParaRPr lang="de-CH" sz="1200" dirty="0"/>
                    </a:p>
                  </a:txBody>
                  <a:tcPr anchor="ctr"/>
                </a:tc>
                <a:tc>
                  <a:txBody>
                    <a:bodyPr/>
                    <a:lstStyle/>
                    <a:p>
                      <a:pPr algn="ctr"/>
                      <a:r>
                        <a:rPr lang="de-CH" sz="1200" dirty="0" smtClean="0"/>
                        <a:t>Keine </a:t>
                      </a:r>
                    </a:p>
                    <a:p>
                      <a:pPr algn="ctr"/>
                      <a:r>
                        <a:rPr lang="de-CH" sz="1200" dirty="0" smtClean="0"/>
                        <a:t>(nur formell)</a:t>
                      </a:r>
                      <a:endParaRPr lang="de-CH" sz="1200" dirty="0"/>
                    </a:p>
                  </a:txBody>
                  <a:tcPr anchor="ctr"/>
                </a:tc>
                <a:extLst>
                  <a:ext uri="{0D108BD9-81ED-4DB2-BD59-A6C34878D82A}">
                    <a16:rowId xmlns:a16="http://schemas.microsoft.com/office/drawing/2014/main" val="10001"/>
                  </a:ext>
                </a:extLst>
              </a:tr>
              <a:tr h="370840">
                <a:tc>
                  <a:txBody>
                    <a:bodyPr/>
                    <a:lstStyle/>
                    <a:p>
                      <a:r>
                        <a:rPr lang="de-CH" sz="1200" smtClean="0"/>
                        <a:t>Sachverständiger SV, nach CH-Recht</a:t>
                      </a:r>
                      <a:endParaRPr lang="de-CH" sz="1200" dirty="0"/>
                    </a:p>
                  </a:txBody>
                  <a:tcPr/>
                </a:tc>
                <a:tc>
                  <a:txBody>
                    <a:bodyPr/>
                    <a:lstStyle/>
                    <a:p>
                      <a:pPr algn="ctr"/>
                      <a:r>
                        <a:rPr lang="de-CH" sz="1200" dirty="0" smtClean="0"/>
                        <a:t>Nein</a:t>
                      </a:r>
                      <a:endParaRPr lang="de-CH" sz="1200" dirty="0"/>
                    </a:p>
                  </a:txBody>
                  <a:tcPr anchor="ctr"/>
                </a:tc>
                <a:tc>
                  <a:txBody>
                    <a:bodyPr/>
                    <a:lstStyle/>
                    <a:p>
                      <a:pPr algn="ctr"/>
                      <a:r>
                        <a:rPr lang="de-CH" sz="1200" dirty="0" smtClean="0"/>
                        <a:t>Nein</a:t>
                      </a:r>
                      <a:endParaRPr lang="de-CH" sz="1200" dirty="0"/>
                    </a:p>
                  </a:txBody>
                  <a:tcPr anchor="ctr"/>
                </a:tc>
                <a:tc>
                  <a:txBody>
                    <a:bodyPr/>
                    <a:lstStyle/>
                    <a:p>
                      <a:pPr algn="ctr"/>
                      <a:r>
                        <a:rPr lang="de-CH" sz="1200" dirty="0" smtClean="0"/>
                        <a:t>SV-Bericht</a:t>
                      </a:r>
                      <a:endParaRPr lang="de-CH" sz="1200" dirty="0"/>
                    </a:p>
                  </a:txBody>
                  <a:tcPr anchor="ctr"/>
                </a:tc>
                <a:tc>
                  <a:txBody>
                    <a:bodyPr/>
                    <a:lstStyle/>
                    <a:p>
                      <a:pPr algn="ctr"/>
                      <a:r>
                        <a:rPr lang="de-CH" sz="1200" dirty="0" smtClean="0"/>
                        <a:t>Ja</a:t>
                      </a:r>
                    </a:p>
                    <a:p>
                      <a:pPr algn="ctr"/>
                      <a:r>
                        <a:rPr lang="de-CH" sz="1200" dirty="0" smtClean="0"/>
                        <a:t>nach Art. 33 SebV</a:t>
                      </a:r>
                      <a:endParaRPr lang="de-CH" sz="1200" dirty="0"/>
                    </a:p>
                  </a:txBody>
                  <a:tcPr anchor="ctr"/>
                </a:tc>
                <a:extLst>
                  <a:ext uri="{0D108BD9-81ED-4DB2-BD59-A6C34878D82A}">
                    <a16:rowId xmlns:a16="http://schemas.microsoft.com/office/drawing/2014/main" val="10002"/>
                  </a:ext>
                </a:extLst>
              </a:tr>
            </a:tbl>
          </a:graphicData>
        </a:graphic>
      </p:graphicFrame>
      <p:sp>
        <p:nvSpPr>
          <p:cNvPr id="7" name="Rectangle 5"/>
          <p:cNvSpPr>
            <a:spLocks noGrp="1" noChangeArrowheads="1"/>
          </p:cNvSpPr>
          <p:nvPr>
            <p:ph type="title"/>
          </p:nvPr>
        </p:nvSpPr>
        <p:spPr>
          <a:xfrm>
            <a:off x="768315" y="175117"/>
            <a:ext cx="7954997" cy="934015"/>
          </a:xfrm>
        </p:spPr>
        <p:txBody>
          <a:bodyPr>
            <a:normAutofit/>
          </a:bodyPr>
          <a:lstStyle/>
          <a:p>
            <a:r>
              <a:rPr lang="de-CH" sz="2400" dirty="0"/>
              <a:t>Teil I : Technische Beurteilung durch das BAV</a:t>
            </a:r>
            <a:r>
              <a:rPr lang="de-CH" sz="4050" dirty="0"/>
              <a:t/>
            </a:r>
            <a:br>
              <a:rPr lang="de-CH" sz="4050" dirty="0"/>
            </a:br>
            <a:r>
              <a:rPr lang="de-CH" sz="3600" dirty="0"/>
              <a:t>Methodik für die </a:t>
            </a:r>
            <a:r>
              <a:rPr lang="de-CH" sz="3600" dirty="0" smtClean="0"/>
              <a:t>Beurteilung</a:t>
            </a:r>
            <a:endParaRPr lang="fr-CH" sz="3600" dirty="0"/>
          </a:p>
        </p:txBody>
      </p:sp>
    </p:spTree>
    <p:extLst>
      <p:ext uri="{BB962C8B-B14F-4D97-AF65-F5344CB8AC3E}">
        <p14:creationId xmlns:p14="http://schemas.microsoft.com/office/powerpoint/2010/main" val="13220242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4165" y="1472202"/>
            <a:ext cx="5574969" cy="2626831"/>
          </a:xfrm>
          <a:prstGeom prst="rect">
            <a:avLst/>
          </a:prstGeom>
        </p:spPr>
      </p:pic>
      <p:sp>
        <p:nvSpPr>
          <p:cNvPr id="5" name="Textfeld 4"/>
          <p:cNvSpPr txBox="1"/>
          <p:nvPr/>
        </p:nvSpPr>
        <p:spPr>
          <a:xfrm>
            <a:off x="5517931" y="1355834"/>
            <a:ext cx="3059369" cy="1815882"/>
          </a:xfrm>
          <a:prstGeom prst="rect">
            <a:avLst/>
          </a:prstGeom>
          <a:noFill/>
        </p:spPr>
        <p:txBody>
          <a:bodyPr wrap="square" rtlCol="0">
            <a:spAutoFit/>
          </a:bodyPr>
          <a:lstStyle/>
          <a:p>
            <a:pPr marL="285750" indent="-285750">
              <a:buFont typeface="Arial" panose="020B0604020202020204" pitchFamily="34" charset="0"/>
              <a:buChar char="•"/>
            </a:pPr>
            <a:r>
              <a:rPr lang="de-CH" sz="1400" dirty="0" smtClean="0"/>
              <a:t>Tabellarische Liste der Prüfpunkte (Themen) auf der </a:t>
            </a:r>
            <a:r>
              <a:rPr lang="de-CH" sz="1400" dirty="0"/>
              <a:t>Grundlage </a:t>
            </a:r>
            <a:r>
              <a:rPr lang="de-CH" sz="1400" dirty="0" smtClean="0"/>
              <a:t>von Anhang 2, SebV</a:t>
            </a:r>
          </a:p>
          <a:p>
            <a:pPr marL="285750" indent="-285750">
              <a:buFont typeface="Arial" panose="020B0604020202020204" pitchFamily="34" charset="0"/>
              <a:buChar char="•"/>
            </a:pPr>
            <a:endParaRPr lang="de-CH" sz="1400" dirty="0" smtClean="0"/>
          </a:p>
          <a:p>
            <a:pPr marL="285750" indent="-285750">
              <a:buFont typeface="Arial" panose="020B0604020202020204" pitchFamily="34" charset="0"/>
              <a:buChar char="•"/>
            </a:pPr>
            <a:r>
              <a:rPr lang="de-CH" sz="1400" dirty="0" smtClean="0"/>
              <a:t>Zu jedem Aspekt zu prüfende Prüfpunkt(e)</a:t>
            </a:r>
          </a:p>
          <a:p>
            <a:pPr marL="285750" indent="-285750">
              <a:buFont typeface="Arial" panose="020B0604020202020204" pitchFamily="34" charset="0"/>
              <a:buChar char="•"/>
            </a:pPr>
            <a:endParaRPr lang="de-CH" sz="1400" dirty="0" smtClean="0"/>
          </a:p>
          <a:p>
            <a:pPr marL="285750" indent="-285750">
              <a:buFont typeface="Arial" panose="020B0604020202020204" pitchFamily="34" charset="0"/>
              <a:buChar char="•"/>
            </a:pPr>
            <a:r>
              <a:rPr lang="de-CH" sz="1400" dirty="0" smtClean="0"/>
              <a:t>Prüfvariante, Typ 1, 2 oder 3</a:t>
            </a:r>
          </a:p>
        </p:txBody>
      </p:sp>
      <p:sp>
        <p:nvSpPr>
          <p:cNvPr id="6" name="Rectangle 5"/>
          <p:cNvSpPr>
            <a:spLocks noGrp="1" noChangeArrowheads="1"/>
          </p:cNvSpPr>
          <p:nvPr>
            <p:ph type="title"/>
          </p:nvPr>
        </p:nvSpPr>
        <p:spPr/>
        <p:txBody>
          <a:bodyPr>
            <a:normAutofit fontScale="90000"/>
          </a:bodyPr>
          <a:lstStyle/>
          <a:p>
            <a:r>
              <a:rPr lang="de-CH" sz="2400" dirty="0"/>
              <a:t>Teil I : Technische Beurteilung durch das BAV</a:t>
            </a:r>
            <a:r>
              <a:rPr lang="de-CH" sz="4050" dirty="0"/>
              <a:t/>
            </a:r>
            <a:br>
              <a:rPr lang="de-CH" sz="4050" dirty="0"/>
            </a:br>
            <a:r>
              <a:rPr lang="de-CH" sz="3600" dirty="0"/>
              <a:t>Methodik für die Beurteilung</a:t>
            </a:r>
            <a:br>
              <a:rPr lang="de-CH" sz="3600" dirty="0"/>
            </a:br>
            <a:endParaRPr lang="fr-CH" sz="2100" dirty="0"/>
          </a:p>
        </p:txBody>
      </p:sp>
      <p:sp>
        <p:nvSpPr>
          <p:cNvPr id="2" name="Textfeld 1"/>
          <p:cNvSpPr txBox="1"/>
          <p:nvPr/>
        </p:nvSpPr>
        <p:spPr>
          <a:xfrm>
            <a:off x="475785" y="1090853"/>
            <a:ext cx="4566186" cy="646331"/>
          </a:xfrm>
          <a:prstGeom prst="rect">
            <a:avLst/>
          </a:prstGeom>
          <a:noFill/>
        </p:spPr>
        <p:txBody>
          <a:bodyPr wrap="none" rtlCol="0">
            <a:spAutoFit/>
          </a:bodyPr>
          <a:lstStyle/>
          <a:p>
            <a:r>
              <a:rPr lang="de-CH" b="1" dirty="0"/>
              <a:t>Teil </a:t>
            </a:r>
            <a:r>
              <a:rPr lang="de-CH" b="1" dirty="0" smtClean="0"/>
              <a:t>2, Detailanweisung pro Fachbereich</a:t>
            </a:r>
            <a:endParaRPr lang="de-CH" b="1" dirty="0"/>
          </a:p>
          <a:p>
            <a:endParaRPr lang="de-CH" dirty="0" smtClean="0"/>
          </a:p>
        </p:txBody>
      </p:sp>
    </p:spTree>
    <p:extLst>
      <p:ext uri="{BB962C8B-B14F-4D97-AF65-F5344CB8AC3E}">
        <p14:creationId xmlns:p14="http://schemas.microsoft.com/office/powerpoint/2010/main" val="1474265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de-CH" sz="4050" dirty="0"/>
              <a:t/>
            </a:r>
            <a:br>
              <a:rPr lang="de-CH" sz="4050" dirty="0"/>
            </a:br>
            <a:r>
              <a:rPr lang="de-CH" sz="3600" dirty="0"/>
              <a:t>Methodik für die Beurteilung</a:t>
            </a:r>
            <a:br>
              <a:rPr lang="de-CH" sz="3600" dirty="0"/>
            </a:b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de-CH" sz="2000" b="1" dirty="0"/>
              <a:t>Teil </a:t>
            </a:r>
            <a:r>
              <a:rPr lang="de-CH" sz="2000" b="1" dirty="0" smtClean="0"/>
              <a:t>2, </a:t>
            </a:r>
            <a:r>
              <a:rPr lang="de-CH" sz="2000" b="1" dirty="0"/>
              <a:t>Detailanweisung pro Fachbereich</a:t>
            </a:r>
            <a:endParaRPr lang="de-CH" sz="2000" b="1" dirty="0" smtClean="0"/>
          </a:p>
          <a:p>
            <a:pPr marL="0" indent="0">
              <a:lnSpc>
                <a:spcPct val="100000"/>
              </a:lnSpc>
              <a:buNone/>
            </a:pPr>
            <a:endParaRPr lang="de-CH" sz="2000" b="1" dirty="0"/>
          </a:p>
          <a:p>
            <a:pPr marL="0" indent="0">
              <a:lnSpc>
                <a:spcPct val="100000"/>
              </a:lnSpc>
              <a:buNone/>
            </a:pPr>
            <a:r>
              <a:rPr lang="de-CH" sz="2000" b="1" dirty="0" smtClean="0"/>
              <a:t>Prüfungen im Team: PGV</a:t>
            </a:r>
          </a:p>
          <a:p>
            <a:pPr>
              <a:lnSpc>
                <a:spcPct val="100000"/>
              </a:lnSpc>
            </a:pPr>
            <a:r>
              <a:rPr lang="de-CH" sz="1600" dirty="0" smtClean="0"/>
              <a:t>Plausibilisierung Gesamtprojekt, Vollständigkeit Sicherheitsanalyse</a:t>
            </a:r>
          </a:p>
          <a:p>
            <a:pPr>
              <a:lnSpc>
                <a:spcPct val="100000"/>
              </a:lnSpc>
            </a:pPr>
            <a:r>
              <a:rPr lang="de-CH" sz="1600" dirty="0" smtClean="0"/>
              <a:t>Betrieb (Betriebskonzept): Personenfluss, Betriebsaufnahme, Überwachung während Betrieb, Kommandostellen, Betriebsarten, Materialtransport</a:t>
            </a:r>
          </a:p>
          <a:p>
            <a:pPr>
              <a:lnSpc>
                <a:spcPct val="100000"/>
              </a:lnSpc>
            </a:pPr>
            <a:r>
              <a:rPr lang="de-CH" sz="1600" dirty="0" smtClean="0"/>
              <a:t>Bergung (</a:t>
            </a:r>
            <a:r>
              <a:rPr lang="de-CH" sz="1600" dirty="0" err="1" smtClean="0"/>
              <a:t>Bergungekonzept</a:t>
            </a:r>
            <a:r>
              <a:rPr lang="de-CH" sz="1600" dirty="0"/>
              <a:t>): </a:t>
            </a:r>
            <a:r>
              <a:rPr lang="de-CH" sz="1600" dirty="0" err="1" smtClean="0"/>
              <a:t>Bergeart</a:t>
            </a:r>
            <a:r>
              <a:rPr lang="de-CH" sz="1600" dirty="0" smtClean="0"/>
              <a:t>, Zeitrechnung, Normabweichungen</a:t>
            </a:r>
          </a:p>
          <a:p>
            <a:pPr>
              <a:lnSpc>
                <a:spcPct val="100000"/>
              </a:lnSpc>
            </a:pPr>
            <a:r>
              <a:rPr lang="de-CH" sz="1600" dirty="0"/>
              <a:t>Linienführung: besondere </a:t>
            </a:r>
            <a:r>
              <a:rPr lang="de-CH" sz="1600" dirty="0" smtClean="0"/>
              <a:t>Gefährdungen, Absperrungen, Sicherheitsabstände</a:t>
            </a:r>
            <a:endParaRPr lang="de-CH" sz="1600" dirty="0"/>
          </a:p>
          <a:p>
            <a:pPr>
              <a:lnSpc>
                <a:spcPct val="100000"/>
              </a:lnSpc>
            </a:pPr>
            <a:r>
              <a:rPr lang="de-CH" sz="1600" dirty="0" smtClean="0"/>
              <a:t>Schnittstellen</a:t>
            </a:r>
          </a:p>
          <a:p>
            <a:pPr>
              <a:lnSpc>
                <a:spcPct val="100000"/>
              </a:lnSpc>
            </a:pPr>
            <a:r>
              <a:rPr lang="de-CH" sz="1600" dirty="0" smtClean="0"/>
              <a:t>Systemdaten</a:t>
            </a:r>
          </a:p>
          <a:p>
            <a:pPr lvl="1"/>
            <a:endParaRPr lang="de-CH" sz="1600" dirty="0" smtClean="0"/>
          </a:p>
          <a:p>
            <a:pPr>
              <a:lnSpc>
                <a:spcPct val="100000"/>
              </a:lnSpc>
            </a:pPr>
            <a:endParaRPr lang="de-CH" sz="1600" dirty="0" smtClean="0"/>
          </a:p>
          <a:p>
            <a:pPr lvl="1"/>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11257347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de-CH" sz="4050" dirty="0"/>
              <a:t/>
            </a:r>
            <a:br>
              <a:rPr lang="de-CH" sz="4050" dirty="0"/>
            </a:br>
            <a:r>
              <a:rPr lang="de-CH" sz="3600" dirty="0"/>
              <a:t>Methodik für die Beurteilung</a:t>
            </a:r>
            <a:br>
              <a:rPr lang="de-CH" sz="3600" dirty="0"/>
            </a:b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de-CH" sz="2000" b="1" dirty="0"/>
              <a:t>Teil 2, Detailanweisung pro Fachbereich</a:t>
            </a:r>
          </a:p>
          <a:p>
            <a:pPr marL="0" indent="0">
              <a:lnSpc>
                <a:spcPct val="100000"/>
              </a:lnSpc>
              <a:buNone/>
            </a:pPr>
            <a:endParaRPr lang="de-CH" sz="2000" b="1" dirty="0"/>
          </a:p>
          <a:p>
            <a:pPr marL="0" indent="0">
              <a:lnSpc>
                <a:spcPct val="100000"/>
              </a:lnSpc>
              <a:buNone/>
            </a:pPr>
            <a:r>
              <a:rPr lang="de-CH" sz="2000" b="1" dirty="0" smtClean="0"/>
              <a:t>Prüfungen im Team: BBW</a:t>
            </a:r>
          </a:p>
          <a:p>
            <a:pPr>
              <a:lnSpc>
                <a:spcPct val="100000"/>
              </a:lnSpc>
            </a:pPr>
            <a:r>
              <a:rPr lang="de-CH" sz="1600" dirty="0" smtClean="0"/>
              <a:t>Vollständigkeit der eingereichten Unterlagen des Sicherheitsnachweises</a:t>
            </a:r>
          </a:p>
          <a:p>
            <a:pPr>
              <a:lnSpc>
                <a:spcPct val="100000"/>
              </a:lnSpc>
            </a:pPr>
            <a:r>
              <a:rPr lang="de-CH" sz="1600" dirty="0" smtClean="0"/>
              <a:t>Erledigung der Auflagen aus PGV</a:t>
            </a:r>
          </a:p>
          <a:p>
            <a:pPr>
              <a:lnSpc>
                <a:spcPct val="100000"/>
              </a:lnSpc>
            </a:pPr>
            <a:r>
              <a:rPr lang="de-CH" sz="1600" dirty="0" smtClean="0"/>
              <a:t>Plausibilisierung der Umsetzung der erforderlichen Massnahmen aus Sicherheitsanalyse und –</a:t>
            </a:r>
            <a:r>
              <a:rPr lang="de-CH" sz="1600" dirty="0" err="1" smtClean="0"/>
              <a:t>bericht</a:t>
            </a:r>
            <a:r>
              <a:rPr lang="de-CH" sz="1600" dirty="0" smtClean="0"/>
              <a:t> für einen sicheren Betrieb, insbesondere bei Abweichungen zu den Normen</a:t>
            </a:r>
          </a:p>
          <a:p>
            <a:pPr>
              <a:lnSpc>
                <a:spcPct val="100000"/>
              </a:lnSpc>
            </a:pPr>
            <a:r>
              <a:rPr lang="de-CH" sz="1600" dirty="0" smtClean="0"/>
              <a:t>Tauglichkeit der Massnahmen in Betriebskonzept</a:t>
            </a:r>
          </a:p>
          <a:p>
            <a:pPr>
              <a:lnSpc>
                <a:spcPct val="100000"/>
              </a:lnSpc>
            </a:pPr>
            <a:endParaRPr lang="de-CH" sz="1600" dirty="0" smtClean="0"/>
          </a:p>
          <a:p>
            <a:pPr>
              <a:lnSpc>
                <a:spcPct val="100000"/>
              </a:lnSpc>
            </a:pPr>
            <a:endParaRPr lang="de-CH" sz="1600" dirty="0" smtClean="0"/>
          </a:p>
          <a:p>
            <a:pPr lvl="1"/>
            <a:endParaRPr lang="de-CH" sz="1600" dirty="0" smtClean="0"/>
          </a:p>
          <a:p>
            <a:pPr>
              <a:lnSpc>
                <a:spcPct val="100000"/>
              </a:lnSpc>
            </a:pPr>
            <a:endParaRPr lang="de-CH" sz="1600" dirty="0" smtClean="0"/>
          </a:p>
          <a:p>
            <a:pPr lvl="1"/>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17866277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de-CH" sz="4050" dirty="0"/>
              <a:t/>
            </a:r>
            <a:br>
              <a:rPr lang="de-CH" sz="4050" dirty="0"/>
            </a:br>
            <a:r>
              <a:rPr lang="de-CH" sz="3600" dirty="0"/>
              <a:t>Methodik für die Beurteilung</a:t>
            </a:r>
            <a:br>
              <a:rPr lang="de-CH" sz="3600" dirty="0"/>
            </a:br>
            <a:endParaRPr lang="fr-CH" sz="2100" dirty="0"/>
          </a:p>
        </p:txBody>
      </p:sp>
      <p:sp>
        <p:nvSpPr>
          <p:cNvPr id="2" name="Espace réservé du contenu 1"/>
          <p:cNvSpPr>
            <a:spLocks noGrp="1"/>
          </p:cNvSpPr>
          <p:nvPr>
            <p:ph idx="1"/>
          </p:nvPr>
        </p:nvSpPr>
        <p:spPr/>
        <p:txBody>
          <a:bodyPr/>
          <a:lstStyle/>
          <a:p>
            <a:pPr marL="0" indent="0">
              <a:lnSpc>
                <a:spcPct val="100000"/>
              </a:lnSpc>
              <a:buNone/>
            </a:pPr>
            <a:r>
              <a:rPr lang="de-CH" sz="2000" b="1" dirty="0"/>
              <a:t>Teil 2, Detailanweisung pro Fachbereich</a:t>
            </a:r>
          </a:p>
          <a:p>
            <a:pPr marL="0" indent="0">
              <a:lnSpc>
                <a:spcPct val="100000"/>
              </a:lnSpc>
              <a:buNone/>
            </a:pPr>
            <a:endParaRPr lang="de-CH" sz="2000" b="1" dirty="0"/>
          </a:p>
          <a:p>
            <a:pPr marL="0" indent="0">
              <a:lnSpc>
                <a:spcPct val="100000"/>
              </a:lnSpc>
              <a:buNone/>
            </a:pPr>
            <a:r>
              <a:rPr lang="de-CH" sz="2000" b="1" dirty="0" smtClean="0"/>
              <a:t>Prüfungen an der Anlage (</a:t>
            </a:r>
            <a:r>
              <a:rPr lang="de-CH" sz="2000" b="1" dirty="0" err="1" smtClean="0"/>
              <a:t>PadA</a:t>
            </a:r>
            <a:r>
              <a:rPr lang="de-CH" sz="2000" b="1" dirty="0" smtClean="0"/>
              <a:t>)</a:t>
            </a:r>
          </a:p>
          <a:p>
            <a:pPr>
              <a:lnSpc>
                <a:spcPct val="100000"/>
              </a:lnSpc>
            </a:pPr>
            <a:r>
              <a:rPr lang="de-CH" sz="1600" dirty="0" smtClean="0"/>
              <a:t>Das </a:t>
            </a:r>
            <a:r>
              <a:rPr lang="de-CH" sz="1600" dirty="0"/>
              <a:t>BAV untermauert die Beurteilung der ihm eingereichten Informationen mit Prüfungen an der Anlage </a:t>
            </a:r>
          </a:p>
          <a:p>
            <a:pPr>
              <a:lnSpc>
                <a:spcPct val="100000"/>
              </a:lnSpc>
            </a:pPr>
            <a:r>
              <a:rPr lang="de-CH" sz="1600" dirty="0" smtClean="0"/>
              <a:t>Für jeden Fachbereich, insbesondere auch Betrieb und Bergung</a:t>
            </a:r>
          </a:p>
          <a:p>
            <a:pPr>
              <a:lnSpc>
                <a:spcPct val="100000"/>
              </a:lnSpc>
            </a:pPr>
            <a:r>
              <a:rPr lang="de-CH" sz="1600" dirty="0" smtClean="0"/>
              <a:t>Stichproben zu </a:t>
            </a:r>
            <a:r>
              <a:rPr lang="de-CH" sz="1600" dirty="0" err="1" smtClean="0"/>
              <a:t>Inbetriebnahmeprotokollen</a:t>
            </a:r>
            <a:r>
              <a:rPr lang="de-CH" sz="1600" dirty="0" smtClean="0"/>
              <a:t>.</a:t>
            </a:r>
          </a:p>
          <a:p>
            <a:pPr>
              <a:lnSpc>
                <a:spcPct val="100000"/>
              </a:lnSpc>
            </a:pPr>
            <a:r>
              <a:rPr lang="de-CH" sz="1600" dirty="0" smtClean="0"/>
              <a:t>Plausibilisierung der Umsetzung der Massnahmen aus Sicherheitsanalyse und     –</a:t>
            </a:r>
            <a:r>
              <a:rPr lang="de-CH" sz="1600" dirty="0" err="1" smtClean="0"/>
              <a:t>bericht</a:t>
            </a:r>
            <a:r>
              <a:rPr lang="de-CH" sz="1600" dirty="0" smtClean="0"/>
              <a:t>, insbesondere bei Abweichungen zu den Normen</a:t>
            </a:r>
          </a:p>
          <a:p>
            <a:pPr>
              <a:lnSpc>
                <a:spcPct val="100000"/>
              </a:lnSpc>
            </a:pPr>
            <a:r>
              <a:rPr lang="de-CH" sz="1600" dirty="0" smtClean="0"/>
              <a:t>Tauglichkeit der Massnahmen in Betriebskonzept</a:t>
            </a:r>
          </a:p>
          <a:p>
            <a:pPr>
              <a:lnSpc>
                <a:spcPct val="100000"/>
              </a:lnSpc>
            </a:pPr>
            <a:r>
              <a:rPr lang="de-CH" sz="1600" dirty="0" smtClean="0"/>
              <a:t>Ausstehende Arbeiten und Dokumente, Terminplan für Vervollständigung</a:t>
            </a:r>
          </a:p>
          <a:p>
            <a:pPr>
              <a:lnSpc>
                <a:spcPct val="100000"/>
              </a:lnSpc>
            </a:pPr>
            <a:endParaRPr lang="de-CH" sz="1600" dirty="0" smtClean="0"/>
          </a:p>
          <a:p>
            <a:pPr>
              <a:lnSpc>
                <a:spcPct val="100000"/>
              </a:lnSpc>
            </a:pPr>
            <a:endParaRPr lang="de-CH" sz="1600" dirty="0" smtClean="0"/>
          </a:p>
          <a:p>
            <a:pPr lvl="1"/>
            <a:endParaRPr lang="de-CH" sz="1600" dirty="0" smtClean="0"/>
          </a:p>
          <a:p>
            <a:pPr>
              <a:lnSpc>
                <a:spcPct val="100000"/>
              </a:lnSpc>
            </a:pPr>
            <a:endParaRPr lang="de-CH" sz="1600" dirty="0" smtClean="0"/>
          </a:p>
          <a:p>
            <a:pPr lvl="1"/>
            <a:endParaRPr lang="de-CH" sz="1600" dirty="0" smtClean="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23438847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a:t/>
            </a:r>
            <a:br>
              <a:rPr lang="fr-CH" sz="4050" dirty="0"/>
            </a:br>
            <a:r>
              <a:rPr lang="de-CH" sz="4000" dirty="0"/>
              <a:t>Rechtlicher Rahmen des BAV/IKSS</a:t>
            </a:r>
            <a:r>
              <a:rPr lang="fr-CH" sz="4050" dirty="0"/>
              <a:t/>
            </a:r>
            <a:br>
              <a:rPr lang="fr-CH" sz="4050" dirty="0"/>
            </a:br>
            <a:endParaRPr lang="fr-CH" sz="2100" dirty="0"/>
          </a:p>
        </p:txBody>
      </p:sp>
      <p:sp>
        <p:nvSpPr>
          <p:cNvPr id="5" name="Rectangle 5"/>
          <p:cNvSpPr txBox="1">
            <a:spLocks noChangeArrowheads="1"/>
          </p:cNvSpPr>
          <p:nvPr/>
        </p:nvSpPr>
        <p:spPr bwMode="auto">
          <a:xfrm>
            <a:off x="684277" y="4461960"/>
            <a:ext cx="8042279"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smtClean="0">
                <a:solidFill>
                  <a:schemeClr val="tx1"/>
                </a:solidFill>
              </a:rPr>
              <a:t>Gilles </a:t>
            </a:r>
            <a:r>
              <a:rPr lang="fr-CH" sz="1200" kern="0" dirty="0" err="1" smtClean="0">
                <a:solidFill>
                  <a:schemeClr val="tx1"/>
                </a:solidFill>
              </a:rPr>
              <a:t>Délèze</a:t>
            </a:r>
            <a:r>
              <a:rPr lang="fr-CH" sz="1200" kern="0" dirty="0" smtClean="0">
                <a:solidFill>
                  <a:schemeClr val="tx1"/>
                </a:solidFill>
              </a:rPr>
              <a:t>, </a:t>
            </a:r>
            <a:r>
              <a:rPr lang="fr-CH" sz="1200" kern="0" dirty="0" err="1" smtClean="0">
                <a:solidFill>
                  <a:schemeClr val="tx1"/>
                </a:solidFill>
              </a:rPr>
              <a:t>Präsident</a:t>
            </a:r>
            <a:r>
              <a:rPr lang="fr-CH" sz="1200" kern="0" dirty="0" smtClean="0">
                <a:solidFill>
                  <a:schemeClr val="tx1"/>
                </a:solidFill>
              </a:rPr>
              <a:t> der </a:t>
            </a:r>
            <a:r>
              <a:rPr lang="fr-CH" sz="1200" kern="0" dirty="0" err="1" smtClean="0">
                <a:solidFill>
                  <a:schemeClr val="tx1"/>
                </a:solidFill>
              </a:rPr>
              <a:t>Geschäftsleitung</a:t>
            </a:r>
            <a:r>
              <a:rPr lang="fr-CH" sz="1200" kern="0" dirty="0" smtClean="0">
                <a:solidFill>
                  <a:schemeClr val="tx1"/>
                </a:solidFill>
              </a:rPr>
              <a:t>, IKSS</a:t>
            </a:r>
          </a:p>
          <a:p>
            <a:pPr algn="l"/>
            <a:r>
              <a:rPr lang="fr-CH" sz="1200" kern="0" dirty="0" smtClean="0">
                <a:solidFill>
                  <a:schemeClr val="tx1"/>
                </a:solidFill>
              </a:rPr>
              <a:t>Laurent </a:t>
            </a:r>
            <a:r>
              <a:rPr lang="fr-CH" sz="1200" kern="0" dirty="0">
                <a:solidFill>
                  <a:schemeClr val="tx1"/>
                </a:solidFill>
              </a:rPr>
              <a:t>Queloz, </a:t>
            </a:r>
            <a:r>
              <a:rPr lang="fr-CH" sz="1200" kern="0" dirty="0" err="1" smtClean="0">
                <a:solidFill>
                  <a:schemeClr val="tx1"/>
                </a:solidFill>
              </a:rPr>
              <a:t>Sektionschef</a:t>
            </a:r>
            <a:r>
              <a:rPr lang="fr-CH" sz="1200" kern="0" dirty="0" smtClean="0">
                <a:solidFill>
                  <a:schemeClr val="tx1"/>
                </a:solidFill>
              </a:rPr>
              <a:t>, </a:t>
            </a:r>
            <a:r>
              <a:rPr lang="fr-CH" sz="1200" kern="0" dirty="0" err="1" smtClean="0">
                <a:solidFill>
                  <a:schemeClr val="tx1"/>
                </a:solidFill>
              </a:rPr>
              <a:t>Sektion</a:t>
            </a:r>
            <a:r>
              <a:rPr lang="fr-CH" sz="1200" kern="0" dirty="0" smtClean="0">
                <a:solidFill>
                  <a:schemeClr val="tx1"/>
                </a:solidFill>
              </a:rPr>
              <a:t> </a:t>
            </a:r>
            <a:r>
              <a:rPr lang="fr-CH" sz="1200" kern="0" dirty="0" err="1" smtClean="0">
                <a:solidFill>
                  <a:schemeClr val="tx1"/>
                </a:solidFill>
              </a:rPr>
              <a:t>Seilbahntechnik</a:t>
            </a:r>
            <a:r>
              <a:rPr lang="fr-CH" sz="1200" kern="0" dirty="0" smtClean="0">
                <a:solidFill>
                  <a:schemeClr val="tx1"/>
                </a:solidFill>
              </a:rPr>
              <a:t>, BAV</a:t>
            </a:r>
          </a:p>
          <a:p>
            <a:pPr algn="l"/>
            <a:endParaRPr lang="fr-CH" sz="1200" kern="0" dirty="0">
              <a:solidFill>
                <a:schemeClr val="tx1"/>
              </a:solidFill>
            </a:endParaRPr>
          </a:p>
        </p:txBody>
      </p:sp>
    </p:spTree>
    <p:extLst>
      <p:ext uri="{BB962C8B-B14F-4D97-AF65-F5344CB8AC3E}">
        <p14:creationId xmlns:p14="http://schemas.microsoft.com/office/powerpoint/2010/main" val="27263533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8"/>
            <a:ext cx="7954997" cy="331660"/>
          </a:xfrm>
        </p:spPr>
        <p:txBody>
          <a:bodyPr>
            <a:normAutofit fontScale="90000"/>
          </a:bodyPr>
          <a:lstStyle/>
          <a:p>
            <a:r>
              <a:rPr lang="de-CH" sz="2400" dirty="0"/>
              <a:t>Teil I : Technische Beurteilung durch das BAV</a:t>
            </a:r>
            <a:r>
              <a:rPr lang="de-CH" sz="4050" dirty="0"/>
              <a:t/>
            </a:r>
            <a:br>
              <a:rPr lang="de-CH" sz="4050" dirty="0"/>
            </a:br>
            <a:r>
              <a:rPr lang="fr-CH" sz="4050" dirty="0"/>
              <a:t/>
            </a:r>
            <a:br>
              <a:rPr lang="fr-CH" sz="4050" dirty="0"/>
            </a:br>
            <a:r>
              <a:rPr lang="fr-CH" sz="4050" dirty="0"/>
              <a:t/>
            </a:r>
            <a:br>
              <a:rPr lang="fr-CH" sz="4050" dirty="0"/>
            </a:br>
            <a:endParaRPr lang="fr-CH" sz="2100" dirty="0"/>
          </a:p>
        </p:txBody>
      </p:sp>
      <p:sp>
        <p:nvSpPr>
          <p:cNvPr id="6" name="Rectangle 5"/>
          <p:cNvSpPr txBox="1">
            <a:spLocks noChangeArrowheads="1"/>
          </p:cNvSpPr>
          <p:nvPr/>
        </p:nvSpPr>
        <p:spPr>
          <a:xfrm>
            <a:off x="768314" y="577095"/>
            <a:ext cx="7954997" cy="331660"/>
          </a:xfrm>
          <a:prstGeom prst="rect">
            <a:avLst/>
          </a:prstGeom>
        </p:spPr>
        <p:txBody>
          <a:bodyPr vert="horz" lIns="0" tIns="0" rIns="0" bIns="0" rtlCol="0" anchor="t" anchorCtr="0">
            <a:normAutofit fontScale="25000" lnSpcReduction="20000"/>
          </a:bodyPr>
          <a:lstStyle>
            <a:lvl1pPr algn="l" defTabSz="914400" rtl="0" eaLnBrk="1" latinLnBrk="0" hangingPunct="1">
              <a:spcBef>
                <a:spcPct val="0"/>
              </a:spcBef>
              <a:buNone/>
              <a:defRPr sz="2800" b="1" kern="1200">
                <a:solidFill>
                  <a:schemeClr val="tx1"/>
                </a:solidFill>
                <a:latin typeface="+mj-lt"/>
                <a:ea typeface="+mj-ea"/>
                <a:cs typeface="+mj-cs"/>
              </a:defRPr>
            </a:lvl1pPr>
          </a:lstStyle>
          <a:p>
            <a:r>
              <a:rPr lang="fr-CH" sz="7300" dirty="0"/>
              <a:t>a</a:t>
            </a:r>
            <a:r>
              <a:rPr lang="fr-CH" sz="7300" dirty="0" smtClean="0"/>
              <a:t>) </a:t>
            </a:r>
            <a:r>
              <a:rPr lang="fr-CH" sz="7300" dirty="0" err="1" smtClean="0"/>
              <a:t>Plangenehmigungsverfahren</a:t>
            </a:r>
            <a:r>
              <a:rPr lang="fr-CH" sz="4050" dirty="0" smtClean="0"/>
              <a:t/>
            </a:r>
            <a:br>
              <a:rPr lang="fr-CH" sz="4050" dirty="0" smtClean="0"/>
            </a:br>
            <a:r>
              <a:rPr lang="fr-CH" sz="4050" dirty="0" smtClean="0"/>
              <a:t/>
            </a:r>
            <a:br>
              <a:rPr lang="fr-CH" sz="4050" dirty="0" smtClean="0"/>
            </a:br>
            <a:endParaRPr lang="fr-CH" sz="2100" dirty="0"/>
          </a:p>
        </p:txBody>
      </p:sp>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1173" y="506779"/>
            <a:ext cx="3864660" cy="4115258"/>
          </a:xfrm>
          <a:prstGeom prst="rect">
            <a:avLst/>
          </a:prstGeom>
        </p:spPr>
      </p:pic>
      <p:pic>
        <p:nvPicPr>
          <p:cNvPr id="8" name="Imag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8919" y="1168117"/>
            <a:ext cx="8763985" cy="2983754"/>
          </a:xfrm>
          <a:prstGeom prst="rect">
            <a:avLst/>
          </a:prstGeom>
        </p:spPr>
      </p:pic>
      <p:pic>
        <p:nvPicPr>
          <p:cNvPr id="9" name="Imag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92130" y="526204"/>
            <a:ext cx="4080774" cy="4110517"/>
          </a:xfrm>
          <a:prstGeom prst="rect">
            <a:avLst/>
          </a:prstGeom>
        </p:spPr>
      </p:pic>
    </p:spTree>
    <p:extLst>
      <p:ext uri="{BB962C8B-B14F-4D97-AF65-F5344CB8AC3E}">
        <p14:creationId xmlns:p14="http://schemas.microsoft.com/office/powerpoint/2010/main" val="4024581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a:bodyPr>
          <a:lstStyle/>
          <a:p>
            <a:r>
              <a:rPr lang="de-CH" sz="2400" dirty="0"/>
              <a:t>Teil I : Technische Beurteilung durch das BAV</a:t>
            </a:r>
            <a:r>
              <a:rPr lang="fr-CH" sz="4050" dirty="0"/>
              <a:t/>
            </a:r>
            <a:br>
              <a:rPr lang="fr-CH" sz="4050" dirty="0"/>
            </a:br>
            <a:endParaRPr lang="fr-CH" sz="2100" dirty="0"/>
          </a:p>
        </p:txBody>
      </p:sp>
      <p:sp>
        <p:nvSpPr>
          <p:cNvPr id="2" name="Espace réservé du contenu 1"/>
          <p:cNvSpPr>
            <a:spLocks noGrp="1"/>
          </p:cNvSpPr>
          <p:nvPr>
            <p:ph idx="1"/>
          </p:nvPr>
        </p:nvSpPr>
        <p:spPr/>
        <p:txBody>
          <a:bodyPr/>
          <a:lstStyle/>
          <a:p>
            <a:pPr marL="0" indent="0">
              <a:buNone/>
            </a:pPr>
            <a:endParaRPr lang="fr-CH" dirty="0" smtClean="0"/>
          </a:p>
        </p:txBody>
      </p:sp>
      <p:graphicFrame>
        <p:nvGraphicFramePr>
          <p:cNvPr id="4" name="Tableau 3"/>
          <p:cNvGraphicFramePr>
            <a:graphicFrameLocks noGrp="1"/>
          </p:cNvGraphicFramePr>
          <p:nvPr>
            <p:extLst/>
          </p:nvPr>
        </p:nvGraphicFramePr>
        <p:xfrm>
          <a:off x="768315" y="578109"/>
          <a:ext cx="4812030" cy="402674"/>
        </p:xfrm>
        <a:graphic>
          <a:graphicData uri="http://schemas.openxmlformats.org/drawingml/2006/table">
            <a:tbl>
              <a:tblPr firstRow="1" firstCol="1" lastRow="1" lastCol="1" bandRow="1" bandCol="1">
                <a:tableStyleId>{5C22544A-7EE6-4342-B048-85BDC9FD1C3A}</a:tableStyleId>
              </a:tblPr>
              <a:tblGrid>
                <a:gridCol w="4812030">
                  <a:extLst>
                    <a:ext uri="{9D8B030D-6E8A-4147-A177-3AD203B41FA5}">
                      <a16:colId xmlns:a16="http://schemas.microsoft.com/office/drawing/2014/main" val="20000"/>
                    </a:ext>
                  </a:extLst>
                </a:gridCol>
              </a:tblGrid>
              <a:tr h="402674">
                <a:tc>
                  <a:txBody>
                    <a:bodyPr/>
                    <a:lstStyle/>
                    <a:p>
                      <a:pPr indent="-226695" algn="just">
                        <a:lnSpc>
                          <a:spcPts val="1000"/>
                        </a:lnSpc>
                        <a:spcBef>
                          <a:spcPts val="600"/>
                        </a:spcBef>
                        <a:spcAft>
                          <a:spcPts val="600"/>
                        </a:spcAft>
                        <a:tabLst>
                          <a:tab pos="360363" algn="l"/>
                        </a:tabLst>
                      </a:pPr>
                      <a:r>
                        <a:rPr lang="fr-FR" sz="1600" dirty="0">
                          <a:effectLst/>
                        </a:rPr>
                        <a:t>1.	</a:t>
                      </a:r>
                      <a:r>
                        <a:rPr lang="en-US" sz="1600" b="1" i="0" u="none" strike="noStrike" kern="1200" baseline="0" dirty="0" smtClean="0">
                          <a:solidFill>
                            <a:schemeClr val="lt1"/>
                          </a:solidFill>
                          <a:latin typeface="+mn-lt"/>
                          <a:ea typeface="+mn-ea"/>
                          <a:cs typeface="+mn-cs"/>
                        </a:rPr>
                        <a:t>die </a:t>
                      </a:r>
                      <a:r>
                        <a:rPr lang="en-US" sz="1600" b="1" i="0" u="none" strike="noStrike" kern="1200" baseline="0" dirty="0" err="1" smtClean="0">
                          <a:solidFill>
                            <a:schemeClr val="lt1"/>
                          </a:solidFill>
                          <a:latin typeface="+mn-lt"/>
                          <a:ea typeface="+mn-ea"/>
                          <a:cs typeface="+mn-cs"/>
                        </a:rPr>
                        <a:t>Linienführung</a:t>
                      </a:r>
                      <a:r>
                        <a:rPr lang="en-US" sz="1600" b="1" i="0" u="none" strike="noStrike" kern="1200" baseline="0" dirty="0" smtClean="0">
                          <a:solidFill>
                            <a:schemeClr val="lt1"/>
                          </a:solidFill>
                          <a:latin typeface="+mn-lt"/>
                          <a:ea typeface="+mn-ea"/>
                          <a:cs typeface="+mn-cs"/>
                        </a:rPr>
                        <a:t> </a:t>
                      </a:r>
                      <a:r>
                        <a:rPr lang="en-US" sz="1600" b="1" i="0" u="none" strike="noStrike" kern="1200" baseline="0" dirty="0" err="1" smtClean="0">
                          <a:solidFill>
                            <a:schemeClr val="lt1"/>
                          </a:solidFill>
                          <a:latin typeface="+mn-lt"/>
                          <a:ea typeface="+mn-ea"/>
                          <a:cs typeface="+mn-cs"/>
                        </a:rPr>
                        <a:t>im</a:t>
                      </a:r>
                      <a:r>
                        <a:rPr lang="en-US" sz="1600" b="1" i="0" u="none" strike="noStrike" kern="1200" baseline="0" dirty="0" smtClean="0">
                          <a:solidFill>
                            <a:schemeClr val="lt1"/>
                          </a:solidFill>
                          <a:latin typeface="+mn-lt"/>
                          <a:ea typeface="+mn-ea"/>
                          <a:cs typeface="+mn-cs"/>
                        </a:rPr>
                        <a:t> </a:t>
                      </a:r>
                      <a:r>
                        <a:rPr lang="en-US" sz="1600" b="1" i="0" u="none" strike="noStrike" kern="1200" baseline="0" dirty="0" err="1" smtClean="0">
                          <a:solidFill>
                            <a:schemeClr val="lt1"/>
                          </a:solidFill>
                          <a:latin typeface="+mn-lt"/>
                          <a:ea typeface="+mn-ea"/>
                          <a:cs typeface="+mn-cs"/>
                        </a:rPr>
                        <a:t>Gelände</a:t>
                      </a:r>
                      <a:r>
                        <a:rPr lang="fr-FR" sz="1600" b="1" dirty="0" smtClean="0">
                          <a:effectLst/>
                        </a:rPr>
                        <a:t>;</a:t>
                      </a:r>
                      <a:endParaRPr lang="en-US" sz="16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7030" y="557767"/>
            <a:ext cx="3851521" cy="4057963"/>
          </a:xfrm>
          <a:prstGeom prst="rect">
            <a:avLst/>
          </a:prstGeom>
        </p:spPr>
      </p:pic>
      <p:pic>
        <p:nvPicPr>
          <p:cNvPr id="5" name="Imag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4158" y="1844704"/>
            <a:ext cx="6797244" cy="2771026"/>
          </a:xfrm>
          <a:prstGeom prst="rect">
            <a:avLst/>
          </a:prstGeom>
        </p:spPr>
      </p:pic>
      <p:sp>
        <p:nvSpPr>
          <p:cNvPr id="6" name="Ellipse 5"/>
          <p:cNvSpPr/>
          <p:nvPr/>
        </p:nvSpPr>
        <p:spPr>
          <a:xfrm>
            <a:off x="3174330" y="3230217"/>
            <a:ext cx="324244" cy="6630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eur droit avec flèche 7"/>
          <p:cNvCxnSpPr/>
          <p:nvPr/>
        </p:nvCxnSpPr>
        <p:spPr>
          <a:xfrm flipH="1">
            <a:off x="453224" y="2727297"/>
            <a:ext cx="5518206" cy="75537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29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000" y="2079423"/>
            <a:ext cx="4474614" cy="2551144"/>
          </a:xfrm>
          <a:prstGeom prst="rect">
            <a:avLst/>
          </a:prstGeom>
          <a:ln>
            <a:solidFill>
              <a:schemeClr val="tx1"/>
            </a:solidFill>
          </a:ln>
        </p:spPr>
      </p:pic>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fr-CH" sz="4050" dirty="0"/>
              <a:t/>
            </a:r>
            <a:br>
              <a:rPr lang="fr-CH" sz="4050" dirty="0"/>
            </a:br>
            <a:r>
              <a:rPr lang="fr-CH" sz="4050" dirty="0"/>
              <a:t/>
            </a:r>
            <a:br>
              <a:rPr lang="fr-CH" sz="4050" dirty="0"/>
            </a:br>
            <a:endParaRPr lang="fr-CH" sz="2100" dirty="0"/>
          </a:p>
        </p:txBody>
      </p:sp>
      <p:graphicFrame>
        <p:nvGraphicFramePr>
          <p:cNvPr id="7" name="Espace réservé du contenu 6"/>
          <p:cNvGraphicFramePr>
            <a:graphicFrameLocks noGrp="1"/>
          </p:cNvGraphicFramePr>
          <p:nvPr>
            <p:ph idx="1"/>
            <p:extLst/>
          </p:nvPr>
        </p:nvGraphicFramePr>
        <p:xfrm>
          <a:off x="768314" y="558433"/>
          <a:ext cx="8191127" cy="1012836"/>
        </p:xfrm>
        <a:graphic>
          <a:graphicData uri="http://schemas.openxmlformats.org/drawingml/2006/table">
            <a:tbl>
              <a:tblPr firstRow="1" firstCol="1" lastRow="1" lastCol="1" bandRow="1" bandCol="1">
                <a:tableStyleId>{5C22544A-7EE6-4342-B048-85BDC9FD1C3A}</a:tableStyleId>
              </a:tblPr>
              <a:tblGrid>
                <a:gridCol w="8191127">
                  <a:extLst>
                    <a:ext uri="{9D8B030D-6E8A-4147-A177-3AD203B41FA5}">
                      <a16:colId xmlns:a16="http://schemas.microsoft.com/office/drawing/2014/main" val="20000"/>
                    </a:ext>
                  </a:extLst>
                </a:gridCol>
              </a:tblGrid>
              <a:tr h="506418">
                <a:tc>
                  <a:txBody>
                    <a:bodyPr/>
                    <a:lstStyle/>
                    <a:p>
                      <a:pPr>
                        <a:tabLst>
                          <a:tab pos="355600" algn="l"/>
                        </a:tabLst>
                      </a:pPr>
                      <a:r>
                        <a:rPr lang="fr-FR" sz="1600" dirty="0" smtClean="0">
                          <a:effectLst/>
                        </a:rPr>
                        <a:t>2.	</a:t>
                      </a:r>
                      <a:r>
                        <a:rPr lang="de-CH" sz="1600" b="1" i="0" u="none" strike="noStrike" kern="1200" baseline="0" dirty="0" smtClean="0">
                          <a:solidFill>
                            <a:schemeClr val="lt1"/>
                          </a:solidFill>
                          <a:latin typeface="+mn-lt"/>
                          <a:ea typeface="+mn-ea"/>
                          <a:cs typeface="+mn-cs"/>
                        </a:rPr>
                        <a:t>die Tragkonstruktionen der Stationen und Stützen bzw. bei Standseilbahnen</a:t>
                      </a:r>
                    </a:p>
                    <a:p>
                      <a:pPr>
                        <a:tabLst>
                          <a:tab pos="355600" algn="l"/>
                        </a:tabLst>
                      </a:pPr>
                      <a:r>
                        <a:rPr lang="de-CH" sz="1600" b="1" i="0" u="none" strike="noStrike" kern="1200" baseline="0" dirty="0" smtClean="0">
                          <a:solidFill>
                            <a:schemeClr val="lt1"/>
                          </a:solidFill>
                          <a:latin typeface="+mn-lt"/>
                          <a:ea typeface="+mn-ea"/>
                          <a:cs typeface="+mn-cs"/>
                        </a:rPr>
                        <a:t>	Die Tragkonstruktionen der Stationen, der Fahrbahn und der Kunstbauten</a:t>
                      </a:r>
                      <a:r>
                        <a:rPr lang="fr-FR" sz="1600" dirty="0" smtClean="0">
                          <a:effectLst/>
                        </a:rPr>
                        <a:t>;</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506418">
                <a:tc>
                  <a:txBody>
                    <a:bodyPr/>
                    <a:lstStyle/>
                    <a:p>
                      <a:pPr>
                        <a:tabLst>
                          <a:tab pos="355600" algn="l"/>
                        </a:tabLst>
                      </a:pP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graphicFrame>
        <p:nvGraphicFramePr>
          <p:cNvPr id="8" name="Tableau 7"/>
          <p:cNvGraphicFramePr>
            <a:graphicFrameLocks noGrp="1"/>
          </p:cNvGraphicFramePr>
          <p:nvPr>
            <p:extLst/>
          </p:nvPr>
        </p:nvGraphicFramePr>
        <p:xfrm>
          <a:off x="768313" y="1096944"/>
          <a:ext cx="8191127" cy="454470"/>
        </p:xfrm>
        <a:graphic>
          <a:graphicData uri="http://schemas.openxmlformats.org/drawingml/2006/table">
            <a:tbl>
              <a:tblPr firstRow="1" firstCol="1" lastRow="1" lastCol="1" bandRow="1" bandCol="1">
                <a:tableStyleId>{5C22544A-7EE6-4342-B048-85BDC9FD1C3A}</a:tableStyleId>
              </a:tblPr>
              <a:tblGrid>
                <a:gridCol w="8191127">
                  <a:extLst>
                    <a:ext uri="{9D8B030D-6E8A-4147-A177-3AD203B41FA5}">
                      <a16:colId xmlns:a16="http://schemas.microsoft.com/office/drawing/2014/main" val="20000"/>
                    </a:ext>
                  </a:extLst>
                </a:gridCol>
              </a:tblGrid>
              <a:tr h="454470">
                <a:tc>
                  <a:txBody>
                    <a:bodyPr/>
                    <a:lstStyle/>
                    <a:p>
                      <a:pPr indent="-226695" algn="just">
                        <a:lnSpc>
                          <a:spcPts val="1400"/>
                        </a:lnSpc>
                        <a:spcBef>
                          <a:spcPts val="600"/>
                        </a:spcBef>
                        <a:spcAft>
                          <a:spcPts val="600"/>
                        </a:spcAft>
                        <a:tabLst>
                          <a:tab pos="360363" algn="l"/>
                        </a:tabLst>
                      </a:pPr>
                      <a:r>
                        <a:rPr lang="fr-FR" sz="1600" b="1" kern="1200" dirty="0">
                          <a:solidFill>
                            <a:schemeClr val="lt1"/>
                          </a:solidFill>
                          <a:effectLst/>
                          <a:latin typeface="+mn-lt"/>
                          <a:ea typeface="+mn-ea"/>
                          <a:cs typeface="+mn-cs"/>
                        </a:rPr>
                        <a:t>11.	</a:t>
                      </a:r>
                      <a:r>
                        <a:rPr lang="de-CH" sz="1600" b="1" i="0" u="none" strike="noStrike" kern="1200" baseline="0" dirty="0" smtClean="0">
                          <a:solidFill>
                            <a:schemeClr val="lt1"/>
                          </a:solidFill>
                          <a:latin typeface="+mn-lt"/>
                          <a:ea typeface="+mn-ea"/>
                          <a:cs typeface="+mn-cs"/>
                        </a:rPr>
                        <a:t>die Gutachten zu den Umwelteinflüssen</a:t>
                      </a:r>
                      <a:r>
                        <a:rPr lang="fr-FR" sz="1600" b="1" i="0" u="none" strike="noStrike" kern="1200" baseline="0" dirty="0" smtClean="0">
                          <a:solidFill>
                            <a:schemeClr val="lt1"/>
                          </a:solidFill>
                          <a:effectLst/>
                          <a:latin typeface="+mn-lt"/>
                          <a:ea typeface="+mn-ea"/>
                          <a:cs typeface="+mn-cs"/>
                        </a:rPr>
                        <a:t>;</a:t>
                      </a:r>
                      <a:endParaRPr lang="en-US" sz="1600" b="1" kern="1200" dirty="0">
                        <a:solidFill>
                          <a:schemeClr val="lt1"/>
                        </a:solidFill>
                        <a:effectLst/>
                        <a:latin typeface="+mn-lt"/>
                        <a:ea typeface="+mn-ea"/>
                        <a:cs typeface="+mn-cs"/>
                      </a:endParaRPr>
                    </a:p>
                  </a:txBody>
                  <a:tcPr marL="68580" marR="68580" marT="0" marB="0" anchor="ctr"/>
                </a:tc>
                <a:extLst>
                  <a:ext uri="{0D108BD9-81ED-4DB2-BD59-A6C34878D82A}">
                    <a16:rowId xmlns:a16="http://schemas.microsoft.com/office/drawing/2014/main" val="10000"/>
                  </a:ext>
                </a:extLst>
              </a:tr>
            </a:tbl>
          </a:graphicData>
        </a:graphic>
      </p:graphicFrame>
      <p:graphicFrame>
        <p:nvGraphicFramePr>
          <p:cNvPr id="10" name="Tableau 9"/>
          <p:cNvGraphicFramePr>
            <a:graphicFrameLocks noGrp="1"/>
          </p:cNvGraphicFramePr>
          <p:nvPr>
            <p:extLst/>
          </p:nvPr>
        </p:nvGraphicFramePr>
        <p:xfrm>
          <a:off x="768312" y="1626913"/>
          <a:ext cx="8191127" cy="419450"/>
        </p:xfrm>
        <a:graphic>
          <a:graphicData uri="http://schemas.openxmlformats.org/drawingml/2006/table">
            <a:tbl>
              <a:tblPr firstRow="1" firstCol="1" bandRow="1">
                <a:tableStyleId>{5C22544A-7EE6-4342-B048-85BDC9FD1C3A}</a:tableStyleId>
              </a:tblPr>
              <a:tblGrid>
                <a:gridCol w="8191127">
                  <a:extLst>
                    <a:ext uri="{9D8B030D-6E8A-4147-A177-3AD203B41FA5}">
                      <a16:colId xmlns:a16="http://schemas.microsoft.com/office/drawing/2014/main" val="20000"/>
                    </a:ext>
                  </a:extLst>
                </a:gridCol>
              </a:tblGrid>
              <a:tr h="419450">
                <a:tc>
                  <a:txBody>
                    <a:bodyPr/>
                    <a:lstStyle/>
                    <a:p>
                      <a:pPr indent="-226695" algn="just">
                        <a:lnSpc>
                          <a:spcPts val="1400"/>
                        </a:lnSpc>
                        <a:spcBef>
                          <a:spcPts val="600"/>
                        </a:spcBef>
                        <a:spcAft>
                          <a:spcPts val="600"/>
                        </a:spcAft>
                        <a:tabLst>
                          <a:tab pos="360363" algn="l"/>
                        </a:tabLst>
                      </a:pPr>
                      <a:r>
                        <a:rPr lang="de-CH" sz="1600" dirty="0">
                          <a:effectLst/>
                        </a:rPr>
                        <a:t>14.	</a:t>
                      </a:r>
                      <a:r>
                        <a:rPr lang="de-CH" sz="1600" b="1" i="0" u="none" strike="noStrike" kern="1200" baseline="0" dirty="0" smtClean="0">
                          <a:solidFill>
                            <a:schemeClr val="lt1"/>
                          </a:solidFill>
                          <a:latin typeface="+mn-lt"/>
                          <a:ea typeface="+mn-ea"/>
                          <a:cs typeface="+mn-cs"/>
                        </a:rPr>
                        <a:t>den Sicherheitsbericht und dessen Grundlagen</a:t>
                      </a:r>
                      <a:r>
                        <a:rPr lang="de-CH" sz="1800" b="0" i="0" u="none" strike="noStrike" kern="1200" baseline="0" dirty="0" smtClean="0">
                          <a:solidFill>
                            <a:schemeClr val="lt1"/>
                          </a:solidFill>
                          <a:latin typeface="+mn-lt"/>
                          <a:ea typeface="+mn-ea"/>
                          <a:cs typeface="+mn-cs"/>
                        </a:rPr>
                        <a:t>;</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12" name="Imag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1848" y="2024915"/>
            <a:ext cx="5253408" cy="2577312"/>
          </a:xfrm>
          <a:prstGeom prst="rect">
            <a:avLst/>
          </a:prstGeom>
        </p:spPr>
      </p:pic>
      <p:pic>
        <p:nvPicPr>
          <p:cNvPr id="4" name="Imag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31538" y="2087772"/>
            <a:ext cx="3897254" cy="2564863"/>
          </a:xfrm>
          <a:prstGeom prst="rect">
            <a:avLst/>
          </a:prstGeom>
          <a:ln>
            <a:solidFill>
              <a:srgbClr val="000000"/>
            </a:solidFill>
          </a:ln>
        </p:spPr>
      </p:pic>
      <p:grpSp>
        <p:nvGrpSpPr>
          <p:cNvPr id="23" name="Groupe 22"/>
          <p:cNvGrpSpPr/>
          <p:nvPr/>
        </p:nvGrpSpPr>
        <p:grpSpPr>
          <a:xfrm>
            <a:off x="4496844" y="1150541"/>
            <a:ext cx="4243119" cy="3448127"/>
            <a:chOff x="768315" y="1650405"/>
            <a:chExt cx="5761355" cy="4257843"/>
          </a:xfrm>
        </p:grpSpPr>
        <p:pic>
          <p:nvPicPr>
            <p:cNvPr id="24" name="Image 23"/>
            <p:cNvPicPr/>
            <p:nvPr/>
          </p:nvPicPr>
          <p:blipFill>
            <a:blip r:embed="rId6" cstate="email">
              <a:extLst>
                <a:ext uri="{28A0092B-C50C-407E-A947-70E740481C1C}">
                  <a14:useLocalDpi xmlns:a14="http://schemas.microsoft.com/office/drawing/2010/main"/>
                </a:ext>
              </a:extLst>
            </a:blip>
            <a:srcRect/>
            <a:stretch>
              <a:fillRect/>
            </a:stretch>
          </p:blipFill>
          <p:spPr bwMode="auto">
            <a:xfrm>
              <a:off x="768315" y="1650405"/>
              <a:ext cx="5761355" cy="1568448"/>
            </a:xfrm>
            <a:prstGeom prst="rect">
              <a:avLst/>
            </a:prstGeom>
            <a:noFill/>
            <a:ln>
              <a:solidFill>
                <a:srgbClr val="000000"/>
              </a:solidFill>
            </a:ln>
          </p:spPr>
        </p:pic>
        <p:pic>
          <p:nvPicPr>
            <p:cNvPr id="25" name="Image 24"/>
            <p:cNvPicPr/>
            <p:nvPr/>
          </p:nvPicPr>
          <p:blipFill>
            <a:blip r:embed="rId7" cstate="email">
              <a:extLst>
                <a:ext uri="{28A0092B-C50C-407E-A947-70E740481C1C}">
                  <a14:useLocalDpi xmlns:a14="http://schemas.microsoft.com/office/drawing/2010/main"/>
                </a:ext>
              </a:extLst>
            </a:blip>
            <a:srcRect/>
            <a:stretch>
              <a:fillRect/>
            </a:stretch>
          </p:blipFill>
          <p:spPr bwMode="auto">
            <a:xfrm>
              <a:off x="768315" y="3005663"/>
              <a:ext cx="5761355" cy="2902585"/>
            </a:xfrm>
            <a:prstGeom prst="rect">
              <a:avLst/>
            </a:prstGeom>
            <a:noFill/>
            <a:ln>
              <a:solidFill>
                <a:srgbClr val="000000"/>
              </a:solidFill>
            </a:ln>
          </p:spPr>
        </p:pic>
      </p:grpSp>
      <p:grpSp>
        <p:nvGrpSpPr>
          <p:cNvPr id="2" name="Groupe 1"/>
          <p:cNvGrpSpPr/>
          <p:nvPr/>
        </p:nvGrpSpPr>
        <p:grpSpPr>
          <a:xfrm>
            <a:off x="1942719" y="1881609"/>
            <a:ext cx="6797244" cy="2771026"/>
            <a:chOff x="2162195" y="1831201"/>
            <a:chExt cx="6797244" cy="2771026"/>
          </a:xfrm>
        </p:grpSpPr>
        <p:pic>
          <p:nvPicPr>
            <p:cNvPr id="14" name="Imag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62195" y="1831201"/>
              <a:ext cx="6797244" cy="2771026"/>
            </a:xfrm>
            <a:prstGeom prst="rect">
              <a:avLst/>
            </a:prstGeom>
          </p:spPr>
        </p:pic>
        <p:sp>
          <p:nvSpPr>
            <p:cNvPr id="16" name="Ellipse 15"/>
            <p:cNvSpPr/>
            <p:nvPr/>
          </p:nvSpPr>
          <p:spPr>
            <a:xfrm>
              <a:off x="5052367" y="3216714"/>
              <a:ext cx="324244" cy="6630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onnecteur droit avec flèche 16"/>
            <p:cNvCxnSpPr/>
            <p:nvPr/>
          </p:nvCxnSpPr>
          <p:spPr>
            <a:xfrm flipH="1">
              <a:off x="2331261" y="2713794"/>
              <a:ext cx="5518206" cy="75537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689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8313" y="1259077"/>
            <a:ext cx="4356580" cy="3396554"/>
          </a:xfrm>
          <a:prstGeom prst="rect">
            <a:avLst/>
          </a:prstGeom>
          <a:ln>
            <a:solidFill>
              <a:srgbClr val="000000"/>
            </a:solidFill>
          </a:ln>
        </p:spPr>
      </p:pic>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fr-CH" sz="4050" dirty="0"/>
              <a:t/>
            </a:r>
            <a:br>
              <a:rPr lang="fr-CH" sz="4050" dirty="0"/>
            </a:br>
            <a:r>
              <a:rPr lang="fr-CH" sz="4050" dirty="0"/>
              <a:t/>
            </a:r>
            <a:br>
              <a:rPr lang="fr-CH" sz="4050" dirty="0"/>
            </a:br>
            <a:endParaRPr lang="fr-CH" sz="2100" dirty="0"/>
          </a:p>
        </p:txBody>
      </p:sp>
      <p:graphicFrame>
        <p:nvGraphicFramePr>
          <p:cNvPr id="5" name="Espace réservé du contenu 4"/>
          <p:cNvGraphicFramePr>
            <a:graphicFrameLocks noGrp="1"/>
          </p:cNvGraphicFramePr>
          <p:nvPr>
            <p:ph idx="1"/>
            <p:extLst/>
          </p:nvPr>
        </p:nvGraphicFramePr>
        <p:xfrm>
          <a:off x="768314" y="567984"/>
          <a:ext cx="7954997" cy="639478"/>
        </p:xfrm>
        <a:graphic>
          <a:graphicData uri="http://schemas.openxmlformats.org/drawingml/2006/table">
            <a:tbl>
              <a:tblPr firstRow="1" firstCol="1" bandRow="1">
                <a:tableStyleId>{5C22544A-7EE6-4342-B048-85BDC9FD1C3A}</a:tableStyleId>
              </a:tblPr>
              <a:tblGrid>
                <a:gridCol w="7954997">
                  <a:extLst>
                    <a:ext uri="{9D8B030D-6E8A-4147-A177-3AD203B41FA5}">
                      <a16:colId xmlns:a16="http://schemas.microsoft.com/office/drawing/2014/main" val="20000"/>
                    </a:ext>
                  </a:extLst>
                </a:gridCol>
              </a:tblGrid>
              <a:tr h="639478">
                <a:tc>
                  <a:txBody>
                    <a:bodyPr/>
                    <a:lstStyle/>
                    <a:p>
                      <a:pPr indent="-226695" algn="l">
                        <a:lnSpc>
                          <a:spcPts val="1400"/>
                        </a:lnSpc>
                        <a:spcBef>
                          <a:spcPts val="600"/>
                        </a:spcBef>
                        <a:spcAft>
                          <a:spcPts val="600"/>
                        </a:spcAft>
                        <a:tabLst>
                          <a:tab pos="360363" algn="l"/>
                        </a:tabLst>
                      </a:pPr>
                      <a:r>
                        <a:rPr lang="de-CH" sz="1600" dirty="0" smtClean="0">
                          <a:effectLst/>
                        </a:rPr>
                        <a:t>a.	Die Sachverständigenberichte</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graphicFrame>
        <p:nvGraphicFramePr>
          <p:cNvPr id="7" name="Espace réservé du contenu 4"/>
          <p:cNvGraphicFramePr>
            <a:graphicFrameLocks/>
          </p:cNvGraphicFramePr>
          <p:nvPr>
            <p:extLst/>
          </p:nvPr>
        </p:nvGraphicFramePr>
        <p:xfrm>
          <a:off x="768314" y="1279263"/>
          <a:ext cx="7954997" cy="639478"/>
        </p:xfrm>
        <a:graphic>
          <a:graphicData uri="http://schemas.openxmlformats.org/drawingml/2006/table">
            <a:tbl>
              <a:tblPr firstRow="1" firstCol="1" bandRow="1">
                <a:tableStyleId>{5C22544A-7EE6-4342-B048-85BDC9FD1C3A}</a:tableStyleId>
              </a:tblPr>
              <a:tblGrid>
                <a:gridCol w="7954997">
                  <a:extLst>
                    <a:ext uri="{9D8B030D-6E8A-4147-A177-3AD203B41FA5}">
                      <a16:colId xmlns:a16="http://schemas.microsoft.com/office/drawing/2014/main" val="20000"/>
                    </a:ext>
                  </a:extLst>
                </a:gridCol>
              </a:tblGrid>
              <a:tr h="639478">
                <a:tc>
                  <a:txBody>
                    <a:bodyPr/>
                    <a:lstStyle/>
                    <a:p>
                      <a:pPr>
                        <a:tabLst>
                          <a:tab pos="360363" algn="l"/>
                        </a:tabLst>
                      </a:pPr>
                      <a:r>
                        <a:rPr lang="de-CH" sz="1600" b="1" dirty="0" smtClean="0">
                          <a:effectLst/>
                        </a:rPr>
                        <a:t>b.	</a:t>
                      </a:r>
                      <a:r>
                        <a:rPr lang="de-CH" sz="1600" b="1" i="0" u="none" strike="noStrike" kern="1200" baseline="0" dirty="0" smtClean="0">
                          <a:solidFill>
                            <a:schemeClr val="lt1"/>
                          </a:solidFill>
                          <a:latin typeface="+mn-lt"/>
                          <a:ea typeface="+mn-ea"/>
                          <a:cs typeface="+mn-cs"/>
                        </a:rPr>
                        <a:t>ob die sicherheitsrelevanten Bauteile und Teilsysteme bestimmungsgemäss</a:t>
                      </a:r>
                    </a:p>
                    <a:p>
                      <a:pPr>
                        <a:tabLst>
                          <a:tab pos="360363" algn="l"/>
                        </a:tabLst>
                      </a:pPr>
                      <a:r>
                        <a:rPr lang="en-US" sz="1600" b="1" i="0" u="none" strike="noStrike" kern="1200" baseline="0" dirty="0" smtClean="0">
                          <a:solidFill>
                            <a:schemeClr val="lt1"/>
                          </a:solidFill>
                          <a:latin typeface="+mn-lt"/>
                          <a:ea typeface="+mn-ea"/>
                          <a:cs typeface="+mn-cs"/>
                        </a:rPr>
                        <a:t>	</a:t>
                      </a:r>
                      <a:r>
                        <a:rPr lang="en-US" sz="1600" b="1" i="0" u="none" strike="noStrike" kern="1200" baseline="0" dirty="0" err="1" smtClean="0">
                          <a:solidFill>
                            <a:schemeClr val="lt1"/>
                          </a:solidFill>
                          <a:latin typeface="+mn-lt"/>
                          <a:ea typeface="+mn-ea"/>
                          <a:cs typeface="+mn-cs"/>
                        </a:rPr>
                        <a:t>verwendet</a:t>
                      </a:r>
                      <a:r>
                        <a:rPr lang="en-US" sz="1600" b="1" i="0" u="none" strike="noStrike" kern="1200" baseline="0" dirty="0" smtClean="0">
                          <a:solidFill>
                            <a:schemeClr val="lt1"/>
                          </a:solidFill>
                          <a:latin typeface="+mn-lt"/>
                          <a:ea typeface="+mn-ea"/>
                          <a:cs typeface="+mn-cs"/>
                        </a:rPr>
                        <a:t> </a:t>
                      </a:r>
                      <a:r>
                        <a:rPr lang="en-US" sz="1600" b="1" i="0" u="none" strike="noStrike" kern="1200" baseline="0" dirty="0" err="1" smtClean="0">
                          <a:solidFill>
                            <a:schemeClr val="lt1"/>
                          </a:solidFill>
                          <a:latin typeface="+mn-lt"/>
                          <a:ea typeface="+mn-ea"/>
                          <a:cs typeface="+mn-cs"/>
                        </a:rPr>
                        <a:t>werden</a:t>
                      </a:r>
                      <a:endParaRPr lang="en-US" sz="16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pic>
        <p:nvPicPr>
          <p:cNvPr id="13" name="Imag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06428" y="2053995"/>
            <a:ext cx="3250525" cy="2601636"/>
          </a:xfrm>
          <a:prstGeom prst="rect">
            <a:avLst/>
          </a:prstGeom>
        </p:spPr>
      </p:pic>
      <p:sp>
        <p:nvSpPr>
          <p:cNvPr id="14" name="Rectangle 5"/>
          <p:cNvSpPr txBox="1">
            <a:spLocks noChangeArrowheads="1"/>
          </p:cNvSpPr>
          <p:nvPr/>
        </p:nvSpPr>
        <p:spPr>
          <a:xfrm>
            <a:off x="768314" y="577095"/>
            <a:ext cx="7954997" cy="331660"/>
          </a:xfrm>
          <a:prstGeom prst="rect">
            <a:avLst/>
          </a:prstGeom>
        </p:spPr>
        <p:txBody>
          <a:bodyPr vert="horz" lIns="0" tIns="0" rIns="0" bIns="0" rtlCol="0" anchor="t" anchorCtr="0">
            <a:normAutofit fontScale="25000" lnSpcReduction="20000"/>
          </a:bodyPr>
          <a:lstStyle>
            <a:lvl1pPr algn="l" defTabSz="914400" rtl="0" eaLnBrk="1" latinLnBrk="0" hangingPunct="1">
              <a:spcBef>
                <a:spcPct val="0"/>
              </a:spcBef>
              <a:buNone/>
              <a:defRPr sz="2800" b="1" kern="1200">
                <a:solidFill>
                  <a:schemeClr val="tx1"/>
                </a:solidFill>
                <a:latin typeface="+mj-lt"/>
                <a:ea typeface="+mj-ea"/>
                <a:cs typeface="+mj-cs"/>
              </a:defRPr>
            </a:lvl1pPr>
          </a:lstStyle>
          <a:p>
            <a:r>
              <a:rPr lang="fr-CH" sz="7300" dirty="0" smtClean="0"/>
              <a:t>b) </a:t>
            </a:r>
            <a:r>
              <a:rPr lang="fr-CH" sz="7300" dirty="0" err="1" smtClean="0"/>
              <a:t>Betriebsbewilligungsverfahren</a:t>
            </a:r>
            <a:r>
              <a:rPr lang="fr-CH" sz="4050" dirty="0" smtClean="0"/>
              <a:t/>
            </a:r>
            <a:br>
              <a:rPr lang="fr-CH" sz="4050" dirty="0" smtClean="0"/>
            </a:br>
            <a:endParaRPr lang="fr-CH" sz="2100" dirty="0"/>
          </a:p>
        </p:txBody>
      </p:sp>
    </p:spTree>
    <p:extLst>
      <p:ext uri="{BB962C8B-B14F-4D97-AF65-F5344CB8AC3E}">
        <p14:creationId xmlns:p14="http://schemas.microsoft.com/office/powerpoint/2010/main" val="360445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de-CH" sz="2400" dirty="0"/>
              <a:t>Teil I : Technische Beurteilung durch das BAV</a:t>
            </a:r>
            <a:r>
              <a:rPr lang="fr-CH" sz="4050" dirty="0"/>
              <a:t/>
            </a:r>
            <a:br>
              <a:rPr lang="fr-CH" sz="4050" dirty="0"/>
            </a:br>
            <a:r>
              <a:rPr lang="fr-CH" sz="4050" dirty="0"/>
              <a:t/>
            </a:r>
            <a:br>
              <a:rPr lang="fr-CH" sz="4050" dirty="0"/>
            </a:br>
            <a:endParaRPr lang="fr-CH" sz="2100" dirty="0"/>
          </a:p>
        </p:txBody>
      </p:sp>
      <p:graphicFrame>
        <p:nvGraphicFramePr>
          <p:cNvPr id="14" name="Espace réservé du contenu 4"/>
          <p:cNvGraphicFramePr>
            <a:graphicFrameLocks/>
          </p:cNvGraphicFramePr>
          <p:nvPr>
            <p:extLst/>
          </p:nvPr>
        </p:nvGraphicFramePr>
        <p:xfrm>
          <a:off x="755634" y="572004"/>
          <a:ext cx="7954997" cy="639478"/>
        </p:xfrm>
        <a:graphic>
          <a:graphicData uri="http://schemas.openxmlformats.org/drawingml/2006/table">
            <a:tbl>
              <a:tblPr firstRow="1" firstCol="1" bandRow="1">
                <a:tableStyleId>{5C22544A-7EE6-4342-B048-85BDC9FD1C3A}</a:tableStyleId>
              </a:tblPr>
              <a:tblGrid>
                <a:gridCol w="7954997">
                  <a:extLst>
                    <a:ext uri="{9D8B030D-6E8A-4147-A177-3AD203B41FA5}">
                      <a16:colId xmlns:a16="http://schemas.microsoft.com/office/drawing/2014/main" val="20000"/>
                    </a:ext>
                  </a:extLst>
                </a:gridCol>
              </a:tblGrid>
              <a:tr h="639478">
                <a:tc>
                  <a:txBody>
                    <a:bodyPr/>
                    <a:lstStyle/>
                    <a:p>
                      <a:pPr>
                        <a:tabLst>
                          <a:tab pos="360363" algn="l"/>
                        </a:tabLst>
                      </a:pPr>
                      <a:r>
                        <a:rPr lang="de-CH" sz="1600" dirty="0" smtClean="0">
                          <a:effectLst/>
                        </a:rPr>
                        <a:t>c.	</a:t>
                      </a:r>
                      <a:r>
                        <a:rPr lang="de-CH" sz="1600" b="1" i="0" u="none" strike="noStrike" kern="1200" baseline="0" dirty="0" smtClean="0">
                          <a:solidFill>
                            <a:schemeClr val="lt1"/>
                          </a:solidFill>
                          <a:latin typeface="+mn-lt"/>
                          <a:ea typeface="+mn-ea"/>
                          <a:cs typeface="+mn-cs"/>
                        </a:rPr>
                        <a:t>ob die Anlage, so wie sie ausgeführt wurde, den grundlegenden 	Anforderungen </a:t>
                      </a:r>
                      <a:r>
                        <a:rPr lang="en-US" sz="1600" b="1" i="0" u="none" strike="noStrike" kern="1200" baseline="0" dirty="0" err="1" smtClean="0">
                          <a:solidFill>
                            <a:schemeClr val="lt1"/>
                          </a:solidFill>
                          <a:latin typeface="+mn-lt"/>
                          <a:ea typeface="+mn-ea"/>
                          <a:cs typeface="+mn-cs"/>
                        </a:rPr>
                        <a:t>entspricht</a:t>
                      </a:r>
                      <a:endParaRPr lang="en-US" sz="16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bl>
          </a:graphicData>
        </a:graphic>
      </p:graphicFrame>
      <p:graphicFrame>
        <p:nvGraphicFramePr>
          <p:cNvPr id="15" name="Espace réservé du contenu 4"/>
          <p:cNvGraphicFramePr>
            <a:graphicFrameLocks/>
          </p:cNvGraphicFramePr>
          <p:nvPr>
            <p:extLst/>
          </p:nvPr>
        </p:nvGraphicFramePr>
        <p:xfrm>
          <a:off x="763587" y="1215032"/>
          <a:ext cx="7954997" cy="639478"/>
        </p:xfrm>
        <a:graphic>
          <a:graphicData uri="http://schemas.openxmlformats.org/drawingml/2006/table">
            <a:tbl>
              <a:tblPr firstRow="1" firstCol="1" bandRow="1">
                <a:tableStyleId>{5C22544A-7EE6-4342-B048-85BDC9FD1C3A}</a:tableStyleId>
              </a:tblPr>
              <a:tblGrid>
                <a:gridCol w="7954997">
                  <a:extLst>
                    <a:ext uri="{9D8B030D-6E8A-4147-A177-3AD203B41FA5}">
                      <a16:colId xmlns:a16="http://schemas.microsoft.com/office/drawing/2014/main" val="20000"/>
                    </a:ext>
                  </a:extLst>
                </a:gridCol>
              </a:tblGrid>
              <a:tr h="639478">
                <a:tc>
                  <a:txBody>
                    <a:bodyPr/>
                    <a:lstStyle/>
                    <a:p>
                      <a:pPr indent="-226695" algn="l">
                        <a:lnSpc>
                          <a:spcPts val="1400"/>
                        </a:lnSpc>
                        <a:spcBef>
                          <a:spcPts val="600"/>
                        </a:spcBef>
                        <a:spcAft>
                          <a:spcPts val="600"/>
                        </a:spcAft>
                        <a:tabLst>
                          <a:tab pos="360363" algn="l"/>
                        </a:tabLst>
                      </a:pPr>
                      <a:r>
                        <a:rPr lang="de-CH" sz="1600" dirty="0" smtClean="0">
                          <a:effectLst/>
                        </a:rPr>
                        <a:t>	</a:t>
                      </a:r>
                      <a:r>
                        <a:rPr lang="de-CH" sz="1600" i="1" dirty="0" smtClean="0">
                          <a:effectLst/>
                        </a:rPr>
                        <a:t>Inklusiv</a:t>
                      </a:r>
                      <a:r>
                        <a:rPr lang="de-CH" sz="1600" i="1" baseline="0" dirty="0" smtClean="0">
                          <a:effectLst/>
                        </a:rPr>
                        <a:t> Prüfungen auf der Anlage</a:t>
                      </a:r>
                      <a:endParaRPr lang="en-US" sz="1600" i="1"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1">
                        <a:alpha val="50000"/>
                      </a:schemeClr>
                    </a:solidFill>
                  </a:tcPr>
                </a:tc>
                <a:extLst>
                  <a:ext uri="{0D108BD9-81ED-4DB2-BD59-A6C34878D82A}">
                    <a16:rowId xmlns:a16="http://schemas.microsoft.com/office/drawing/2014/main" val="10000"/>
                  </a:ext>
                </a:extLst>
              </a:tr>
            </a:tbl>
          </a:graphicData>
        </a:graphic>
      </p:graphicFrame>
      <p:pic>
        <p:nvPicPr>
          <p:cNvPr id="17" name="Espace réservé du contenu 2"/>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569389" y="1032265"/>
            <a:ext cx="5140497" cy="3592741"/>
          </a:xfrm>
          <a:prstGeom prst="rect">
            <a:avLst/>
          </a:prstGeom>
        </p:spPr>
      </p:pic>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125" y="1834990"/>
            <a:ext cx="4212984" cy="2790016"/>
          </a:xfrm>
          <a:prstGeom prst="rect">
            <a:avLst/>
          </a:prstGeom>
        </p:spPr>
      </p:pic>
    </p:spTree>
    <p:extLst>
      <p:ext uri="{BB962C8B-B14F-4D97-AF65-F5344CB8AC3E}">
        <p14:creationId xmlns:p14="http://schemas.microsoft.com/office/powerpoint/2010/main" val="183957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H" dirty="0" err="1"/>
              <a:t>Kreuzung</a:t>
            </a:r>
            <a:r>
              <a:rPr lang="fr-CH" dirty="0"/>
              <a:t> mit </a:t>
            </a:r>
            <a:r>
              <a:rPr lang="fr-CH" dirty="0" err="1"/>
              <a:t>Freileitungen</a:t>
            </a:r>
            <a:endParaRPr lang="fr-CH" dirty="0"/>
          </a:p>
        </p:txBody>
      </p:sp>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t="7095" b="9201"/>
          <a:stretch/>
        </p:blipFill>
        <p:spPr>
          <a:xfrm>
            <a:off x="1527330" y="743917"/>
            <a:ext cx="5987514" cy="3768360"/>
          </a:xfrm>
          <a:prstGeom prst="rect">
            <a:avLst/>
          </a:prstGeom>
        </p:spPr>
      </p:pic>
    </p:spTree>
    <p:extLst>
      <p:ext uri="{BB962C8B-B14F-4D97-AF65-F5344CB8AC3E}">
        <p14:creationId xmlns:p14="http://schemas.microsoft.com/office/powerpoint/2010/main" val="2089537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H" dirty="0" err="1" smtClean="0"/>
              <a:t>Kreuzung</a:t>
            </a:r>
            <a:r>
              <a:rPr lang="fr-CH" dirty="0" smtClean="0"/>
              <a:t> mit </a:t>
            </a:r>
            <a:r>
              <a:rPr lang="fr-CH" dirty="0" err="1" smtClean="0"/>
              <a:t>Freileitungen</a:t>
            </a:r>
            <a:endParaRPr lang="fr-CH" dirty="0"/>
          </a:p>
        </p:txBody>
      </p:sp>
      <p:sp>
        <p:nvSpPr>
          <p:cNvPr id="2" name="Espace réservé du contenu 1"/>
          <p:cNvSpPr>
            <a:spLocks noGrp="1"/>
          </p:cNvSpPr>
          <p:nvPr>
            <p:ph idx="1"/>
          </p:nvPr>
        </p:nvSpPr>
        <p:spPr/>
        <p:txBody>
          <a:bodyPr/>
          <a:lstStyle/>
          <a:p>
            <a:pPr marL="0" indent="0">
              <a:buNone/>
            </a:pPr>
            <a:r>
              <a:rPr lang="fr-CH" dirty="0" smtClean="0"/>
              <a:t>SebV </a:t>
            </a:r>
            <a:r>
              <a:rPr lang="fr-CH" dirty="0" err="1" smtClean="0"/>
              <a:t>Anhang</a:t>
            </a:r>
            <a:r>
              <a:rPr lang="fr-CH" dirty="0" smtClean="0"/>
              <a:t> 2</a:t>
            </a:r>
          </a:p>
          <a:p>
            <a:pPr marL="0" indent="0">
              <a:lnSpc>
                <a:spcPct val="100000"/>
              </a:lnSpc>
              <a:buNone/>
            </a:pPr>
            <a:r>
              <a:rPr lang="de-CH" sz="1600" dirty="0"/>
              <a:t>Die Bewilligungsbehörde kann im Rahmen des Plangenehmigungsverfahrens </a:t>
            </a:r>
            <a:r>
              <a:rPr lang="de-CH" sz="1600" dirty="0" smtClean="0"/>
              <a:t>betreffend die </a:t>
            </a:r>
            <a:r>
              <a:rPr lang="de-CH" sz="1600" dirty="0"/>
              <a:t>Sicherheit aufgrund der eingereichten Unterlagen folgende Prüfungen</a:t>
            </a:r>
          </a:p>
          <a:p>
            <a:pPr marL="0" indent="0">
              <a:lnSpc>
                <a:spcPct val="100000"/>
              </a:lnSpc>
              <a:buNone/>
            </a:pPr>
            <a:r>
              <a:rPr lang="de-CH" sz="1600" dirty="0"/>
              <a:t>durchführen. </a:t>
            </a:r>
            <a:r>
              <a:rPr lang="de-CH" sz="1600" dirty="0">
                <a:solidFill>
                  <a:srgbClr val="FF0000"/>
                </a:solidFill>
              </a:rPr>
              <a:t>Sie prüft risikoorientiert mit Stichproben</a:t>
            </a:r>
            <a:r>
              <a:rPr lang="de-CH" sz="1600" dirty="0" smtClean="0"/>
              <a:t>:</a:t>
            </a:r>
            <a:endParaRPr lang="fr-CH" sz="1600" dirty="0"/>
          </a:p>
          <a:p>
            <a:pPr marL="627063" lvl="1" indent="-227013">
              <a:buNone/>
            </a:pPr>
            <a:r>
              <a:rPr lang="fr-CH" sz="1600" dirty="0" smtClean="0"/>
              <a:t>1.	</a:t>
            </a:r>
            <a:r>
              <a:rPr lang="fr-CH" sz="1600" dirty="0"/>
              <a:t>die </a:t>
            </a:r>
            <a:r>
              <a:rPr lang="fr-CH" sz="1600" dirty="0" err="1"/>
              <a:t>Linienführung</a:t>
            </a:r>
            <a:r>
              <a:rPr lang="fr-CH" sz="1600" dirty="0"/>
              <a:t> </a:t>
            </a:r>
            <a:r>
              <a:rPr lang="fr-CH" sz="1600" dirty="0" err="1"/>
              <a:t>im</a:t>
            </a:r>
            <a:r>
              <a:rPr lang="fr-CH" sz="1600" dirty="0"/>
              <a:t> </a:t>
            </a:r>
            <a:r>
              <a:rPr lang="fr-CH" sz="1600" dirty="0" err="1"/>
              <a:t>Gelände</a:t>
            </a:r>
            <a:r>
              <a:rPr lang="fr-CH" sz="1600" dirty="0"/>
              <a:t>;</a:t>
            </a:r>
          </a:p>
          <a:p>
            <a:pPr marL="627063" lvl="1" indent="-227013">
              <a:buNone/>
            </a:pPr>
            <a:r>
              <a:rPr lang="fr-CH" sz="1600" dirty="0" smtClean="0"/>
              <a:t>…</a:t>
            </a:r>
            <a:endParaRPr lang="fr-CH" sz="1600" dirty="0"/>
          </a:p>
          <a:p>
            <a:pPr marL="627063" lvl="1" indent="-227013">
              <a:buNone/>
            </a:pPr>
            <a:r>
              <a:rPr lang="fr-CH" sz="1600" dirty="0" smtClean="0"/>
              <a:t>8.	</a:t>
            </a:r>
            <a:r>
              <a:rPr lang="fr-CH" sz="1600" dirty="0"/>
              <a:t>den </a:t>
            </a:r>
            <a:r>
              <a:rPr lang="fr-CH" sz="1600" dirty="0" err="1"/>
              <a:t>Witterungsschutz</a:t>
            </a:r>
            <a:r>
              <a:rPr lang="fr-CH" sz="1600" dirty="0"/>
              <a:t>;</a:t>
            </a:r>
            <a:endParaRPr lang="fr-CH" sz="1600" dirty="0" smtClean="0"/>
          </a:p>
          <a:p>
            <a:pPr marL="627063" lvl="1" indent="-227013">
              <a:buNone/>
            </a:pPr>
            <a:r>
              <a:rPr lang="fr-CH" sz="1600" dirty="0"/>
              <a:t>9. </a:t>
            </a:r>
            <a:r>
              <a:rPr lang="de-CH" sz="1600" dirty="0">
                <a:solidFill>
                  <a:srgbClr val="FF0000"/>
                </a:solidFill>
              </a:rPr>
              <a:t>die Abstände bei Parallelführungen und Kreuzungen </a:t>
            </a:r>
            <a:r>
              <a:rPr lang="de-CH" sz="1600" dirty="0"/>
              <a:t>mit anderen Transportanlagen bzw. Strassen und </a:t>
            </a:r>
            <a:r>
              <a:rPr lang="de-CH" sz="1600" dirty="0">
                <a:solidFill>
                  <a:srgbClr val="FF0000"/>
                </a:solidFill>
              </a:rPr>
              <a:t>elektrischen Leitungen</a:t>
            </a:r>
            <a:r>
              <a:rPr lang="de-CH" sz="1600" dirty="0"/>
              <a:t>, die Abstände zum Boden und gegenüber bahnfremden festen Gegenständen sowie die Freiheiten für die Längs- und die Querbewegung der Fahrzeuge auf der Strecke und in den Stationen</a:t>
            </a:r>
            <a:r>
              <a:rPr lang="fr-CH" sz="1600" dirty="0"/>
              <a:t>;</a:t>
            </a:r>
          </a:p>
        </p:txBody>
      </p:sp>
    </p:spTree>
    <p:extLst>
      <p:ext uri="{BB962C8B-B14F-4D97-AF65-F5344CB8AC3E}">
        <p14:creationId xmlns:p14="http://schemas.microsoft.com/office/powerpoint/2010/main" val="597224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H" dirty="0" err="1"/>
              <a:t>Kreuzung</a:t>
            </a:r>
            <a:r>
              <a:rPr lang="fr-CH" dirty="0"/>
              <a:t> mit </a:t>
            </a:r>
            <a:r>
              <a:rPr lang="fr-CH" dirty="0" err="1"/>
              <a:t>Freileitungen</a:t>
            </a:r>
            <a:endParaRPr lang="fr-CH" dirty="0"/>
          </a:p>
        </p:txBody>
      </p:sp>
      <p:sp>
        <p:nvSpPr>
          <p:cNvPr id="7" name="Espace réservé du contenu 6"/>
          <p:cNvSpPr>
            <a:spLocks noGrp="1"/>
          </p:cNvSpPr>
          <p:nvPr>
            <p:ph idx="1"/>
          </p:nvPr>
        </p:nvSpPr>
        <p:spPr>
          <a:xfrm>
            <a:off x="679464" y="714945"/>
            <a:ext cx="7658623" cy="3826058"/>
          </a:xfrm>
          <a:noFill/>
        </p:spPr>
        <p:txBody>
          <a:bodyPr/>
          <a:lstStyle/>
          <a:p>
            <a:r>
              <a:rPr lang="de-CH" dirty="0" smtClean="0"/>
              <a:t>Hinweise betreffend Kreuzungen mit Hochspannungsfreileitungen &gt; 1’000 </a:t>
            </a:r>
            <a:r>
              <a:rPr lang="de-CH" dirty="0" err="1" smtClean="0"/>
              <a:t>V</a:t>
            </a:r>
            <a:r>
              <a:rPr lang="de-CH" baseline="-25000" dirty="0" err="1" smtClean="0"/>
              <a:t>AC</a:t>
            </a:r>
            <a:r>
              <a:rPr lang="de-CH" dirty="0" smtClean="0"/>
              <a:t> </a:t>
            </a:r>
            <a:r>
              <a:rPr lang="de-CH" dirty="0" err="1" smtClean="0"/>
              <a:t>ou</a:t>
            </a:r>
            <a:r>
              <a:rPr lang="de-CH" dirty="0" smtClean="0"/>
              <a:t> &gt; 1’500 </a:t>
            </a:r>
            <a:r>
              <a:rPr lang="de-CH" dirty="0" err="1" smtClean="0"/>
              <a:t>V</a:t>
            </a:r>
            <a:r>
              <a:rPr lang="de-CH" baseline="-25000" dirty="0" err="1" smtClean="0"/>
              <a:t>DC</a:t>
            </a:r>
            <a:r>
              <a:rPr lang="de-CH" dirty="0" smtClean="0"/>
              <a:t>.</a:t>
            </a:r>
          </a:p>
          <a:p>
            <a:r>
              <a:rPr lang="de-CH" dirty="0" smtClean="0"/>
              <a:t>Information muss in der Nutzungsvereinbarung enthalten sein</a:t>
            </a:r>
            <a:br>
              <a:rPr lang="de-CH" dirty="0" smtClean="0"/>
            </a:br>
            <a:r>
              <a:rPr lang="de-CH" dirty="0" smtClean="0"/>
              <a:t> </a:t>
            </a:r>
            <a:r>
              <a:rPr lang="de-CH" sz="1800" dirty="0" smtClean="0"/>
              <a:t>3.14	Kreuzung mit elektrischen Leitungen</a:t>
            </a:r>
          </a:p>
          <a:p>
            <a:pPr lvl="2"/>
            <a:r>
              <a:rPr lang="de-CH" sz="1800" dirty="0" err="1" smtClean="0"/>
              <a:t>Seilfeld</a:t>
            </a:r>
            <a:r>
              <a:rPr lang="de-CH" sz="1800" dirty="0" smtClean="0"/>
              <a:t> 2-3: 50/16 kV e-Leitung</a:t>
            </a:r>
          </a:p>
          <a:p>
            <a:pPr lvl="2"/>
            <a:r>
              <a:rPr lang="de-CH" sz="1800" dirty="0" err="1" smtClean="0"/>
              <a:t>Seilfeld</a:t>
            </a:r>
            <a:r>
              <a:rPr lang="de-CH" sz="1800" dirty="0" smtClean="0"/>
              <a:t> 3-4: 220 kV e-Leitung</a:t>
            </a:r>
          </a:p>
          <a:p>
            <a:pPr marL="898525" lvl="1" indent="-541338">
              <a:buNone/>
            </a:pPr>
            <a:r>
              <a:rPr lang="de-CH" sz="1800" dirty="0" smtClean="0"/>
              <a:t>	Detaillierte Angaben können aus den folgenden Plänen entnommen werden:</a:t>
            </a:r>
          </a:p>
          <a:p>
            <a:pPr lvl="2"/>
            <a:r>
              <a:rPr lang="de-CH" sz="1800" dirty="0" err="1" smtClean="0"/>
              <a:t>02a_83_Kreuzungsnachweis_16_08_15</a:t>
            </a:r>
            <a:endParaRPr lang="de-CH" sz="1800" dirty="0" smtClean="0"/>
          </a:p>
          <a:p>
            <a:pPr lvl="2"/>
            <a:r>
              <a:rPr lang="de-CH" sz="1800" dirty="0" err="1"/>
              <a:t>02a_84_Kreuzungsnachweis_16_08_15</a:t>
            </a:r>
            <a:endParaRPr lang="de-CH" sz="1800" dirty="0"/>
          </a:p>
        </p:txBody>
      </p:sp>
    </p:spTree>
    <p:extLst>
      <p:ext uri="{BB962C8B-B14F-4D97-AF65-F5344CB8AC3E}">
        <p14:creationId xmlns:p14="http://schemas.microsoft.com/office/powerpoint/2010/main" val="2779007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H" dirty="0" err="1"/>
              <a:t>Kreuzung</a:t>
            </a:r>
            <a:r>
              <a:rPr lang="fr-CH" dirty="0"/>
              <a:t> mit </a:t>
            </a:r>
            <a:r>
              <a:rPr lang="fr-CH" dirty="0" err="1"/>
              <a:t>Freileitungen</a:t>
            </a:r>
            <a:endParaRPr lang="fr-CH" dirty="0"/>
          </a:p>
        </p:txBody>
      </p:sp>
      <p:sp>
        <p:nvSpPr>
          <p:cNvPr id="6" name="Espace réservé du contenu 5"/>
          <p:cNvSpPr>
            <a:spLocks noGrp="1"/>
          </p:cNvSpPr>
          <p:nvPr>
            <p:ph idx="1"/>
          </p:nvPr>
        </p:nvSpPr>
        <p:spPr>
          <a:xfrm>
            <a:off x="763588" y="790414"/>
            <a:ext cx="5180012" cy="3742839"/>
          </a:xfrm>
        </p:spPr>
        <p:txBody>
          <a:bodyPr/>
          <a:lstStyle/>
          <a:p>
            <a:r>
              <a:rPr lang="de-CH" sz="2000" dirty="0" smtClean="0"/>
              <a:t>Berechnung des Abstands zu den übergeführten Hochspannungs-freileitungen gemäss </a:t>
            </a:r>
            <a:r>
              <a:rPr lang="de-CH" sz="2000" dirty="0" err="1" smtClean="0"/>
              <a:t>LeV</a:t>
            </a:r>
            <a:r>
              <a:rPr lang="de-CH" sz="2000" dirty="0" smtClean="0"/>
              <a:t>, art. 111 (SR 734.31)?</a:t>
            </a:r>
          </a:p>
          <a:p>
            <a:pPr marL="400050" lvl="1" indent="0">
              <a:spcBef>
                <a:spcPts val="0"/>
              </a:spcBef>
              <a:buNone/>
            </a:pPr>
            <a:r>
              <a:rPr lang="de-CH" dirty="0" smtClean="0"/>
              <a:t>    Das Artikel enthält 3 Absätze</a:t>
            </a:r>
          </a:p>
          <a:p>
            <a:pPr lvl="2">
              <a:spcBef>
                <a:spcPts val="0"/>
              </a:spcBef>
            </a:pPr>
            <a:r>
              <a:rPr lang="de-CH" sz="1800" dirty="0" smtClean="0"/>
              <a:t>Direktabstand</a:t>
            </a:r>
          </a:p>
          <a:p>
            <a:pPr lvl="2">
              <a:spcBef>
                <a:spcPts val="0"/>
              </a:spcBef>
            </a:pPr>
            <a:r>
              <a:rPr lang="de-CH" sz="1800" dirty="0" smtClean="0"/>
              <a:t>Direktabstand zwischen den Stützen der Luftseilbahn und den Leitern der Freileitung</a:t>
            </a:r>
          </a:p>
          <a:p>
            <a:pPr lvl="2">
              <a:spcBef>
                <a:spcPts val="0"/>
              </a:spcBef>
            </a:pPr>
            <a:r>
              <a:rPr lang="de-CH" sz="1800" dirty="0" smtClean="0"/>
              <a:t>Berechnungsannahmen</a:t>
            </a:r>
          </a:p>
          <a:p>
            <a:pPr>
              <a:lnSpc>
                <a:spcPct val="100000"/>
              </a:lnSpc>
            </a:pPr>
            <a:r>
              <a:rPr lang="de-CH" sz="1600" dirty="0" smtClean="0"/>
              <a:t>Berechnungsannahmen gemäss Art. 111, abs. 3 berücksichtigt?</a:t>
            </a:r>
          </a:p>
          <a:p>
            <a:pPr>
              <a:lnSpc>
                <a:spcPct val="100000"/>
              </a:lnSpc>
            </a:pPr>
            <a:r>
              <a:rPr lang="de-CH" sz="1600" dirty="0" smtClean="0"/>
              <a:t>Nachweis auch für «grosse» Abstände zu erbringen</a:t>
            </a:r>
            <a:endParaRPr lang="de-CH" sz="1600" dirty="0"/>
          </a:p>
        </p:txBody>
      </p:sp>
      <p:pic>
        <p:nvPicPr>
          <p:cNvPr id="8" name="Imag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22042" y="584147"/>
            <a:ext cx="2020084" cy="2418342"/>
          </a:xfrm>
          <a:prstGeom prst="rect">
            <a:avLst/>
          </a:prstGeom>
        </p:spPr>
      </p:pic>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7282" y="2482694"/>
            <a:ext cx="653831" cy="653831"/>
          </a:xfrm>
          <a:prstGeom prst="rect">
            <a:avLst/>
          </a:prstGeom>
        </p:spPr>
      </p:pic>
      <p:sp>
        <p:nvSpPr>
          <p:cNvPr id="3" name="ZoneTexte 2"/>
          <p:cNvSpPr txBox="1"/>
          <p:nvPr/>
        </p:nvSpPr>
        <p:spPr>
          <a:xfrm>
            <a:off x="5693635" y="3072521"/>
            <a:ext cx="3287634" cy="1384995"/>
          </a:xfrm>
          <a:prstGeom prst="rect">
            <a:avLst/>
          </a:prstGeom>
          <a:noFill/>
        </p:spPr>
        <p:txBody>
          <a:bodyPr wrap="square" rtlCol="0">
            <a:spAutoFit/>
          </a:bodyPr>
          <a:lstStyle/>
          <a:p>
            <a:pPr>
              <a:tabLst>
                <a:tab pos="2417763" algn="l"/>
              </a:tabLst>
            </a:pPr>
            <a:r>
              <a:rPr lang="fr-CH" sz="1200" dirty="0" smtClean="0"/>
              <a:t>= </a:t>
            </a:r>
            <a:r>
              <a:rPr lang="fr-CH" sz="1200" dirty="0" err="1"/>
              <a:t>Abstand</a:t>
            </a:r>
            <a:r>
              <a:rPr lang="fr-CH" sz="1200" dirty="0"/>
              <a:t> </a:t>
            </a:r>
            <a:r>
              <a:rPr lang="fr-CH" sz="1200" dirty="0" err="1" smtClean="0"/>
              <a:t>erforderlich</a:t>
            </a:r>
            <a:r>
              <a:rPr lang="fr-CH" sz="1200" dirty="0" smtClean="0"/>
              <a:t> </a:t>
            </a:r>
            <a:r>
              <a:rPr lang="fr-CH" sz="1200" dirty="0" err="1" smtClean="0"/>
              <a:t>bei</a:t>
            </a:r>
            <a:r>
              <a:rPr lang="fr-CH" sz="1200" dirty="0" smtClean="0"/>
              <a:t> </a:t>
            </a:r>
            <a:r>
              <a:rPr lang="fr-CH" sz="1200" dirty="0" err="1"/>
              <a:t>220-kV</a:t>
            </a:r>
            <a:r>
              <a:rPr lang="fr-CH" sz="1200" dirty="0"/>
              <a:t>: </a:t>
            </a:r>
            <a:r>
              <a:rPr lang="fr-CH" sz="1200" dirty="0" smtClean="0"/>
              <a:t>	4.77 m</a:t>
            </a:r>
          </a:p>
          <a:p>
            <a:pPr>
              <a:tabLst>
                <a:tab pos="2417763" algn="l"/>
              </a:tabLst>
            </a:pPr>
            <a:r>
              <a:rPr lang="fr-CH" sz="1200" dirty="0" smtClean="0"/>
              <a:t>= </a:t>
            </a:r>
            <a:r>
              <a:rPr lang="fr-CH" sz="1200" dirty="0" err="1"/>
              <a:t>Abstand</a:t>
            </a:r>
            <a:r>
              <a:rPr lang="fr-CH" sz="1200" dirty="0"/>
              <a:t> </a:t>
            </a:r>
            <a:r>
              <a:rPr lang="fr-CH" sz="1200" dirty="0" err="1"/>
              <a:t>vorhanden</a:t>
            </a:r>
            <a:r>
              <a:rPr lang="fr-CH" sz="1200" dirty="0" smtClean="0"/>
              <a:t>	7.31 m</a:t>
            </a:r>
          </a:p>
          <a:p>
            <a:pPr>
              <a:tabLst>
                <a:tab pos="2417763" algn="l"/>
              </a:tabLst>
            </a:pPr>
            <a:r>
              <a:rPr lang="fr-CH" sz="1200" dirty="0" smtClean="0"/>
              <a:t>= </a:t>
            </a:r>
            <a:r>
              <a:rPr lang="fr-CH" sz="1200" dirty="0" err="1" smtClean="0"/>
              <a:t>Differenz</a:t>
            </a:r>
            <a:r>
              <a:rPr lang="fr-CH" sz="1200" dirty="0" smtClean="0"/>
              <a:t>	+2.54 m</a:t>
            </a:r>
          </a:p>
          <a:p>
            <a:pPr>
              <a:tabLst>
                <a:tab pos="2417763" algn="l"/>
              </a:tabLst>
            </a:pPr>
            <a:endParaRPr lang="fr-CH" sz="1200" dirty="0"/>
          </a:p>
          <a:p>
            <a:pPr>
              <a:tabLst>
                <a:tab pos="2417763" algn="l"/>
              </a:tabLst>
            </a:pPr>
            <a:r>
              <a:rPr lang="fr-CH" sz="1200" dirty="0"/>
              <a:t>= </a:t>
            </a:r>
            <a:r>
              <a:rPr lang="fr-CH" sz="1200" dirty="0" err="1"/>
              <a:t>Abstand</a:t>
            </a:r>
            <a:r>
              <a:rPr lang="fr-CH" sz="1200" dirty="0"/>
              <a:t> </a:t>
            </a:r>
            <a:r>
              <a:rPr lang="fr-CH" sz="1200" dirty="0" err="1" smtClean="0"/>
              <a:t>erforderlich</a:t>
            </a:r>
            <a:r>
              <a:rPr lang="fr-CH" sz="1200" dirty="0"/>
              <a:t> </a:t>
            </a:r>
            <a:r>
              <a:rPr lang="fr-CH" sz="1200" dirty="0" err="1" smtClean="0"/>
              <a:t>bei</a:t>
            </a:r>
            <a:r>
              <a:rPr lang="fr-CH" sz="1200" dirty="0" smtClean="0"/>
              <a:t> </a:t>
            </a:r>
            <a:r>
              <a:rPr lang="fr-CH" sz="1200" dirty="0" err="1"/>
              <a:t>380-kV</a:t>
            </a:r>
            <a:r>
              <a:rPr lang="fr-CH" sz="1200" dirty="0"/>
              <a:t>: 	</a:t>
            </a:r>
            <a:r>
              <a:rPr lang="fr-CH" sz="1200" dirty="0" smtClean="0"/>
              <a:t>6.37 </a:t>
            </a:r>
            <a:r>
              <a:rPr lang="fr-CH" sz="1200" dirty="0"/>
              <a:t>m</a:t>
            </a:r>
          </a:p>
          <a:p>
            <a:pPr>
              <a:tabLst>
                <a:tab pos="2417763" algn="l"/>
              </a:tabLst>
            </a:pPr>
            <a:r>
              <a:rPr lang="fr-CH" sz="1200" dirty="0"/>
              <a:t>= </a:t>
            </a:r>
            <a:r>
              <a:rPr lang="fr-CH" sz="1200" dirty="0" err="1"/>
              <a:t>Abstand</a:t>
            </a:r>
            <a:r>
              <a:rPr lang="fr-CH" sz="1200" dirty="0"/>
              <a:t> </a:t>
            </a:r>
            <a:r>
              <a:rPr lang="fr-CH" sz="1200" dirty="0" err="1"/>
              <a:t>vorhanden</a:t>
            </a:r>
            <a:r>
              <a:rPr lang="fr-CH" sz="1200" dirty="0"/>
              <a:t>	7.31 m</a:t>
            </a:r>
          </a:p>
          <a:p>
            <a:pPr>
              <a:tabLst>
                <a:tab pos="2417763" algn="l"/>
              </a:tabLst>
            </a:pPr>
            <a:r>
              <a:rPr lang="fr-CH" sz="1200" dirty="0"/>
              <a:t>= </a:t>
            </a:r>
            <a:r>
              <a:rPr lang="fr-CH" sz="1200" dirty="0" err="1"/>
              <a:t>Differenz</a:t>
            </a:r>
            <a:r>
              <a:rPr lang="fr-CH" sz="1200" dirty="0"/>
              <a:t> 	</a:t>
            </a:r>
            <a:r>
              <a:rPr lang="fr-CH" sz="1200" dirty="0" smtClean="0"/>
              <a:t>+0.94 m</a:t>
            </a:r>
            <a:endParaRPr lang="fr-CH" sz="1200" dirty="0"/>
          </a:p>
        </p:txBody>
      </p:sp>
    </p:spTree>
    <p:extLst>
      <p:ext uri="{BB962C8B-B14F-4D97-AF65-F5344CB8AC3E}">
        <p14:creationId xmlns:p14="http://schemas.microsoft.com/office/powerpoint/2010/main" val="4145483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H" dirty="0" err="1"/>
              <a:t>Kreuzung</a:t>
            </a:r>
            <a:r>
              <a:rPr lang="fr-CH" dirty="0"/>
              <a:t> mit </a:t>
            </a:r>
            <a:r>
              <a:rPr lang="fr-CH" dirty="0" err="1"/>
              <a:t>Freileitungen</a:t>
            </a:r>
            <a:endParaRPr lang="fr-CH" dirty="0"/>
          </a:p>
        </p:txBody>
      </p:sp>
      <p:sp>
        <p:nvSpPr>
          <p:cNvPr id="4" name="Espace réservé du contenu 3"/>
          <p:cNvSpPr>
            <a:spLocks noGrp="1"/>
          </p:cNvSpPr>
          <p:nvPr>
            <p:ph idx="1"/>
          </p:nvPr>
        </p:nvSpPr>
        <p:spPr>
          <a:xfrm>
            <a:off x="523365" y="1331887"/>
            <a:ext cx="2917259" cy="2232723"/>
          </a:xfrm>
        </p:spPr>
        <p:txBody>
          <a:bodyPr/>
          <a:lstStyle/>
          <a:p>
            <a:pPr marL="0" indent="0">
              <a:buNone/>
            </a:pPr>
            <a:r>
              <a:rPr lang="fr-CH" dirty="0" smtClean="0"/>
              <a:t>Die </a:t>
            </a:r>
            <a:r>
              <a:rPr lang="fr-CH" dirty="0" err="1" smtClean="0"/>
              <a:t>Kreuzung</a:t>
            </a:r>
            <a:r>
              <a:rPr lang="fr-CH" dirty="0" smtClean="0"/>
              <a:t> </a:t>
            </a:r>
            <a:r>
              <a:rPr lang="fr-CH" dirty="0" err="1" smtClean="0"/>
              <a:t>ist</a:t>
            </a:r>
            <a:r>
              <a:rPr lang="fr-CH" dirty="0" smtClean="0"/>
              <a:t> </a:t>
            </a:r>
            <a:r>
              <a:rPr lang="fr-CH" dirty="0" err="1" smtClean="0"/>
              <a:t>auf</a:t>
            </a:r>
            <a:r>
              <a:rPr lang="fr-CH" dirty="0" smtClean="0"/>
              <a:t> </a:t>
            </a:r>
            <a:r>
              <a:rPr lang="fr-CH" dirty="0" err="1" smtClean="0"/>
              <a:t>dem</a:t>
            </a:r>
            <a:r>
              <a:rPr lang="fr-CH" dirty="0" smtClean="0"/>
              <a:t> </a:t>
            </a:r>
            <a:r>
              <a:rPr lang="fr-CH" dirty="0" err="1" smtClean="0"/>
              <a:t>Längenprofil</a:t>
            </a:r>
            <a:r>
              <a:rPr lang="fr-CH" dirty="0" smtClean="0"/>
              <a:t> </a:t>
            </a:r>
            <a:r>
              <a:rPr lang="fr-CH" dirty="0" err="1" smtClean="0"/>
              <a:t>einzuzeichnen</a:t>
            </a:r>
            <a:endParaRPr lang="fr-CH" sz="1800" dirty="0" smtClean="0"/>
          </a:p>
        </p:txBody>
      </p:sp>
      <p:pic>
        <p:nvPicPr>
          <p:cNvPr id="7" name="Imag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68665" y="1018701"/>
            <a:ext cx="5121000" cy="3399170"/>
          </a:xfrm>
          <a:prstGeom prst="rect">
            <a:avLst/>
          </a:prstGeom>
        </p:spPr>
      </p:pic>
    </p:spTree>
    <p:extLst>
      <p:ext uri="{BB962C8B-B14F-4D97-AF65-F5344CB8AC3E}">
        <p14:creationId xmlns:p14="http://schemas.microsoft.com/office/powerpoint/2010/main" val="334330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smtClean="0"/>
              <a:t>Rechtlicher</a:t>
            </a:r>
            <a:r>
              <a:rPr lang="fr-CH" dirty="0" smtClean="0"/>
              <a:t> </a:t>
            </a:r>
            <a:r>
              <a:rPr lang="fr-CH" dirty="0" err="1" smtClean="0"/>
              <a:t>Rahmen</a:t>
            </a:r>
            <a:r>
              <a:rPr lang="fr-CH" dirty="0" smtClean="0"/>
              <a:t>: </a:t>
            </a:r>
            <a:r>
              <a:rPr lang="fr-CH" dirty="0" err="1" smtClean="0"/>
              <a:t>Erinnerung</a:t>
            </a:r>
            <a:r>
              <a:rPr lang="fr-CH" dirty="0" smtClean="0"/>
              <a:t> 1/17</a:t>
            </a:r>
            <a:endParaRPr lang="en-US" dirty="0"/>
          </a:p>
        </p:txBody>
      </p:sp>
      <p:sp>
        <p:nvSpPr>
          <p:cNvPr id="3" name="Espace réservé du contenu 2"/>
          <p:cNvSpPr>
            <a:spLocks noGrp="1"/>
          </p:cNvSpPr>
          <p:nvPr>
            <p:ph idx="1"/>
          </p:nvPr>
        </p:nvSpPr>
        <p:spPr/>
        <p:txBody>
          <a:bodyPr/>
          <a:lstStyle/>
          <a:p>
            <a:pPr marL="0" indent="0">
              <a:buNone/>
            </a:pPr>
            <a:r>
              <a:rPr lang="fr-CH" sz="1500" i="1" dirty="0" err="1" smtClean="0"/>
              <a:t>Seilbahngesetz</a:t>
            </a:r>
            <a:r>
              <a:rPr lang="fr-CH" sz="1500" i="1" dirty="0" smtClean="0"/>
              <a:t>, </a:t>
            </a:r>
            <a:r>
              <a:rPr lang="fr-CH" sz="1500" i="1" dirty="0" err="1" smtClean="0"/>
              <a:t>SebG</a:t>
            </a:r>
            <a:r>
              <a:rPr lang="fr-CH" sz="1500" i="1" dirty="0" smtClean="0"/>
              <a:t>, SR 743.01 (01.01.2018)</a:t>
            </a:r>
            <a:endParaRPr lang="fr-CH" sz="1500" i="1" dirty="0"/>
          </a:p>
          <a:p>
            <a:r>
              <a:rPr lang="de-CH" sz="1600" i="1" dirty="0" smtClean="0"/>
              <a:t>1. Abschnitt</a:t>
            </a:r>
            <a:r>
              <a:rPr lang="de-CH" sz="1600" i="1" dirty="0"/>
              <a:t>: Allgemeine Bestimmungen</a:t>
            </a:r>
            <a:endParaRPr lang="en-US" sz="1500" i="1" dirty="0"/>
          </a:p>
        </p:txBody>
      </p:sp>
      <p:sp>
        <p:nvSpPr>
          <p:cNvPr id="4" name="Rectangle 3"/>
          <p:cNvSpPr/>
          <p:nvPr/>
        </p:nvSpPr>
        <p:spPr>
          <a:xfrm>
            <a:off x="1767622" y="1876628"/>
            <a:ext cx="5832593" cy="2223686"/>
          </a:xfrm>
          <a:prstGeom prst="rect">
            <a:avLst/>
          </a:prstGeom>
        </p:spPr>
        <p:txBody>
          <a:bodyPr wrap="square">
            <a:spAutoFit/>
          </a:bodyPr>
          <a:lstStyle/>
          <a:p>
            <a:r>
              <a:rPr lang="fr-FR" sz="1350" b="1" dirty="0">
                <a:latin typeface="TimesNewRoman,Bold"/>
              </a:rPr>
              <a:t>Art. 6 </a:t>
            </a:r>
            <a:r>
              <a:rPr lang="de-CH" sz="1400" dirty="0"/>
              <a:t>Beurteilung der sicherheitsrelevanten </a:t>
            </a:r>
            <a:r>
              <a:rPr lang="de-CH" sz="1400" dirty="0" smtClean="0"/>
              <a:t>Aspekte</a:t>
            </a:r>
          </a:p>
          <a:p>
            <a:endParaRPr lang="fr-FR" sz="1350" dirty="0">
              <a:latin typeface="TimesNewRoman"/>
            </a:endParaRPr>
          </a:p>
          <a:p>
            <a:r>
              <a:rPr lang="fr-FR" sz="600" dirty="0" smtClean="0">
                <a:latin typeface="TimesNewRoman"/>
              </a:rPr>
              <a:t>1 </a:t>
            </a:r>
            <a:r>
              <a:rPr lang="de-CH" sz="1400" dirty="0"/>
              <a:t>Die Behörde beurteilt in den Bewilligungsverfahren die sicherheitsrelevanten Aspekte risikoorientiert auf der Grundlage von Sicherheitsgutachten oder Stich­proben</a:t>
            </a:r>
            <a:r>
              <a:rPr lang="de-CH" sz="1400" dirty="0" smtClean="0"/>
              <a:t>.</a:t>
            </a:r>
          </a:p>
          <a:p>
            <a:endParaRPr lang="fr-FR" sz="1350" dirty="0" smtClean="0">
              <a:latin typeface="TimesNewRoman"/>
            </a:endParaRPr>
          </a:p>
          <a:p>
            <a:r>
              <a:rPr lang="fr-FR" sz="600" dirty="0" smtClean="0">
                <a:latin typeface="TimesNewRoman"/>
              </a:rPr>
              <a:t>2 </a:t>
            </a:r>
            <a:r>
              <a:rPr lang="de-CH" sz="1400" dirty="0"/>
              <a:t>Sie legt fest, wofür der Gesuchsteller oder die Gesuchstellerin Sicherheitsgutachten zu erbringen hat</a:t>
            </a:r>
            <a:r>
              <a:rPr lang="de-CH" sz="1400" dirty="0" smtClean="0"/>
              <a:t>.</a:t>
            </a:r>
          </a:p>
          <a:p>
            <a:endParaRPr lang="en-US" sz="1350" dirty="0" smtClean="0">
              <a:latin typeface="TimesNewRoman"/>
            </a:endParaRPr>
          </a:p>
          <a:p>
            <a:r>
              <a:rPr lang="fr-FR" sz="600" dirty="0" smtClean="0">
                <a:latin typeface="TimesNewRoman"/>
              </a:rPr>
              <a:t>3 </a:t>
            </a:r>
            <a:r>
              <a:rPr lang="de-CH" sz="1400" dirty="0"/>
              <a:t>Die Sicherheitsgutachten sind von unabhängigen Stellen zu erarbeiten.</a:t>
            </a:r>
            <a:endParaRPr lang="en-US" sz="135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421682"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68073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de-CH" dirty="0" smtClean="0"/>
              <a:t>Blitzschutz</a:t>
            </a:r>
            <a:endParaRPr lang="de-CH" dirty="0"/>
          </a:p>
        </p:txBody>
      </p:sp>
      <p:sp>
        <p:nvSpPr>
          <p:cNvPr id="4" name="Espace réservé du contenu 3"/>
          <p:cNvSpPr>
            <a:spLocks noGrp="1"/>
          </p:cNvSpPr>
          <p:nvPr>
            <p:ph idx="1"/>
          </p:nvPr>
        </p:nvSpPr>
        <p:spPr>
          <a:xfrm>
            <a:off x="763588" y="852407"/>
            <a:ext cx="7959724" cy="3657681"/>
          </a:xfrm>
        </p:spPr>
        <p:txBody>
          <a:bodyPr/>
          <a:lstStyle/>
          <a:p>
            <a:pPr marL="357188" indent="0">
              <a:buNone/>
            </a:pPr>
            <a:r>
              <a:rPr lang="de-CH" sz="1800" b="1" dirty="0" smtClean="0"/>
              <a:t>14.2 Blitzschutz und Blitzschlag (</a:t>
            </a:r>
            <a:r>
              <a:rPr lang="de-CH" sz="1800" b="1" dirty="0" err="1" smtClean="0"/>
              <a:t>SN</a:t>
            </a:r>
            <a:r>
              <a:rPr lang="de-CH" sz="1800" b="1" dirty="0" smtClean="0"/>
              <a:t> EN 12929-1)</a:t>
            </a:r>
          </a:p>
          <a:p>
            <a:pPr marL="357188" lvl="2" indent="0">
              <a:buNone/>
            </a:pPr>
            <a:r>
              <a:rPr lang="de-CH" sz="1600" dirty="0" smtClean="0"/>
              <a:t>Bei den Gebäuden, den Streckenbauwerken und den Einrichtungen der Seilbahnen müssen Maßnahmen für den Blitzschutz vorgesehen und die örtlich hierfür gültigen Vorschriften berücksichtigt werden.</a:t>
            </a:r>
          </a:p>
          <a:p>
            <a:r>
              <a:rPr lang="de-CH" sz="2000" dirty="0" smtClean="0"/>
              <a:t>Bei der Plangenehmigung, </a:t>
            </a:r>
            <a:r>
              <a:rPr lang="de-CH" sz="2000" dirty="0" smtClean="0">
                <a:solidFill>
                  <a:srgbClr val="FF0000"/>
                </a:solidFill>
              </a:rPr>
              <a:t>Festlegung der Blitzschutzklasse </a:t>
            </a:r>
            <a:r>
              <a:rPr lang="de-CH" sz="2000" dirty="0" smtClean="0"/>
              <a:t>gemäss </a:t>
            </a:r>
            <a:r>
              <a:rPr lang="de-CH" sz="2000" dirty="0" err="1" smtClean="0"/>
              <a:t>SNR</a:t>
            </a:r>
            <a:r>
              <a:rPr lang="de-CH" sz="2000" dirty="0" smtClean="0"/>
              <a:t> 464022:2015 oder </a:t>
            </a:r>
            <a:r>
              <a:rPr lang="de-CH" sz="2000" dirty="0" err="1" smtClean="0"/>
              <a:t>SN</a:t>
            </a:r>
            <a:r>
              <a:rPr lang="de-CH" sz="2000" dirty="0" smtClean="0"/>
              <a:t> EN 62305-3</a:t>
            </a:r>
          </a:p>
          <a:p>
            <a:r>
              <a:rPr lang="de-CH" sz="2000" dirty="0" smtClean="0"/>
              <a:t>Die Pläne sind </a:t>
            </a:r>
            <a:r>
              <a:rPr lang="de-CH" sz="2000" dirty="0" smtClean="0">
                <a:solidFill>
                  <a:srgbClr val="FF0000"/>
                </a:solidFill>
              </a:rPr>
              <a:t>vor dem Baubeginn </a:t>
            </a:r>
            <a:r>
              <a:rPr lang="de-CH" sz="2000" dirty="0" smtClean="0"/>
              <a:t>einzureichen</a:t>
            </a:r>
            <a:endParaRPr lang="de-CH" sz="2000" dirty="0" smtClean="0">
              <a:solidFill>
                <a:srgbClr val="FF0000"/>
              </a:solidFill>
            </a:endParaRPr>
          </a:p>
          <a:p>
            <a:r>
              <a:rPr lang="de-CH" sz="2000" dirty="0" smtClean="0"/>
              <a:t>Der Nachweis der konformen Ausführung ist mit dem Sicherheitsnachweis einzureichen</a:t>
            </a:r>
          </a:p>
          <a:p>
            <a:r>
              <a:rPr lang="de-CH" sz="2000" dirty="0" smtClean="0"/>
              <a:t>Der Blitzschutz schütz nicht nur gegen Brand sondern auch </a:t>
            </a:r>
            <a:r>
              <a:rPr lang="de-CH" sz="2000" smtClean="0"/>
              <a:t>gegen die </a:t>
            </a:r>
            <a:r>
              <a:rPr lang="de-CH" sz="2000" dirty="0" smtClean="0"/>
              <a:t>indirekten Blitz-Auswirkungen (Zerstörung von elektrischen Betriebsmittel)</a:t>
            </a:r>
          </a:p>
        </p:txBody>
      </p:sp>
    </p:spTree>
    <p:extLst>
      <p:ext uri="{BB962C8B-B14F-4D97-AF65-F5344CB8AC3E}">
        <p14:creationId xmlns:p14="http://schemas.microsoft.com/office/powerpoint/2010/main" val="24400135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de-CH" dirty="0"/>
              <a:t>Blitzschutz </a:t>
            </a:r>
            <a:r>
              <a:rPr lang="de-CH" dirty="0" smtClean="0"/>
              <a:t/>
            </a:r>
            <a:br>
              <a:rPr lang="de-CH" dirty="0" smtClean="0"/>
            </a:br>
            <a:r>
              <a:rPr lang="fr-CH" b="0" dirty="0" err="1" smtClean="0"/>
              <a:t>Normbauten</a:t>
            </a:r>
            <a:endParaRPr lang="fr-CH" b="0" dirty="0"/>
          </a:p>
        </p:txBody>
      </p:sp>
      <p:sp>
        <p:nvSpPr>
          <p:cNvPr id="4" name="Espace réservé du contenu 3"/>
          <p:cNvSpPr>
            <a:spLocks noGrp="1"/>
          </p:cNvSpPr>
          <p:nvPr>
            <p:ph idx="1"/>
          </p:nvPr>
        </p:nvSpPr>
        <p:spPr>
          <a:xfrm>
            <a:off x="681924" y="1200151"/>
            <a:ext cx="8041387" cy="3309937"/>
          </a:xfrm>
        </p:spPr>
        <p:txBody>
          <a:bodyPr/>
          <a:lstStyle/>
          <a:p>
            <a:pPr marL="0" indent="0">
              <a:buNone/>
            </a:pPr>
            <a:r>
              <a:rPr lang="de-CH" dirty="0" smtClean="0"/>
              <a:t>Bei Normbauten genügt ein generische Zeichnung</a:t>
            </a:r>
            <a:endParaRPr lang="de-CH" dirty="0"/>
          </a:p>
        </p:txBody>
      </p:sp>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8880" y="1684822"/>
            <a:ext cx="4923989" cy="3102265"/>
          </a:xfrm>
          <a:prstGeom prst="rect">
            <a:avLst/>
          </a:prstGeom>
        </p:spPr>
      </p:pic>
      <p:sp>
        <p:nvSpPr>
          <p:cNvPr id="7" name="ZoneTexte 6"/>
          <p:cNvSpPr txBox="1"/>
          <p:nvPr/>
        </p:nvSpPr>
        <p:spPr>
          <a:xfrm>
            <a:off x="5063548" y="1923451"/>
            <a:ext cx="4052807" cy="2677656"/>
          </a:xfrm>
          <a:prstGeom prst="rect">
            <a:avLst/>
          </a:prstGeom>
          <a:noFill/>
        </p:spPr>
        <p:txBody>
          <a:bodyPr wrap="square" rtlCol="0">
            <a:spAutoFit/>
          </a:bodyPr>
          <a:lstStyle/>
          <a:p>
            <a:pPr>
              <a:tabLst>
                <a:tab pos="2239963" algn="l"/>
              </a:tabLst>
            </a:pPr>
            <a:r>
              <a:rPr lang="de-CH" sz="1400" b="1" dirty="0" smtClean="0"/>
              <a:t>Beispiel:</a:t>
            </a:r>
          </a:p>
          <a:p>
            <a:pPr>
              <a:tabLst>
                <a:tab pos="2239963" algn="l"/>
              </a:tabLst>
            </a:pPr>
            <a:r>
              <a:rPr lang="de-CH" sz="1400" b="1" dirty="0" smtClean="0"/>
              <a:t>Blitzschutzanlage, Potentialausgleich</a:t>
            </a:r>
          </a:p>
          <a:p>
            <a:pPr marL="285750" indent="-285750">
              <a:buFont typeface="Arial" panose="020B0604020202020204" pitchFamily="34" charset="0"/>
              <a:buChar char="•"/>
              <a:tabLst>
                <a:tab pos="2239963" algn="l"/>
              </a:tabLst>
            </a:pPr>
            <a:r>
              <a:rPr lang="de-CH" sz="1400" dirty="0" smtClean="0">
                <a:solidFill>
                  <a:srgbClr val="FF0000"/>
                </a:solidFill>
              </a:rPr>
              <a:t>Blitzschutzklasse II nach EN 62305-3</a:t>
            </a:r>
          </a:p>
          <a:p>
            <a:pPr marL="285750" indent="-285750">
              <a:buFont typeface="Arial" panose="020B0604020202020204" pitchFamily="34" charset="0"/>
              <a:buChar char="•"/>
              <a:tabLst>
                <a:tab pos="2239963" algn="l"/>
              </a:tabLst>
            </a:pPr>
            <a:r>
              <a:rPr lang="de-CH" sz="1400" dirty="0" smtClean="0"/>
              <a:t>Die Ableitungen und Erdleitungen sind in Kupfer oder feuerverzinktem Stahl auszuführen</a:t>
            </a:r>
          </a:p>
          <a:p>
            <a:pPr marL="285750" indent="-285750">
              <a:buFont typeface="Arial" panose="020B0604020202020204" pitchFamily="34" charset="0"/>
              <a:buChar char="•"/>
              <a:tabLst>
                <a:tab pos="2239963" algn="l"/>
              </a:tabLst>
            </a:pPr>
            <a:r>
              <a:rPr lang="de-CH" sz="1400" dirty="0" smtClean="0"/>
              <a:t>Die Leiter sind mit einer Mindestdicke von 2 mm und minimalem Querschnitt von 80 mm</a:t>
            </a:r>
            <a:r>
              <a:rPr lang="de-CH" sz="1400" baseline="30000" dirty="0" smtClean="0"/>
              <a:t>2 </a:t>
            </a:r>
            <a:r>
              <a:rPr lang="de-CH" sz="1400" dirty="0" smtClean="0"/>
              <a:t>auszuführen</a:t>
            </a:r>
          </a:p>
          <a:p>
            <a:pPr marL="285750" indent="-285750">
              <a:buFont typeface="Arial" panose="020B0604020202020204" pitchFamily="34" charset="0"/>
              <a:buChar char="•"/>
              <a:tabLst>
                <a:tab pos="2239963" algn="l"/>
              </a:tabLst>
            </a:pPr>
            <a:r>
              <a:rPr lang="de-CH" sz="1400" dirty="0" smtClean="0"/>
              <a:t>Erdleitungen sind mindestens 80 cm zu überdecken.</a:t>
            </a:r>
          </a:p>
          <a:p>
            <a:pPr marL="285750" indent="-285750">
              <a:buFont typeface="Arial" panose="020B0604020202020204" pitchFamily="34" charset="0"/>
              <a:buChar char="•"/>
              <a:tabLst>
                <a:tab pos="2239963" algn="l"/>
              </a:tabLst>
            </a:pPr>
            <a:r>
              <a:rPr lang="de-CH" sz="1400" dirty="0" smtClean="0"/>
              <a:t>… </a:t>
            </a:r>
            <a:endParaRPr lang="de-CH" dirty="0" smtClean="0"/>
          </a:p>
        </p:txBody>
      </p:sp>
    </p:spTree>
    <p:extLst>
      <p:ext uri="{BB962C8B-B14F-4D97-AF65-F5344CB8AC3E}">
        <p14:creationId xmlns:p14="http://schemas.microsoft.com/office/powerpoint/2010/main" val="34086484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de-CH" dirty="0"/>
              <a:t>Blitzschutz</a:t>
            </a:r>
            <a:r>
              <a:rPr lang="fr-CH" dirty="0"/>
              <a:t/>
            </a:r>
            <a:br>
              <a:rPr lang="fr-CH" dirty="0"/>
            </a:br>
            <a:r>
              <a:rPr lang="fr-CH" b="0" dirty="0" err="1" smtClean="0"/>
              <a:t>Integriert</a:t>
            </a:r>
            <a:r>
              <a:rPr lang="fr-CH" b="0" dirty="0" smtClean="0"/>
              <a:t> in </a:t>
            </a:r>
            <a:r>
              <a:rPr lang="fr-CH" b="0" dirty="0" err="1" smtClean="0"/>
              <a:t>einem</a:t>
            </a:r>
            <a:r>
              <a:rPr lang="fr-CH" b="0" dirty="0" smtClean="0"/>
              <a:t> </a:t>
            </a:r>
            <a:r>
              <a:rPr lang="fr-CH" b="0" dirty="0" err="1" smtClean="0"/>
              <a:t>Gebäude</a:t>
            </a:r>
            <a:endParaRPr lang="fr-CH" b="0" dirty="0"/>
          </a:p>
        </p:txBody>
      </p:sp>
      <p:sp>
        <p:nvSpPr>
          <p:cNvPr id="4" name="Espace réservé du contenu 3"/>
          <p:cNvSpPr>
            <a:spLocks noGrp="1"/>
          </p:cNvSpPr>
          <p:nvPr>
            <p:ph idx="1"/>
          </p:nvPr>
        </p:nvSpPr>
        <p:spPr>
          <a:xfrm>
            <a:off x="763588" y="1200151"/>
            <a:ext cx="3118737" cy="3309937"/>
          </a:xfrm>
        </p:spPr>
        <p:txBody>
          <a:bodyPr/>
          <a:lstStyle/>
          <a:p>
            <a:pPr marL="0" indent="0">
              <a:buNone/>
            </a:pPr>
            <a:r>
              <a:rPr lang="de-CH" dirty="0" smtClean="0">
                <a:sym typeface="Wingdings" panose="05000000000000000000" pitchFamily="2" charset="2"/>
              </a:rPr>
              <a:t>Ein </a:t>
            </a:r>
            <a:r>
              <a:rPr lang="de-CH" dirty="0" err="1" smtClean="0">
                <a:sym typeface="Wingdings" panose="05000000000000000000" pitchFamily="2" charset="2"/>
              </a:rPr>
              <a:t>Prinzipschema</a:t>
            </a:r>
            <a:r>
              <a:rPr lang="de-CH" dirty="0" smtClean="0">
                <a:sym typeface="Wingdings" panose="05000000000000000000" pitchFamily="2" charset="2"/>
              </a:rPr>
              <a:t> mit allfälligen Erklärungen ist einzureichen</a:t>
            </a:r>
            <a:endParaRPr lang="de-CH" dirty="0"/>
          </a:p>
        </p:txBody>
      </p:sp>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b="4119"/>
          <a:stretch/>
        </p:blipFill>
        <p:spPr>
          <a:xfrm>
            <a:off x="3688597" y="1056524"/>
            <a:ext cx="5093798" cy="3453564"/>
          </a:xfrm>
          <a:prstGeom prst="rect">
            <a:avLst/>
          </a:prstGeom>
        </p:spPr>
      </p:pic>
      <p:pic>
        <p:nvPicPr>
          <p:cNvPr id="5" name="Image 4"/>
          <p:cNvPicPr>
            <a:picLocks noChangeAspect="1"/>
          </p:cNvPicPr>
          <p:nvPr/>
        </p:nvPicPr>
        <p:blipFill rotWithShape="1">
          <a:blip r:embed="rId4" cstate="email">
            <a:extLst>
              <a:ext uri="{28A0092B-C50C-407E-A947-70E740481C1C}">
                <a14:useLocalDpi xmlns:a14="http://schemas.microsoft.com/office/drawing/2010/main"/>
              </a:ext>
            </a:extLst>
          </a:blip>
          <a:srcRect t="64599" r="62284" b="4119"/>
          <a:stretch/>
        </p:blipFill>
        <p:spPr>
          <a:xfrm>
            <a:off x="398485" y="2535018"/>
            <a:ext cx="3367604" cy="1975070"/>
          </a:xfrm>
          <a:prstGeom prst="rect">
            <a:avLst/>
          </a:prstGeom>
        </p:spPr>
      </p:pic>
    </p:spTree>
    <p:extLst>
      <p:ext uri="{BB962C8B-B14F-4D97-AF65-F5344CB8AC3E}">
        <p14:creationId xmlns:p14="http://schemas.microsoft.com/office/powerpoint/2010/main" val="37339274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de-CH" dirty="0" smtClean="0"/>
              <a:t>Überwachungstätigkeiten</a:t>
            </a:r>
            <a:r>
              <a:rPr lang="de-CH" dirty="0"/>
              <a:t>, </a:t>
            </a:r>
            <a:r>
              <a:rPr lang="de-CH" dirty="0" smtClean="0"/>
              <a:t>Standort des Bediensteten, Nothalttasten</a:t>
            </a:r>
            <a:endParaRPr lang="de-CH" dirty="0"/>
          </a:p>
        </p:txBody>
      </p:sp>
      <p:sp>
        <p:nvSpPr>
          <p:cNvPr id="4" name="Espace réservé du contenu 3"/>
          <p:cNvSpPr>
            <a:spLocks noGrp="1"/>
          </p:cNvSpPr>
          <p:nvPr>
            <p:ph idx="1"/>
          </p:nvPr>
        </p:nvSpPr>
        <p:spPr/>
        <p:txBody>
          <a:bodyPr/>
          <a:lstStyle/>
          <a:p>
            <a:r>
              <a:rPr lang="de-CH" sz="2000" dirty="0" smtClean="0"/>
              <a:t>Betriebsmodi: in der Nutzungsvereinbarung zu definieren</a:t>
            </a:r>
            <a:br>
              <a:rPr lang="de-CH" sz="2000" dirty="0" smtClean="0"/>
            </a:br>
            <a:r>
              <a:rPr lang="de-CH" sz="2000" dirty="0" smtClean="0"/>
              <a:t>(Auszug aus der Nutzungsvereinbarung einer neuen Anlage)</a:t>
            </a:r>
          </a:p>
          <a:p>
            <a:pPr marL="720725" indent="0">
              <a:lnSpc>
                <a:spcPct val="100000"/>
              </a:lnSpc>
              <a:buNone/>
              <a:tabLst>
                <a:tab pos="720725" algn="l"/>
              </a:tabLst>
            </a:pPr>
            <a:r>
              <a:rPr lang="de-CH" sz="1400" dirty="0" smtClean="0"/>
              <a:t>Die Anlage dient als Beschäftigungsanlage.</a:t>
            </a:r>
          </a:p>
          <a:p>
            <a:pPr marL="720725" indent="0">
              <a:lnSpc>
                <a:spcPct val="100000"/>
              </a:lnSpc>
              <a:buNone/>
              <a:tabLst>
                <a:tab pos="720725" algn="l"/>
              </a:tabLst>
            </a:pPr>
            <a:r>
              <a:rPr lang="de-CH" sz="1400" dirty="0" smtClean="0"/>
              <a:t>Sie ist für folgende Förderarten konzipiert: </a:t>
            </a:r>
          </a:p>
          <a:p>
            <a:pPr marL="720725" indent="0">
              <a:lnSpc>
                <a:spcPct val="100000"/>
              </a:lnSpc>
              <a:buNone/>
              <a:tabLst>
                <a:tab pos="720725" algn="l"/>
              </a:tabLst>
            </a:pPr>
            <a:r>
              <a:rPr lang="de-CH" sz="1400" dirty="0" smtClean="0"/>
              <a:t>Winter Bergförderung </a:t>
            </a:r>
          </a:p>
          <a:p>
            <a:pPr marL="1077913" lvl="1" indent="-177800">
              <a:spcBef>
                <a:spcPts val="0"/>
              </a:spcBef>
            </a:pPr>
            <a:r>
              <a:rPr lang="de-CH" sz="1400" dirty="0" smtClean="0"/>
              <a:t>Skifahrer, </a:t>
            </a:r>
            <a:r>
              <a:rPr lang="de-CH" sz="1400" dirty="0"/>
              <a:t>S</a:t>
            </a:r>
            <a:r>
              <a:rPr lang="de-CH" sz="1400" dirty="0" smtClean="0"/>
              <a:t>nowboarder</a:t>
            </a:r>
          </a:p>
          <a:p>
            <a:pPr marL="1077913" lvl="1" indent="-177800">
              <a:spcBef>
                <a:spcPts val="0"/>
              </a:spcBef>
              <a:tabLst>
                <a:tab pos="720725" algn="l"/>
              </a:tabLst>
            </a:pPr>
            <a:r>
              <a:rPr lang="de-CH" sz="1400" dirty="0" smtClean="0"/>
              <a:t>Fussgänger (Geschwindigkeit 1 m/s)</a:t>
            </a:r>
          </a:p>
          <a:p>
            <a:pPr marL="720725" indent="0">
              <a:lnSpc>
                <a:spcPct val="100000"/>
              </a:lnSpc>
              <a:buNone/>
              <a:tabLst>
                <a:tab pos="720725" algn="l"/>
              </a:tabLst>
            </a:pPr>
            <a:r>
              <a:rPr lang="de-CH" sz="1400" dirty="0" smtClean="0"/>
              <a:t>Winter Talförderung</a:t>
            </a:r>
          </a:p>
          <a:p>
            <a:pPr marL="1077913" lvl="1" indent="-177800">
              <a:lnSpc>
                <a:spcPct val="100000"/>
              </a:lnSpc>
              <a:spcBef>
                <a:spcPts val="0"/>
              </a:spcBef>
              <a:tabLst>
                <a:tab pos="720725" algn="l"/>
              </a:tabLst>
            </a:pPr>
            <a:r>
              <a:rPr lang="de-CH" sz="1400" dirty="0" smtClean="0"/>
              <a:t>Fussgänger (Beladung 50</a:t>
            </a:r>
            <a:r>
              <a:rPr lang="de-CH" sz="1400" dirty="0"/>
              <a:t>%, Geschwindigkeit 1 </a:t>
            </a:r>
            <a:r>
              <a:rPr lang="de-CH" sz="1400" dirty="0" smtClean="0"/>
              <a:t>m/s)</a:t>
            </a:r>
          </a:p>
          <a:p>
            <a:pPr marL="720725" indent="0">
              <a:lnSpc>
                <a:spcPct val="100000"/>
              </a:lnSpc>
              <a:buNone/>
              <a:tabLst>
                <a:tab pos="720725" algn="l"/>
              </a:tabLst>
            </a:pPr>
            <a:r>
              <a:rPr lang="de-CH" sz="1400" dirty="0" smtClean="0"/>
              <a:t>Sommer Bergförderung </a:t>
            </a:r>
            <a:endParaRPr lang="de-CH" sz="1400" dirty="0"/>
          </a:p>
          <a:p>
            <a:pPr marL="1077913" lvl="1" indent="-177800">
              <a:lnSpc>
                <a:spcPct val="100000"/>
              </a:lnSpc>
              <a:spcBef>
                <a:spcPts val="0"/>
              </a:spcBef>
              <a:tabLst>
                <a:tab pos="720725" algn="l"/>
              </a:tabLst>
            </a:pPr>
            <a:r>
              <a:rPr lang="de-CH" sz="1400" dirty="0"/>
              <a:t>Fussgänger (Beladung 50%, Geschwindigkeit 1 m/s)</a:t>
            </a:r>
          </a:p>
          <a:p>
            <a:pPr marL="720725" indent="0">
              <a:lnSpc>
                <a:spcPct val="100000"/>
              </a:lnSpc>
              <a:buNone/>
              <a:tabLst>
                <a:tab pos="720725" algn="l"/>
              </a:tabLst>
            </a:pPr>
            <a:r>
              <a:rPr lang="de-CH" sz="1400" dirty="0"/>
              <a:t>Sommer </a:t>
            </a:r>
            <a:r>
              <a:rPr lang="de-CH" sz="1400" dirty="0" smtClean="0"/>
              <a:t>Talförderung </a:t>
            </a:r>
            <a:endParaRPr lang="de-CH" sz="1400" dirty="0"/>
          </a:p>
          <a:p>
            <a:pPr marL="1077913" lvl="1" indent="-177800">
              <a:lnSpc>
                <a:spcPct val="100000"/>
              </a:lnSpc>
              <a:spcBef>
                <a:spcPts val="0"/>
              </a:spcBef>
              <a:tabLst>
                <a:tab pos="720725" algn="l"/>
              </a:tabLst>
            </a:pPr>
            <a:r>
              <a:rPr lang="de-CH" sz="1400" dirty="0"/>
              <a:t>Fussgänger (Beladung 50%, Geschwindigkeit 1 m/s)</a:t>
            </a:r>
          </a:p>
          <a:p>
            <a:pPr marL="720725" indent="0">
              <a:lnSpc>
                <a:spcPct val="100000"/>
              </a:lnSpc>
              <a:buNone/>
              <a:tabLst>
                <a:tab pos="720725" algn="l"/>
              </a:tabLst>
            </a:pPr>
            <a:r>
              <a:rPr lang="de-CH" sz="1400" dirty="0" smtClean="0"/>
              <a:t>Keine Nachtfahrten vorgesehen.</a:t>
            </a:r>
            <a:endParaRPr lang="de-CH" sz="1400" dirty="0"/>
          </a:p>
        </p:txBody>
      </p:sp>
    </p:spTree>
    <p:extLst>
      <p:ext uri="{BB962C8B-B14F-4D97-AF65-F5344CB8AC3E}">
        <p14:creationId xmlns:p14="http://schemas.microsoft.com/office/powerpoint/2010/main" val="12831795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de-CH" dirty="0"/>
              <a:t>Überwachungstätigkeiten, Standort des </a:t>
            </a:r>
            <a:r>
              <a:rPr lang="de-CH" dirty="0" smtClean="0"/>
              <a:t>Bediensteten, </a:t>
            </a:r>
            <a:r>
              <a:rPr lang="de-CH" dirty="0"/>
              <a:t>Nothalttasten</a:t>
            </a:r>
            <a:endParaRPr lang="fr-CH" dirty="0"/>
          </a:p>
        </p:txBody>
      </p:sp>
      <p:sp>
        <p:nvSpPr>
          <p:cNvPr id="4" name="Espace réservé du contenu 3"/>
          <p:cNvSpPr>
            <a:spLocks noGrp="1"/>
          </p:cNvSpPr>
          <p:nvPr>
            <p:ph idx="1"/>
          </p:nvPr>
        </p:nvSpPr>
        <p:spPr/>
        <p:txBody>
          <a:bodyPr/>
          <a:lstStyle/>
          <a:p>
            <a:r>
              <a:rPr lang="de-CH" dirty="0" smtClean="0"/>
              <a:t>Auszug </a:t>
            </a:r>
            <a:r>
              <a:rPr lang="de-CH" dirty="0"/>
              <a:t>aus </a:t>
            </a:r>
            <a:r>
              <a:rPr lang="de-CH" dirty="0" smtClean="0"/>
              <a:t>dem Betriebskonzept</a:t>
            </a:r>
          </a:p>
          <a:p>
            <a:pPr marL="720725" indent="0">
              <a:lnSpc>
                <a:spcPct val="100000"/>
              </a:lnSpc>
              <a:buNone/>
              <a:tabLst>
                <a:tab pos="720725" algn="l"/>
              </a:tabLst>
            </a:pPr>
            <a:r>
              <a:rPr lang="de-CH" sz="1400" dirty="0" smtClean="0"/>
              <a:t>Die </a:t>
            </a:r>
            <a:r>
              <a:rPr lang="de-CH" sz="1400" dirty="0" err="1" smtClean="0"/>
              <a:t>4er</a:t>
            </a:r>
            <a:r>
              <a:rPr lang="de-CH" sz="1400" dirty="0" smtClean="0"/>
              <a:t> Sesselbahn wird sowohl in der Winter- als auch in der Sommersaison betrieben.</a:t>
            </a:r>
          </a:p>
          <a:p>
            <a:pPr marL="720725" indent="0">
              <a:lnSpc>
                <a:spcPct val="100000"/>
              </a:lnSpc>
              <a:buNone/>
              <a:tabLst>
                <a:tab pos="720725" algn="l"/>
              </a:tabLst>
            </a:pPr>
            <a:r>
              <a:rPr lang="de-CH" sz="1400" dirty="0" smtClean="0"/>
              <a:t>Die </a:t>
            </a:r>
            <a:r>
              <a:rPr lang="de-CH" sz="1400" dirty="0" err="1" smtClean="0"/>
              <a:t>4er</a:t>
            </a:r>
            <a:r>
              <a:rPr lang="de-CH" sz="1400" dirty="0" smtClean="0"/>
              <a:t> Sesselbahn ist während der Wintersaison täglich von 08.45 bis 16.15 Uhr in Betrieb.</a:t>
            </a:r>
          </a:p>
          <a:p>
            <a:pPr marL="720725" indent="0">
              <a:lnSpc>
                <a:spcPct val="100000"/>
              </a:lnSpc>
              <a:buNone/>
              <a:tabLst>
                <a:tab pos="720725" algn="l"/>
              </a:tabLst>
            </a:pPr>
            <a:r>
              <a:rPr lang="de-CH" sz="1400" dirty="0"/>
              <a:t>In der Sommersaison ist die Anlage von 08.00 bis 17.00 Uhr in Betrieb</a:t>
            </a:r>
            <a:r>
              <a:rPr lang="de-CH" sz="1400" dirty="0" smtClean="0"/>
              <a:t>.</a:t>
            </a:r>
          </a:p>
          <a:p>
            <a:pPr marL="720725" indent="0">
              <a:lnSpc>
                <a:spcPct val="100000"/>
              </a:lnSpc>
              <a:buNone/>
              <a:tabLst>
                <a:tab pos="720725" algn="l"/>
              </a:tabLst>
            </a:pPr>
            <a:endParaRPr lang="de-CH" sz="1400" dirty="0" smtClean="0"/>
          </a:p>
          <a:p>
            <a:pPr marL="720725" indent="0">
              <a:lnSpc>
                <a:spcPct val="100000"/>
              </a:lnSpc>
              <a:buNone/>
              <a:tabLst>
                <a:tab pos="720725" algn="l"/>
              </a:tabLst>
            </a:pPr>
            <a:r>
              <a:rPr lang="de-CH" sz="1400" dirty="0" smtClean="0"/>
              <a:t>Fussgängertransport</a:t>
            </a:r>
            <a:r>
              <a:rPr lang="de-CH" sz="1400" dirty="0"/>
              <a:t>: Die </a:t>
            </a:r>
            <a:r>
              <a:rPr lang="de-CH" sz="1400" dirty="0" smtClean="0"/>
              <a:t>Transportkapazität </a:t>
            </a:r>
            <a:r>
              <a:rPr lang="de-CH" sz="1400" dirty="0"/>
              <a:t>ist auf 50% </a:t>
            </a:r>
            <a:r>
              <a:rPr lang="de-CH" sz="1400" dirty="0" smtClean="0"/>
              <a:t>beschränkt</a:t>
            </a:r>
          </a:p>
          <a:p>
            <a:pPr marL="720725" indent="0">
              <a:lnSpc>
                <a:spcPct val="100000"/>
              </a:lnSpc>
              <a:buNone/>
              <a:tabLst>
                <a:tab pos="720725" algn="l"/>
              </a:tabLst>
            </a:pPr>
            <a:r>
              <a:rPr lang="de-CH" sz="1400" dirty="0" smtClean="0"/>
              <a:t>Sommerbetrieb: es dürfen max. 2 Personen pro Sessel beladen werden.</a:t>
            </a:r>
          </a:p>
          <a:p>
            <a:pPr marL="720725" indent="0">
              <a:lnSpc>
                <a:spcPct val="100000"/>
              </a:lnSpc>
              <a:buNone/>
              <a:tabLst>
                <a:tab pos="720725" algn="l"/>
              </a:tabLst>
            </a:pPr>
            <a:r>
              <a:rPr lang="de-CH" sz="1400" dirty="0" smtClean="0"/>
              <a:t>Winterbetrieb: Es wird ein Konvoi a max. 10 Sessel mit Vollbeladung (4 Pers) transportiert.</a:t>
            </a:r>
          </a:p>
          <a:p>
            <a:pPr marL="720725" indent="0">
              <a:lnSpc>
                <a:spcPct val="100000"/>
              </a:lnSpc>
              <a:buNone/>
              <a:tabLst>
                <a:tab pos="720725" algn="l"/>
              </a:tabLst>
            </a:pPr>
            <a:endParaRPr lang="de-CH" sz="1400" dirty="0" smtClean="0"/>
          </a:p>
          <a:p>
            <a:pPr marL="720725" indent="0">
              <a:lnSpc>
                <a:spcPct val="100000"/>
              </a:lnSpc>
              <a:buNone/>
              <a:tabLst>
                <a:tab pos="720725" algn="l"/>
              </a:tabLst>
            </a:pPr>
            <a:r>
              <a:rPr lang="de-CH" sz="1400" dirty="0" smtClean="0"/>
              <a:t>Die Wahl der Betriebsart «Fussgänger» erfolgt durch den Betriebsbediensteten an den Aussenbedienstellen mittels des orange gekennzeichneten und beschrifteten Tasters. Durch Aktivierung dieser Funktion reduziert sich die Bahngeschwindigkeit automatisch auf 0.85 m/s und gleichzeitig wird das Fahrzeug elektrisch markiert.</a:t>
            </a:r>
            <a:endParaRPr lang="de-CH" dirty="0" smtClean="0"/>
          </a:p>
          <a:p>
            <a:endParaRPr lang="de-CH" dirty="0" smtClean="0"/>
          </a:p>
          <a:p>
            <a:endParaRPr lang="de-CH" dirty="0" smtClean="0"/>
          </a:p>
        </p:txBody>
      </p:sp>
    </p:spTree>
    <p:extLst>
      <p:ext uri="{BB962C8B-B14F-4D97-AF65-F5344CB8AC3E}">
        <p14:creationId xmlns:p14="http://schemas.microsoft.com/office/powerpoint/2010/main" val="40032702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de-CH" dirty="0"/>
              <a:t>Überwachungstätigkeiten, Standort des </a:t>
            </a:r>
            <a:r>
              <a:rPr lang="de-CH" dirty="0" smtClean="0"/>
              <a:t>Bediensteten, </a:t>
            </a:r>
            <a:r>
              <a:rPr lang="de-CH" dirty="0"/>
              <a:t>Nothalttasten</a:t>
            </a:r>
            <a:endParaRPr lang="fr-CH" dirty="0"/>
          </a:p>
        </p:txBody>
      </p:sp>
      <p:sp>
        <p:nvSpPr>
          <p:cNvPr id="4" name="Espace réservé du contenu 3"/>
          <p:cNvSpPr>
            <a:spLocks noGrp="1"/>
          </p:cNvSpPr>
          <p:nvPr>
            <p:ph idx="1"/>
          </p:nvPr>
        </p:nvSpPr>
        <p:spPr>
          <a:xfrm>
            <a:off x="763588" y="1200151"/>
            <a:ext cx="3854907" cy="3309937"/>
          </a:xfrm>
        </p:spPr>
        <p:txBody>
          <a:bodyPr/>
          <a:lstStyle/>
          <a:p>
            <a:r>
              <a:rPr lang="de-CH" sz="2000" dirty="0" smtClean="0"/>
              <a:t>Separater Zugang für Fussgänger?</a:t>
            </a:r>
          </a:p>
          <a:p>
            <a:r>
              <a:rPr lang="de-CH" sz="2000" dirty="0" smtClean="0"/>
              <a:t>Ausstieg für Fussgänger bei der </a:t>
            </a:r>
            <a:r>
              <a:rPr lang="de-CH" sz="2000" dirty="0"/>
              <a:t>Talfahrt auch </a:t>
            </a:r>
            <a:r>
              <a:rPr lang="de-CH" sz="2000" dirty="0" smtClean="0"/>
              <a:t>vorhanden?</a:t>
            </a:r>
          </a:p>
          <a:p>
            <a:r>
              <a:rPr lang="de-CH" sz="2000" dirty="0" smtClean="0"/>
              <a:t>Einsteige- und Aussteigebereiche normkonform?</a:t>
            </a:r>
          </a:p>
          <a:p>
            <a:r>
              <a:rPr lang="de-CH" sz="2000" dirty="0" smtClean="0"/>
              <a:t>Geschwindigkeitsreduktion für Fussgängertransport notwendig?</a:t>
            </a:r>
          </a:p>
          <a:p>
            <a:endParaRPr lang="de-CH" dirty="0" smtClean="0"/>
          </a:p>
          <a:p>
            <a:endParaRPr lang="de-CH" dirty="0" smtClean="0"/>
          </a:p>
          <a:p>
            <a:endParaRPr lang="de-CH" dirty="0" smtClean="0"/>
          </a:p>
          <a:p>
            <a:endParaRPr lang="de-CH" dirty="0" smtClean="0"/>
          </a:p>
        </p:txBody>
      </p:sp>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8495" y="1200151"/>
            <a:ext cx="3990814" cy="3068601"/>
          </a:xfrm>
          <a:prstGeom prst="rect">
            <a:avLst/>
          </a:prstGeom>
        </p:spPr>
      </p:pic>
    </p:spTree>
    <p:extLst>
      <p:ext uri="{BB962C8B-B14F-4D97-AF65-F5344CB8AC3E}">
        <p14:creationId xmlns:p14="http://schemas.microsoft.com/office/powerpoint/2010/main" val="18388886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de-CH" dirty="0"/>
              <a:t>Überwachungstätigkeiten, Standort des </a:t>
            </a:r>
            <a:r>
              <a:rPr lang="de-CH" dirty="0" smtClean="0"/>
              <a:t>Bediensteten, </a:t>
            </a:r>
            <a:r>
              <a:rPr lang="de-CH" dirty="0"/>
              <a:t>Nothalttasten</a:t>
            </a:r>
            <a:endParaRPr lang="fr-CH" dirty="0"/>
          </a:p>
        </p:txBody>
      </p:sp>
      <p:sp>
        <p:nvSpPr>
          <p:cNvPr id="4" name="Espace réservé du contenu 3"/>
          <p:cNvSpPr>
            <a:spLocks noGrp="1"/>
          </p:cNvSpPr>
          <p:nvPr>
            <p:ph idx="1"/>
          </p:nvPr>
        </p:nvSpPr>
        <p:spPr>
          <a:xfrm>
            <a:off x="763588" y="1200151"/>
            <a:ext cx="4133876" cy="3309937"/>
          </a:xfrm>
        </p:spPr>
        <p:txBody>
          <a:bodyPr/>
          <a:lstStyle/>
          <a:p>
            <a:r>
              <a:rPr lang="de-CH" dirty="0" smtClean="0"/>
              <a:t>Standort des Bediensteten für Überwachungstätigkeiten und Hilfeleistung geeignet?</a:t>
            </a:r>
          </a:p>
          <a:p>
            <a:r>
              <a:rPr lang="de-CH" dirty="0" smtClean="0"/>
              <a:t>Nothalttasten in der Nähe zur Verfügung?</a:t>
            </a:r>
          </a:p>
        </p:txBody>
      </p:sp>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8495" y="1200151"/>
            <a:ext cx="3990814" cy="3068601"/>
          </a:xfrm>
          <a:prstGeom prst="rect">
            <a:avLst/>
          </a:prstGeom>
        </p:spPr>
      </p:pic>
      <p:sp>
        <p:nvSpPr>
          <p:cNvPr id="5" name="Ellipse 4"/>
          <p:cNvSpPr/>
          <p:nvPr/>
        </p:nvSpPr>
        <p:spPr>
          <a:xfrm>
            <a:off x="8035871" y="1735811"/>
            <a:ext cx="317715" cy="3177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Ellipse 5"/>
          <p:cNvSpPr/>
          <p:nvPr/>
        </p:nvSpPr>
        <p:spPr>
          <a:xfrm>
            <a:off x="7504757" y="1718342"/>
            <a:ext cx="317715" cy="3177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Ellipse 6"/>
          <p:cNvSpPr/>
          <p:nvPr/>
        </p:nvSpPr>
        <p:spPr>
          <a:xfrm>
            <a:off x="7744982" y="3951037"/>
            <a:ext cx="317715" cy="3177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409128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de-CH" dirty="0"/>
              <a:t>Überwachungstätigkeiten, Standort des </a:t>
            </a:r>
            <a:r>
              <a:rPr lang="de-CH" dirty="0" smtClean="0"/>
              <a:t>Bediensteten, </a:t>
            </a:r>
            <a:r>
              <a:rPr lang="de-CH" dirty="0"/>
              <a:t>Nothalttasten</a:t>
            </a:r>
            <a:endParaRPr lang="fr-CH" dirty="0"/>
          </a:p>
        </p:txBody>
      </p:sp>
      <p:sp>
        <p:nvSpPr>
          <p:cNvPr id="4" name="Espace réservé du contenu 3"/>
          <p:cNvSpPr>
            <a:spLocks noGrp="1"/>
          </p:cNvSpPr>
          <p:nvPr>
            <p:ph idx="1"/>
          </p:nvPr>
        </p:nvSpPr>
        <p:spPr>
          <a:xfrm>
            <a:off x="763588" y="1200151"/>
            <a:ext cx="7806975" cy="3309937"/>
          </a:xfrm>
        </p:spPr>
        <p:txBody>
          <a:bodyPr/>
          <a:lstStyle/>
          <a:p>
            <a:pPr marL="0" indent="0">
              <a:buNone/>
            </a:pPr>
            <a:r>
              <a:rPr lang="de-CH" dirty="0" smtClean="0"/>
              <a:t>Sind alle Betriebsmodi im </a:t>
            </a:r>
            <a:br>
              <a:rPr lang="de-CH" dirty="0" smtClean="0"/>
            </a:br>
            <a:r>
              <a:rPr lang="de-CH" dirty="0" smtClean="0"/>
              <a:t>Bergeplan berücksichtigt?</a:t>
            </a:r>
          </a:p>
        </p:txBody>
      </p:sp>
      <p:sp>
        <p:nvSpPr>
          <p:cNvPr id="7" name="ZoneTexte 6"/>
          <p:cNvSpPr txBox="1"/>
          <p:nvPr/>
        </p:nvSpPr>
        <p:spPr>
          <a:xfrm>
            <a:off x="763588" y="2537470"/>
            <a:ext cx="4443843" cy="400110"/>
          </a:xfrm>
          <a:prstGeom prst="rect">
            <a:avLst/>
          </a:prstGeom>
          <a:noFill/>
        </p:spPr>
        <p:txBody>
          <a:bodyPr wrap="square" rtlCol="0">
            <a:spAutoFit/>
          </a:bodyPr>
          <a:lstStyle/>
          <a:p>
            <a:r>
              <a:rPr lang="de-CH" sz="1000" b="1" dirty="0" smtClean="0"/>
              <a:t>Zeitrechnung für eine Förderleistung von 1583 Pers./Std. </a:t>
            </a:r>
            <a:br>
              <a:rPr lang="de-CH" sz="1000" b="1" dirty="0" smtClean="0"/>
            </a:br>
            <a:r>
              <a:rPr lang="de-CH" sz="1000" b="1" dirty="0" err="1" smtClean="0"/>
              <a:t>Bergseil</a:t>
            </a:r>
            <a:r>
              <a:rPr lang="de-CH" sz="1000" b="1" dirty="0" smtClean="0"/>
              <a:t> 100% / </a:t>
            </a:r>
            <a:r>
              <a:rPr lang="de-CH" sz="1000" b="1" dirty="0" err="1" smtClean="0"/>
              <a:t>Talseil</a:t>
            </a:r>
            <a:r>
              <a:rPr lang="de-CH" sz="1000" b="1" dirty="0" smtClean="0"/>
              <a:t> 1 Konvoi à 10 Sessel</a:t>
            </a:r>
            <a:endParaRPr lang="de-CH" sz="1000" dirty="0" smtClean="0"/>
          </a:p>
        </p:txBody>
      </p:sp>
      <p:sp>
        <p:nvSpPr>
          <p:cNvPr id="10" name="ZoneTexte 9"/>
          <p:cNvSpPr txBox="1"/>
          <p:nvPr/>
        </p:nvSpPr>
        <p:spPr>
          <a:xfrm>
            <a:off x="5151734" y="1385977"/>
            <a:ext cx="3837283" cy="400110"/>
          </a:xfrm>
          <a:prstGeom prst="rect">
            <a:avLst/>
          </a:prstGeom>
          <a:noFill/>
        </p:spPr>
        <p:txBody>
          <a:bodyPr wrap="square" rtlCol="0">
            <a:spAutoFit/>
          </a:bodyPr>
          <a:lstStyle/>
          <a:p>
            <a:r>
              <a:rPr lang="de-CH" sz="1000" b="1" dirty="0" smtClean="0"/>
              <a:t>Zeitrechnung für den Sommerbetrieb </a:t>
            </a:r>
            <a:br>
              <a:rPr lang="de-CH" sz="1000" b="1" dirty="0" smtClean="0"/>
            </a:br>
            <a:r>
              <a:rPr lang="de-CH" sz="1000" b="1" dirty="0" err="1" smtClean="0"/>
              <a:t>Bergseil</a:t>
            </a:r>
            <a:r>
              <a:rPr lang="de-CH" sz="1000" b="1" dirty="0" smtClean="0"/>
              <a:t> 50% / </a:t>
            </a:r>
            <a:r>
              <a:rPr lang="de-CH" sz="1000" b="1" dirty="0" err="1" smtClean="0"/>
              <a:t>Talseil</a:t>
            </a:r>
            <a:r>
              <a:rPr lang="de-CH" sz="1000" b="1" dirty="0" smtClean="0"/>
              <a:t> 50 %</a:t>
            </a:r>
            <a:endParaRPr lang="de-CH" sz="1000" dirty="0"/>
          </a:p>
        </p:txBody>
      </p:sp>
      <p:pic>
        <p:nvPicPr>
          <p:cNvPr id="11" name="Image 10"/>
          <p:cNvPicPr>
            <a:picLocks noChangeAspect="1"/>
          </p:cNvPicPr>
          <p:nvPr/>
        </p:nvPicPr>
        <p:blipFill rotWithShape="1">
          <a:blip r:embed="rId3" cstate="email">
            <a:extLst>
              <a:ext uri="{28A0092B-C50C-407E-A947-70E740481C1C}">
                <a14:useLocalDpi xmlns:a14="http://schemas.microsoft.com/office/drawing/2010/main"/>
              </a:ext>
            </a:extLst>
          </a:blip>
          <a:srcRect t="84165" r="37808"/>
          <a:stretch/>
        </p:blipFill>
        <p:spPr>
          <a:xfrm>
            <a:off x="763588" y="4081249"/>
            <a:ext cx="4405097" cy="577076"/>
          </a:xfrm>
          <a:prstGeom prst="rect">
            <a:avLst/>
          </a:prstGeom>
        </p:spPr>
      </p:pic>
      <p:pic>
        <p:nvPicPr>
          <p:cNvPr id="12" name="Image 11"/>
          <p:cNvPicPr>
            <a:picLocks noChangeAspect="1"/>
          </p:cNvPicPr>
          <p:nvPr/>
        </p:nvPicPr>
        <p:blipFill rotWithShape="1">
          <a:blip r:embed="rId3" cstate="email">
            <a:extLst>
              <a:ext uri="{28A0092B-C50C-407E-A947-70E740481C1C}">
                <a14:useLocalDpi xmlns:a14="http://schemas.microsoft.com/office/drawing/2010/main"/>
              </a:ext>
            </a:extLst>
          </a:blip>
          <a:srcRect t="9648" r="37713" b="60174"/>
          <a:stretch/>
        </p:blipFill>
        <p:spPr>
          <a:xfrm>
            <a:off x="763588" y="2929180"/>
            <a:ext cx="4358602" cy="1086468"/>
          </a:xfrm>
          <a:prstGeom prst="rect">
            <a:avLst/>
          </a:prstGeom>
        </p:spPr>
      </p:pic>
      <p:pic>
        <p:nvPicPr>
          <p:cNvPr id="13" name="Image 12"/>
          <p:cNvPicPr>
            <a:picLocks noChangeAspect="1"/>
          </p:cNvPicPr>
          <p:nvPr/>
        </p:nvPicPr>
        <p:blipFill rotWithShape="1">
          <a:blip r:embed="rId4" cstate="email">
            <a:extLst>
              <a:ext uri="{28A0092B-C50C-407E-A947-70E740481C1C}">
                <a14:useLocalDpi xmlns:a14="http://schemas.microsoft.com/office/drawing/2010/main"/>
              </a:ext>
            </a:extLst>
          </a:blip>
          <a:srcRect t="6574" b="58376"/>
          <a:stretch/>
        </p:blipFill>
        <p:spPr>
          <a:xfrm>
            <a:off x="5151734" y="1786087"/>
            <a:ext cx="3684884" cy="1151493"/>
          </a:xfrm>
          <a:prstGeom prst="rect">
            <a:avLst/>
          </a:prstGeom>
        </p:spPr>
      </p:pic>
    </p:spTree>
    <p:extLst>
      <p:ext uri="{BB962C8B-B14F-4D97-AF65-F5344CB8AC3E}">
        <p14:creationId xmlns:p14="http://schemas.microsoft.com/office/powerpoint/2010/main" val="28136016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l="7702"/>
          <a:stretch/>
        </p:blipFill>
        <p:spPr>
          <a:xfrm>
            <a:off x="6183824" y="1534333"/>
            <a:ext cx="2740966" cy="2493290"/>
          </a:xfrm>
          <a:prstGeom prst="rect">
            <a:avLst/>
          </a:prstGeom>
        </p:spPr>
      </p:pic>
      <p:sp>
        <p:nvSpPr>
          <p:cNvPr id="3" name="Titre 2"/>
          <p:cNvSpPr>
            <a:spLocks noGrp="1"/>
          </p:cNvSpPr>
          <p:nvPr>
            <p:ph type="title"/>
          </p:nvPr>
        </p:nvSpPr>
        <p:spPr/>
        <p:txBody>
          <a:bodyPr>
            <a:normAutofit/>
          </a:bodyPr>
          <a:lstStyle/>
          <a:p>
            <a:r>
              <a:rPr lang="de-CH" dirty="0" smtClean="0"/>
              <a:t>Berücksichtigung der Massnahmen der Sicherheitsanalyse</a:t>
            </a:r>
            <a:endParaRPr lang="de-CH" dirty="0"/>
          </a:p>
        </p:txBody>
      </p:sp>
      <p:sp>
        <p:nvSpPr>
          <p:cNvPr id="4" name="Espace réservé du contenu 3"/>
          <p:cNvSpPr>
            <a:spLocks noGrp="1"/>
          </p:cNvSpPr>
          <p:nvPr>
            <p:ph idx="1"/>
          </p:nvPr>
        </p:nvSpPr>
        <p:spPr>
          <a:xfrm>
            <a:off x="763588" y="1200151"/>
            <a:ext cx="5683707" cy="3309937"/>
          </a:xfrm>
        </p:spPr>
        <p:txBody>
          <a:bodyPr/>
          <a:lstStyle/>
          <a:p>
            <a:r>
              <a:rPr lang="de-CH" sz="2000" dirty="0" smtClean="0"/>
              <a:t>Der Sicherheitsabstand von 1.50 m kann nicht eingehalten werden.</a:t>
            </a:r>
          </a:p>
          <a:p>
            <a:r>
              <a:rPr lang="de-CH" sz="2000" dirty="0" smtClean="0"/>
              <a:t>Die Risikoanalyse definiert insbesondere  betriebliche Ersatzmassnahmen:</a:t>
            </a:r>
          </a:p>
          <a:p>
            <a:pPr lvl="1">
              <a:spcBef>
                <a:spcPts val="0"/>
              </a:spcBef>
            </a:pPr>
            <a:r>
              <a:rPr lang="de-CH" sz="1800" dirty="0" smtClean="0"/>
              <a:t>Die Anlage wird bei einer </a:t>
            </a:r>
            <a:r>
              <a:rPr lang="de-CH" sz="1800" dirty="0" err="1" smtClean="0"/>
              <a:t>Querpendelung</a:t>
            </a:r>
            <a:r>
              <a:rPr lang="de-CH" sz="1800" dirty="0" smtClean="0"/>
              <a:t> von 0.22 </a:t>
            </a:r>
            <a:r>
              <a:rPr lang="de-CH" sz="1800" dirty="0" err="1" smtClean="0"/>
              <a:t>rad</a:t>
            </a:r>
            <a:r>
              <a:rPr lang="de-CH" sz="1800" dirty="0" smtClean="0"/>
              <a:t> stillgesetzt</a:t>
            </a:r>
          </a:p>
          <a:p>
            <a:pPr lvl="1">
              <a:spcBef>
                <a:spcPts val="0"/>
              </a:spcBef>
            </a:pPr>
            <a:r>
              <a:rPr lang="de-CH" sz="1800" dirty="0" smtClean="0"/>
              <a:t>Das Fahrzeug 1 wird in die Station zurückgeführt ohne am Gebäude vorbeizufahren</a:t>
            </a:r>
          </a:p>
          <a:p>
            <a:pPr marL="0" indent="0">
              <a:buNone/>
            </a:pPr>
            <a:r>
              <a:rPr lang="de-CH" sz="1800" dirty="0"/>
              <a:t>D</a:t>
            </a:r>
            <a:r>
              <a:rPr lang="de-CH" sz="1800" dirty="0" smtClean="0"/>
              <a:t>iese Anforderung muss im Betriebskonzept berücksichtigt sein.</a:t>
            </a:r>
            <a:endParaRPr lang="de-CH" dirty="0" smtClean="0"/>
          </a:p>
        </p:txBody>
      </p:sp>
    </p:spTree>
    <p:extLst>
      <p:ext uri="{BB962C8B-B14F-4D97-AF65-F5344CB8AC3E}">
        <p14:creationId xmlns:p14="http://schemas.microsoft.com/office/powerpoint/2010/main" val="38560457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smtClean="0"/>
              <a:t>Teil I : </a:t>
            </a:r>
            <a:r>
              <a:rPr lang="fr-CH" sz="2400" dirty="0" err="1" smtClean="0"/>
              <a:t>Technische</a:t>
            </a:r>
            <a:r>
              <a:rPr lang="fr-CH" sz="2400" dirty="0" smtClean="0"/>
              <a:t> </a:t>
            </a:r>
            <a:r>
              <a:rPr lang="fr-CH" sz="2400" dirty="0" err="1" smtClean="0"/>
              <a:t>Prüfung</a:t>
            </a:r>
            <a:r>
              <a:rPr lang="fr-CH" sz="2400" dirty="0" smtClean="0"/>
              <a:t> </a:t>
            </a:r>
            <a:r>
              <a:rPr lang="fr-CH" sz="2400" dirty="0" err="1" smtClean="0"/>
              <a:t>durch</a:t>
            </a:r>
            <a:r>
              <a:rPr lang="fr-CH" sz="2400" dirty="0" smtClean="0"/>
              <a:t> </a:t>
            </a:r>
            <a:r>
              <a:rPr lang="fr-CH" sz="2400" dirty="0" err="1" smtClean="0"/>
              <a:t>das</a:t>
            </a:r>
            <a:r>
              <a:rPr lang="fr-CH" sz="2400" dirty="0" smtClean="0"/>
              <a:t> BAV</a:t>
            </a:r>
            <a:r>
              <a:rPr lang="fr-CH" sz="4050" dirty="0"/>
              <a:t/>
            </a:r>
            <a:br>
              <a:rPr lang="fr-CH" sz="4050" dirty="0"/>
            </a:br>
            <a:r>
              <a:rPr lang="fr-CH" sz="4050" dirty="0" err="1" smtClean="0"/>
              <a:t>Fragen</a:t>
            </a:r>
            <a:r>
              <a:rPr lang="fr-CH" sz="4050" dirty="0" smtClean="0"/>
              <a:t> der </a:t>
            </a:r>
            <a:r>
              <a:rPr lang="fr-CH" sz="4050" dirty="0" err="1" smtClean="0"/>
              <a:t>Teilnehmerinnen</a:t>
            </a:r>
            <a:r>
              <a:rPr lang="fr-CH" sz="4050" dirty="0" smtClean="0"/>
              <a:t> </a:t>
            </a:r>
            <a:r>
              <a:rPr lang="fr-CH" sz="4050" dirty="0" err="1" smtClean="0"/>
              <a:t>und</a:t>
            </a:r>
            <a:r>
              <a:rPr lang="fr-CH" sz="4050" dirty="0" smtClean="0"/>
              <a:t> der </a:t>
            </a:r>
            <a:r>
              <a:rPr lang="fr-CH" sz="4050" dirty="0" err="1" smtClean="0"/>
              <a:t>Teilnehmer</a:t>
            </a:r>
            <a:r>
              <a:rPr lang="fr-CH" sz="4050" dirty="0"/>
              <a:t/>
            </a:r>
            <a:br>
              <a:rPr lang="fr-CH" sz="4050" dirty="0"/>
            </a:br>
            <a:endParaRPr lang="fr-CH" sz="2100" dirty="0"/>
          </a:p>
        </p:txBody>
      </p:sp>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95650" y="1839566"/>
            <a:ext cx="2753967" cy="2753967"/>
          </a:xfrm>
          <a:prstGeom prst="rect">
            <a:avLst/>
          </a:prstGeom>
        </p:spPr>
      </p:pic>
    </p:spTree>
    <p:extLst>
      <p:ext uri="{BB962C8B-B14F-4D97-AF65-F5344CB8AC3E}">
        <p14:creationId xmlns:p14="http://schemas.microsoft.com/office/powerpoint/2010/main" val="7715768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2/17</a:t>
            </a:r>
            <a:endParaRPr lang="en-US" dirty="0"/>
          </a:p>
        </p:txBody>
      </p:sp>
      <p:sp>
        <p:nvSpPr>
          <p:cNvPr id="3" name="Espace réservé du contenu 2"/>
          <p:cNvSpPr>
            <a:spLocks noGrp="1"/>
          </p:cNvSpPr>
          <p:nvPr>
            <p:ph idx="1"/>
          </p:nvPr>
        </p:nvSpPr>
        <p:spPr>
          <a:xfrm>
            <a:off x="763588" y="1109132"/>
            <a:ext cx="7959724" cy="3309937"/>
          </a:xfrm>
        </p:spPr>
        <p:txBody>
          <a:bodyPr/>
          <a:lstStyle/>
          <a:p>
            <a:pPr marL="0" indent="0">
              <a:buNone/>
            </a:pPr>
            <a:r>
              <a:rPr lang="fr-CH" sz="1500" i="1" dirty="0" err="1"/>
              <a:t>Seilbahngesetz</a:t>
            </a:r>
            <a:r>
              <a:rPr lang="fr-CH" sz="1500" i="1" dirty="0"/>
              <a:t>, </a:t>
            </a:r>
            <a:r>
              <a:rPr lang="fr-CH" sz="1500" i="1" dirty="0" err="1"/>
              <a:t>SebG</a:t>
            </a:r>
            <a:r>
              <a:rPr lang="fr-CH" sz="1500" i="1" dirty="0"/>
              <a:t>, SR 743.01 (01.01.2018)</a:t>
            </a:r>
          </a:p>
          <a:p>
            <a:r>
              <a:rPr lang="de-CH" sz="1600" i="1" dirty="0"/>
              <a:t>2. Abschnitt: Bau von Seilbahnen mit Bundeskonzession</a:t>
            </a:r>
            <a:endParaRPr lang="en-US" sz="1600" i="1" dirty="0"/>
          </a:p>
        </p:txBody>
      </p:sp>
      <p:sp>
        <p:nvSpPr>
          <p:cNvPr id="4" name="Rectangle 3"/>
          <p:cNvSpPr/>
          <p:nvPr/>
        </p:nvSpPr>
        <p:spPr>
          <a:xfrm>
            <a:off x="1547664" y="1815667"/>
            <a:ext cx="6196182" cy="2762295"/>
          </a:xfrm>
          <a:prstGeom prst="rect">
            <a:avLst/>
          </a:prstGeom>
        </p:spPr>
        <p:txBody>
          <a:bodyPr wrap="square">
            <a:spAutoFit/>
          </a:bodyPr>
          <a:lstStyle/>
          <a:p>
            <a:r>
              <a:rPr lang="en-US" sz="1350" b="1" dirty="0">
                <a:latin typeface="TimesNewRoman,Bold"/>
              </a:rPr>
              <a:t>Art. 9 </a:t>
            </a:r>
            <a:r>
              <a:rPr lang="de-CH" sz="1400" dirty="0" smtClean="0"/>
              <a:t>Plangenehmigung</a:t>
            </a:r>
          </a:p>
          <a:p>
            <a:r>
              <a:rPr lang="fr-CH" sz="600" dirty="0" smtClean="0">
                <a:latin typeface="TimesNewRoman"/>
              </a:rPr>
              <a:t> </a:t>
            </a:r>
            <a:endParaRPr lang="en-US" sz="1350" dirty="0">
              <a:latin typeface="TimesNewRoman"/>
            </a:endParaRPr>
          </a:p>
          <a:p>
            <a:r>
              <a:rPr lang="fr-FR" sz="600" dirty="0">
                <a:latin typeface="TimesNewRoman"/>
              </a:rPr>
              <a:t>3 </a:t>
            </a:r>
            <a:r>
              <a:rPr lang="de-CH" sz="1400" dirty="0"/>
              <a:t>Die Plangenehmigung wird erteilt, wenn</a:t>
            </a:r>
            <a:r>
              <a:rPr lang="de-CH" sz="1400" dirty="0" smtClean="0"/>
              <a:t>:</a:t>
            </a:r>
          </a:p>
          <a:p>
            <a:endParaRPr lang="de-CH" sz="1400" dirty="0" smtClean="0"/>
          </a:p>
          <a:p>
            <a:pPr indent="-257175">
              <a:buFontTx/>
              <a:buAutoNum type="alphaLcPeriod"/>
            </a:pPr>
            <a:r>
              <a:rPr lang="de-CH" sz="1400" dirty="0"/>
              <a:t>die grundlegenden Anforderungen sowie die übrigen massgebenden Vor­schriften erfüllt sind</a:t>
            </a:r>
            <a:r>
              <a:rPr lang="de-CH" sz="1400" dirty="0" smtClean="0"/>
              <a:t>;</a:t>
            </a:r>
          </a:p>
          <a:p>
            <a:endParaRPr lang="fr-FR" sz="1400" dirty="0"/>
          </a:p>
          <a:p>
            <a:r>
              <a:rPr lang="de-CH" sz="1400" dirty="0" smtClean="0"/>
              <a:t>b. keine </a:t>
            </a:r>
            <a:r>
              <a:rPr lang="de-CH" sz="1400" dirty="0"/>
              <a:t>wesentlichen öffentlichen Interessen, namentlich der Raumplanung, des Natur- und Heimatschutzes oder des Umweltschutzes, entgegenstehen; und </a:t>
            </a:r>
            <a:endParaRPr lang="de-CH" sz="1400" dirty="0" smtClean="0"/>
          </a:p>
          <a:p>
            <a:endParaRPr lang="en-US" sz="1350" dirty="0">
              <a:latin typeface="TimesNewRoman"/>
            </a:endParaRPr>
          </a:p>
          <a:p>
            <a:r>
              <a:rPr lang="fr-FR" sz="1350" dirty="0">
                <a:latin typeface="TimesNewRoman"/>
              </a:rPr>
              <a:t>c. </a:t>
            </a:r>
            <a:r>
              <a:rPr lang="de-CH" sz="1400" dirty="0"/>
              <a:t>die Voraussetzungen zur Erteilung der Personenbeförderungskonzession erfüllt sind.</a:t>
            </a:r>
            <a:endParaRPr lang="en-US" sz="140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39584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p:txBody>
          <a:bodyPr/>
          <a:lstStyle/>
          <a:p>
            <a:r>
              <a:rPr lang="fr-CH" sz="4050" dirty="0"/>
              <a:t/>
            </a:r>
            <a:br>
              <a:rPr lang="fr-CH" sz="4050" dirty="0"/>
            </a:br>
            <a:r>
              <a:rPr lang="fr-CH" sz="4050" dirty="0" smtClean="0"/>
              <a:t>Pause (15’)</a:t>
            </a:r>
            <a:r>
              <a:rPr lang="fr-CH" sz="4050" dirty="0"/>
              <a:t/>
            </a:r>
            <a:br>
              <a:rPr lang="fr-CH" sz="4050" dirty="0"/>
            </a:br>
            <a:endParaRPr lang="fr-CH" sz="2100" dirty="0"/>
          </a:p>
        </p:txBody>
      </p:sp>
    </p:spTree>
    <p:extLst>
      <p:ext uri="{BB962C8B-B14F-4D97-AF65-F5344CB8AC3E}">
        <p14:creationId xmlns:p14="http://schemas.microsoft.com/office/powerpoint/2010/main" val="12790725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1196618" y="1612501"/>
            <a:ext cx="6672620" cy="1315097"/>
          </a:xfrm>
        </p:spPr>
        <p:txBody>
          <a:bodyPr/>
          <a:lstStyle/>
          <a:p>
            <a:r>
              <a:rPr lang="fr-CH" sz="4050" dirty="0"/>
              <a:t>Teil II : </a:t>
            </a:r>
            <a:r>
              <a:rPr lang="fr-CH" sz="4050" dirty="0" err="1"/>
              <a:t>Eingabeunterlagen</a:t>
            </a:r>
            <a:r>
              <a:rPr lang="fr-CH" sz="4050" dirty="0"/>
              <a:t> und </a:t>
            </a:r>
            <a:r>
              <a:rPr lang="fr-CH" sz="4050" dirty="0" err="1"/>
              <a:t>Prüfung</a:t>
            </a:r>
            <a:r>
              <a:rPr lang="fr-CH" sz="4050" dirty="0"/>
              <a:t> </a:t>
            </a:r>
            <a:r>
              <a:rPr lang="fr-CH" sz="4050" dirty="0" err="1"/>
              <a:t>durch</a:t>
            </a:r>
            <a:r>
              <a:rPr lang="fr-CH" sz="4050" dirty="0"/>
              <a:t> IKSS</a:t>
            </a:r>
            <a:br>
              <a:rPr lang="fr-CH" sz="4050" dirty="0"/>
            </a:br>
            <a:endParaRPr lang="fr-CH" sz="2100" dirty="0"/>
          </a:p>
        </p:txBody>
      </p:sp>
      <p:sp>
        <p:nvSpPr>
          <p:cNvPr id="5" name="Rectangle 5"/>
          <p:cNvSpPr txBox="1">
            <a:spLocks noChangeArrowheads="1"/>
          </p:cNvSpPr>
          <p:nvPr/>
        </p:nvSpPr>
        <p:spPr bwMode="auto">
          <a:xfrm>
            <a:off x="677133" y="4197642"/>
            <a:ext cx="6571287" cy="4320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fr-CH" sz="1200" kern="0" dirty="0">
                <a:solidFill>
                  <a:prstClr val="black"/>
                </a:solidFill>
              </a:rPr>
              <a:t>Gilles Délèze, </a:t>
            </a:r>
            <a:r>
              <a:rPr lang="fr-CH" sz="1200" kern="0" dirty="0" err="1">
                <a:solidFill>
                  <a:prstClr val="black"/>
                </a:solidFill>
              </a:rPr>
              <a:t>Präsident</a:t>
            </a:r>
            <a:r>
              <a:rPr lang="fr-CH" sz="1200" kern="0" dirty="0">
                <a:solidFill>
                  <a:prstClr val="black"/>
                </a:solidFill>
              </a:rPr>
              <a:t>  IKSS</a:t>
            </a:r>
          </a:p>
          <a:p>
            <a:pPr algn="l"/>
            <a:r>
              <a:rPr lang="fr-CH" sz="1200" kern="0" dirty="0">
                <a:solidFill>
                  <a:prstClr val="black"/>
                </a:solidFill>
              </a:rPr>
              <a:t>Ulrich Blessing, </a:t>
            </a:r>
            <a:r>
              <a:rPr lang="fr-CH" sz="1200" kern="0" dirty="0" err="1">
                <a:solidFill>
                  <a:prstClr val="black"/>
                </a:solidFill>
              </a:rPr>
              <a:t>Leiter</a:t>
            </a:r>
            <a:r>
              <a:rPr lang="fr-CH" sz="1200" kern="0" dirty="0">
                <a:solidFill>
                  <a:prstClr val="black"/>
                </a:solidFill>
              </a:rPr>
              <a:t> Kontrollstelle IKSS</a:t>
            </a:r>
          </a:p>
          <a:p>
            <a:pPr algn="l"/>
            <a:r>
              <a:rPr lang="fr-CH" sz="1200" kern="0" dirty="0">
                <a:solidFill>
                  <a:prstClr val="black"/>
                </a:solidFill>
              </a:rPr>
              <a:t>Markus Koller, </a:t>
            </a:r>
            <a:r>
              <a:rPr lang="fr-CH" sz="1200" kern="0" dirty="0" err="1">
                <a:solidFill>
                  <a:prstClr val="black"/>
                </a:solidFill>
              </a:rPr>
              <a:t>Prüfingenieur</a:t>
            </a:r>
            <a:r>
              <a:rPr lang="fr-CH" sz="1200" kern="0" dirty="0">
                <a:solidFill>
                  <a:prstClr val="black"/>
                </a:solidFill>
              </a:rPr>
              <a:t> IKSS</a:t>
            </a:r>
          </a:p>
          <a:p>
            <a:pPr algn="l"/>
            <a:r>
              <a:rPr lang="fr-CH" sz="1200" kern="0" dirty="0">
                <a:solidFill>
                  <a:prstClr val="black"/>
                </a:solidFill>
              </a:rPr>
              <a:t>Patrick Siggen, </a:t>
            </a:r>
            <a:r>
              <a:rPr lang="fr-CH" sz="1200" kern="0" dirty="0" err="1">
                <a:solidFill>
                  <a:prstClr val="black"/>
                </a:solidFill>
              </a:rPr>
              <a:t>Prüfingenieur</a:t>
            </a:r>
            <a:r>
              <a:rPr lang="fr-CH" sz="1200" kern="0" dirty="0">
                <a:solidFill>
                  <a:prstClr val="black"/>
                </a:solidFill>
              </a:rPr>
              <a:t> IKSS</a:t>
            </a:r>
          </a:p>
        </p:txBody>
      </p:sp>
      <p:sp>
        <p:nvSpPr>
          <p:cNvPr id="2" name="Rectangle 1"/>
          <p:cNvSpPr/>
          <p:nvPr/>
        </p:nvSpPr>
        <p:spPr>
          <a:xfrm>
            <a:off x="169049" y="130629"/>
            <a:ext cx="2412786" cy="1221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598798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a:t>Teil II : </a:t>
            </a:r>
            <a:r>
              <a:rPr lang="fr-CH" sz="2400" dirty="0" err="1"/>
              <a:t>Eingabeunterlagen</a:t>
            </a:r>
            <a:r>
              <a:rPr lang="fr-CH" sz="2400" dirty="0"/>
              <a:t> und </a:t>
            </a:r>
            <a:r>
              <a:rPr lang="fr-CH" sz="2400" dirty="0" err="1"/>
              <a:t>Prüfung</a:t>
            </a:r>
            <a:r>
              <a:rPr lang="fr-CH" sz="2400" dirty="0"/>
              <a:t> </a:t>
            </a:r>
            <a:r>
              <a:rPr lang="fr-CH" sz="2400" dirty="0" err="1"/>
              <a:t>durch</a:t>
            </a:r>
            <a:r>
              <a:rPr lang="fr-CH" sz="2400" dirty="0"/>
              <a:t> IKSS</a:t>
            </a:r>
            <a:r>
              <a:rPr lang="fr-CH" sz="4050" dirty="0"/>
              <a:t/>
            </a:r>
            <a:br>
              <a:rPr lang="fr-CH" sz="4050" dirty="0"/>
            </a:br>
            <a:r>
              <a:rPr lang="fr-CH" sz="3600" dirty="0" err="1"/>
              <a:t>Inhalt</a:t>
            </a:r>
            <a:r>
              <a:rPr lang="fr-CH" sz="3600" dirty="0"/>
              <a:t> und </a:t>
            </a:r>
            <a:r>
              <a:rPr lang="fr-CH" sz="3600" dirty="0" err="1"/>
              <a:t>Referenten</a:t>
            </a:r>
            <a:r>
              <a:rPr lang="fr-CH" sz="3600" dirty="0"/>
              <a:t> </a:t>
            </a:r>
            <a:br>
              <a:rPr lang="fr-CH" sz="3600" dirty="0"/>
            </a:br>
            <a:endParaRPr lang="fr-CH" sz="3600" dirty="0"/>
          </a:p>
        </p:txBody>
      </p:sp>
      <p:sp>
        <p:nvSpPr>
          <p:cNvPr id="2" name="Espace réservé du contenu 1"/>
          <p:cNvSpPr>
            <a:spLocks noGrp="1"/>
          </p:cNvSpPr>
          <p:nvPr>
            <p:ph idx="1"/>
          </p:nvPr>
        </p:nvSpPr>
        <p:spPr/>
        <p:txBody>
          <a:bodyPr/>
          <a:lstStyle/>
          <a:p>
            <a:r>
              <a:rPr lang="de-CH" b="1" dirty="0"/>
              <a:t>Rahmenbedingungen				</a:t>
            </a:r>
            <a:r>
              <a:rPr lang="de-CH" dirty="0"/>
              <a:t>Blessing</a:t>
            </a:r>
          </a:p>
          <a:p>
            <a:r>
              <a:rPr lang="de-CH" dirty="0"/>
              <a:t>IKSS-Reglement</a:t>
            </a:r>
          </a:p>
          <a:p>
            <a:r>
              <a:rPr lang="de-CH" dirty="0"/>
              <a:t>Mengengerüst</a:t>
            </a:r>
          </a:p>
          <a:p>
            <a:r>
              <a:rPr lang="de-CH" dirty="0"/>
              <a:t>Bearbeitungsfristen</a:t>
            </a:r>
          </a:p>
          <a:p>
            <a:r>
              <a:rPr lang="de-CH" b="1" dirty="0"/>
              <a:t>Prozess in der kantonalen Verwaltung		</a:t>
            </a:r>
            <a:r>
              <a:rPr lang="de-CH" dirty="0"/>
              <a:t>Délèze</a:t>
            </a:r>
          </a:p>
          <a:p>
            <a:pPr lvl="0"/>
            <a:r>
              <a:rPr lang="de-CH" b="1" dirty="0"/>
              <a:t>Projektunterlagen und Prüfungen durch KS IKSS</a:t>
            </a:r>
            <a:endParaRPr lang="de-CH" b="1" dirty="0">
              <a:solidFill>
                <a:prstClr val="black"/>
              </a:solidFill>
            </a:endParaRPr>
          </a:p>
          <a:p>
            <a:r>
              <a:rPr lang="de-CH" dirty="0"/>
              <a:t>Allgemeine Anforderungen und Seilbahnen	Koller</a:t>
            </a:r>
          </a:p>
          <a:p>
            <a:r>
              <a:rPr lang="de-CH" dirty="0"/>
              <a:t>Skilifte						Siggen</a:t>
            </a:r>
          </a:p>
          <a:p>
            <a:r>
              <a:rPr lang="de-CH" dirty="0"/>
              <a:t>Kleinskilifte und Förderbänder			Siggen</a:t>
            </a:r>
          </a:p>
          <a:p>
            <a:endParaRPr lang="fr-CH"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68922" y="227536"/>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43918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76723"/>
          </a:xfrm>
        </p:spPr>
        <p:txBody>
          <a:bodyPr>
            <a:normAutofit/>
          </a:bodyPr>
          <a:lstStyle/>
          <a:p>
            <a:r>
              <a:rPr lang="fr-CH" sz="3600" dirty="0"/>
              <a:t>IKSS - </a:t>
            </a:r>
            <a:r>
              <a:rPr lang="fr-CH" sz="3600" dirty="0" err="1"/>
              <a:t>Reglement</a:t>
            </a:r>
            <a:endParaRPr lang="fr-CH" sz="36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68922" y="227536"/>
            <a:ext cx="376555" cy="354965"/>
          </a:xfrm>
          <a:prstGeom prst="rect">
            <a:avLst/>
          </a:prstGeom>
          <a:ln>
            <a:noFill/>
          </a:ln>
          <a:extLst>
            <a:ext uri="{53640926-AAD7-44D8-BBD7-CCE9431645EC}">
              <a14:shadowObscured xmlns:a14="http://schemas.microsoft.com/office/drawing/2010/main"/>
            </a:ext>
          </a:extLst>
        </p:spPr>
      </p:pic>
      <p:pic>
        <p:nvPicPr>
          <p:cNvPr id="1026" name="Picture 2"/>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1739448" y="818665"/>
            <a:ext cx="5464240" cy="3535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86910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76723"/>
          </a:xfrm>
        </p:spPr>
        <p:txBody>
          <a:bodyPr>
            <a:normAutofit/>
          </a:bodyPr>
          <a:lstStyle/>
          <a:p>
            <a:r>
              <a:rPr lang="fr-CH" sz="3600" dirty="0" err="1"/>
              <a:t>Mengengerüst</a:t>
            </a:r>
            <a:r>
              <a:rPr lang="fr-CH" sz="3600" dirty="0"/>
              <a:t> </a:t>
            </a:r>
            <a:r>
              <a:rPr lang="fr-CH" sz="3600" dirty="0" err="1"/>
              <a:t>Projekte</a:t>
            </a:r>
            <a:endParaRPr lang="fr-CH" sz="36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68922" y="227536"/>
            <a:ext cx="376555" cy="354965"/>
          </a:xfrm>
          <a:prstGeom prst="rect">
            <a:avLst/>
          </a:prstGeom>
          <a:ln>
            <a:noFill/>
          </a:ln>
          <a:extLst>
            <a:ext uri="{53640926-AAD7-44D8-BBD7-CCE9431645EC}">
              <a14:shadowObscured xmlns:a14="http://schemas.microsoft.com/office/drawing/2010/main"/>
            </a:ext>
          </a:extLst>
        </p:spPr>
      </p:pic>
      <p:pic>
        <p:nvPicPr>
          <p:cNvPr id="3" name="Picture 2"/>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917258" y="1201896"/>
            <a:ext cx="6677025"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90742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CH" sz="4050" dirty="0" err="1"/>
              <a:t>Bearbeitungsfristen</a:t>
            </a:r>
            <a:r>
              <a:rPr lang="fr-CH" sz="4050" dirty="0"/>
              <a:t/>
            </a:r>
            <a:br>
              <a:rPr lang="fr-CH" sz="4050" dirty="0"/>
            </a:b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pic>
        <p:nvPicPr>
          <p:cNvPr id="3" name="Picture 2"/>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452051" y="1070517"/>
            <a:ext cx="7715637" cy="3208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41686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a:bodyPr>
          <a:lstStyle/>
          <a:p>
            <a:r>
              <a:rPr lang="fr-FR" sz="3600" dirty="0" err="1"/>
              <a:t>Prozess</a:t>
            </a:r>
            <a:r>
              <a:rPr lang="fr-FR" sz="3600" dirty="0"/>
              <a:t> in </a:t>
            </a:r>
            <a:r>
              <a:rPr lang="fr-FR" sz="3600" dirty="0" err="1"/>
              <a:t>kantonaler</a:t>
            </a:r>
            <a:r>
              <a:rPr lang="fr-FR" sz="3600" dirty="0"/>
              <a:t> </a:t>
            </a:r>
            <a:r>
              <a:rPr lang="fr-FR" sz="3600" dirty="0" err="1"/>
              <a:t>Verwaltung</a:t>
            </a:r>
            <a:endParaRPr lang="fr-CH" sz="36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18548" y="518583"/>
            <a:ext cx="5786585" cy="416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7744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45E5B3A-3D88-4683-8080-E1024FB422A0}"/>
              </a:ext>
            </a:extLst>
          </p:cNvPr>
          <p:cNvSpPr>
            <a:spLocks noGrp="1"/>
          </p:cNvSpPr>
          <p:nvPr>
            <p:ph type="title"/>
          </p:nvPr>
        </p:nvSpPr>
        <p:spPr/>
        <p:txBody>
          <a:bodyPr/>
          <a:lstStyle/>
          <a:p>
            <a:r>
              <a:rPr lang="de-CH" dirty="0"/>
              <a:t>Anforderung technische Eingabedokumente</a:t>
            </a:r>
            <a:br>
              <a:rPr lang="de-CH" dirty="0"/>
            </a:br>
            <a:r>
              <a:rPr lang="de-CH" dirty="0"/>
              <a:t>Allgemeines</a:t>
            </a:r>
          </a:p>
        </p:txBody>
      </p:sp>
      <p:pic>
        <p:nvPicPr>
          <p:cNvPr id="2" name="Grafik 1">
            <a:extLst>
              <a:ext uri="{FF2B5EF4-FFF2-40B4-BE49-F238E27FC236}">
                <a16:creationId xmlns:a16="http://schemas.microsoft.com/office/drawing/2014/main" id="{63CFD76D-F331-4510-B083-F3558F502B6A}"/>
              </a:ext>
            </a:extLst>
          </p:cNvPr>
          <p:cNvPicPr>
            <a:picLocks noChangeAspect="1"/>
          </p:cNvPicPr>
          <p:nvPr/>
        </p:nvPicPr>
        <p:blipFill>
          <a:blip r:embed="rId3"/>
          <a:stretch>
            <a:fillRect/>
          </a:stretch>
        </p:blipFill>
        <p:spPr>
          <a:xfrm>
            <a:off x="790600" y="873659"/>
            <a:ext cx="8066312" cy="3772293"/>
          </a:xfrm>
          <a:prstGeom prst="rect">
            <a:avLst/>
          </a:prstGeom>
        </p:spPr>
      </p:pic>
    </p:spTree>
    <p:extLst>
      <p:ext uri="{BB962C8B-B14F-4D97-AF65-F5344CB8AC3E}">
        <p14:creationId xmlns:p14="http://schemas.microsoft.com/office/powerpoint/2010/main" val="42635211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2A05C2-BA9B-43C8-ABEE-6B288F62381A}"/>
              </a:ext>
            </a:extLst>
          </p:cNvPr>
          <p:cNvSpPr>
            <a:spLocks noGrp="1"/>
          </p:cNvSpPr>
          <p:nvPr>
            <p:ph type="title"/>
          </p:nvPr>
        </p:nvSpPr>
        <p:spPr/>
        <p:txBody>
          <a:bodyPr/>
          <a:lstStyle/>
          <a:p>
            <a:r>
              <a:rPr lang="de-CH" dirty="0"/>
              <a:t>Prüfung</a:t>
            </a:r>
            <a:r>
              <a:rPr lang="en-GB" dirty="0"/>
              <a:t> </a:t>
            </a:r>
            <a:r>
              <a:rPr lang="de-CH" dirty="0"/>
              <a:t>durch</a:t>
            </a:r>
            <a:r>
              <a:rPr lang="en-GB" dirty="0"/>
              <a:t> die Kontrollstelle IKSS</a:t>
            </a:r>
          </a:p>
        </p:txBody>
      </p:sp>
      <p:pic>
        <p:nvPicPr>
          <p:cNvPr id="2" name="Grafik 1">
            <a:extLst>
              <a:ext uri="{FF2B5EF4-FFF2-40B4-BE49-F238E27FC236}">
                <a16:creationId xmlns:a16="http://schemas.microsoft.com/office/drawing/2014/main" id="{6FC6282C-5C87-4B1C-95D2-B4D7305845F1}"/>
              </a:ext>
            </a:extLst>
          </p:cNvPr>
          <p:cNvPicPr>
            <a:picLocks noChangeAspect="1"/>
          </p:cNvPicPr>
          <p:nvPr/>
        </p:nvPicPr>
        <p:blipFill>
          <a:blip r:embed="rId3"/>
          <a:stretch>
            <a:fillRect/>
          </a:stretch>
        </p:blipFill>
        <p:spPr>
          <a:xfrm>
            <a:off x="768315" y="660899"/>
            <a:ext cx="7938367" cy="3923607"/>
          </a:xfrm>
          <a:prstGeom prst="rect">
            <a:avLst/>
          </a:prstGeom>
        </p:spPr>
      </p:pic>
    </p:spTree>
    <p:extLst>
      <p:ext uri="{BB962C8B-B14F-4D97-AF65-F5344CB8AC3E}">
        <p14:creationId xmlns:p14="http://schemas.microsoft.com/office/powerpoint/2010/main" val="7393694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CFFF411-2CA2-4CB4-B88C-C9A2A991132A}"/>
              </a:ext>
            </a:extLst>
          </p:cNvPr>
          <p:cNvSpPr>
            <a:spLocks noGrp="1"/>
          </p:cNvSpPr>
          <p:nvPr>
            <p:ph type="title"/>
          </p:nvPr>
        </p:nvSpPr>
        <p:spPr/>
        <p:txBody>
          <a:bodyPr/>
          <a:lstStyle/>
          <a:p>
            <a:r>
              <a:rPr lang="de-CH" dirty="0"/>
              <a:t>Prüfung durch die</a:t>
            </a:r>
            <a:br>
              <a:rPr lang="de-CH" dirty="0"/>
            </a:br>
            <a:r>
              <a:rPr lang="de-CH" dirty="0"/>
              <a:t>Kontrollstelle IKSS</a:t>
            </a:r>
          </a:p>
        </p:txBody>
      </p:sp>
      <p:pic>
        <p:nvPicPr>
          <p:cNvPr id="2" name="Grafik 1">
            <a:extLst>
              <a:ext uri="{FF2B5EF4-FFF2-40B4-BE49-F238E27FC236}">
                <a16:creationId xmlns:a16="http://schemas.microsoft.com/office/drawing/2014/main" id="{11358EC5-530F-4D24-9254-384CD317E7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98760" y="0"/>
            <a:ext cx="4424552" cy="5143500"/>
          </a:xfrm>
          <a:prstGeom prst="rect">
            <a:avLst/>
          </a:prstGeom>
        </p:spPr>
      </p:pic>
    </p:spTree>
    <p:extLst>
      <p:ext uri="{BB962C8B-B14F-4D97-AF65-F5344CB8AC3E}">
        <p14:creationId xmlns:p14="http://schemas.microsoft.com/office/powerpoint/2010/main" val="2586248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3/17</a:t>
            </a:r>
            <a:endParaRPr lang="en-US" dirty="0"/>
          </a:p>
        </p:txBody>
      </p:sp>
      <p:sp>
        <p:nvSpPr>
          <p:cNvPr id="3" name="Espace réservé du contenu 2"/>
          <p:cNvSpPr>
            <a:spLocks noGrp="1"/>
          </p:cNvSpPr>
          <p:nvPr>
            <p:ph idx="1"/>
          </p:nvPr>
        </p:nvSpPr>
        <p:spPr>
          <a:xfrm>
            <a:off x="763588" y="936626"/>
            <a:ext cx="7959724" cy="3309937"/>
          </a:xfrm>
        </p:spPr>
        <p:txBody>
          <a:bodyPr/>
          <a:lstStyle/>
          <a:p>
            <a:pPr marL="0" indent="0">
              <a:buNone/>
            </a:pPr>
            <a:r>
              <a:rPr lang="fr-CH" sz="1600" i="1" dirty="0" err="1"/>
              <a:t>Plangenehmigung</a:t>
            </a:r>
            <a:r>
              <a:rPr lang="fr-CH" sz="1600" i="1" dirty="0"/>
              <a:t> = </a:t>
            </a:r>
            <a:r>
              <a:rPr lang="fr-CH" sz="1600" i="1" dirty="0" err="1"/>
              <a:t>kantonale</a:t>
            </a:r>
            <a:r>
              <a:rPr lang="fr-CH" sz="1600" i="1" dirty="0"/>
              <a:t> </a:t>
            </a:r>
            <a:r>
              <a:rPr lang="fr-CH" sz="1600" i="1" dirty="0" err="1"/>
              <a:t>Baubewilligung</a:t>
            </a:r>
            <a:endParaRPr lang="fr-CH" sz="1600" i="1" dirty="0"/>
          </a:p>
          <a:p>
            <a:pPr marL="0" indent="0">
              <a:lnSpc>
                <a:spcPct val="100000"/>
              </a:lnSpc>
              <a:buNone/>
            </a:pPr>
            <a:endParaRPr lang="fr-CH" sz="1600" i="1" dirty="0"/>
          </a:p>
          <a:p>
            <a:pPr marL="0" indent="0">
              <a:lnSpc>
                <a:spcPct val="100000"/>
              </a:lnSpc>
              <a:buNone/>
            </a:pPr>
            <a:r>
              <a:rPr lang="fr-CH" sz="1600" i="1" dirty="0"/>
              <a:t>Art.7 PBG </a:t>
            </a:r>
            <a:r>
              <a:rPr lang="de-DE" sz="1200" i="1" dirty="0"/>
              <a:t>Skilifte und Kleinseilbahnen ohne </a:t>
            </a:r>
            <a:r>
              <a:rPr lang="de-DE" sz="1200" i="1" dirty="0" err="1"/>
              <a:t>Erschliessungsfunktion</a:t>
            </a:r>
            <a:r>
              <a:rPr lang="de-DE" sz="1200" i="1" dirty="0"/>
              <a:t> benötigen eine Bewilligung des Kantons.</a:t>
            </a:r>
            <a:r>
              <a:rPr lang="fr-CH" sz="1200" i="1" dirty="0"/>
              <a:t>.</a:t>
            </a:r>
          </a:p>
          <a:p>
            <a:pPr marL="0" indent="0">
              <a:lnSpc>
                <a:spcPct val="100000"/>
              </a:lnSpc>
              <a:buNone/>
            </a:pPr>
            <a:endParaRPr lang="fr-CH" sz="1400" i="1" dirty="0"/>
          </a:p>
          <a:p>
            <a:pPr marL="0" indent="0">
              <a:lnSpc>
                <a:spcPct val="100000"/>
              </a:lnSpc>
              <a:buNone/>
            </a:pPr>
            <a:r>
              <a:rPr lang="fr-CH" sz="1600" i="1" dirty="0"/>
              <a:t>Art.3 </a:t>
            </a:r>
            <a:r>
              <a:rPr lang="fr-CH" sz="1600" i="1" dirty="0" err="1"/>
              <a:t>SebG</a:t>
            </a:r>
            <a:r>
              <a:rPr lang="fr-CH" sz="1400" i="1" dirty="0"/>
              <a:t> </a:t>
            </a:r>
            <a:r>
              <a:rPr lang="de-DE" sz="1200" i="1" dirty="0"/>
              <a:t>Wer eine Seilbahn bauen oder betreiben will, die nach dem Personenbeförderungsgesetz keine Personenbeförderungskonzession benötigt, insbesondere einen Skilift oder eine Kleinluftseilbahn, benötigt eine kantonale Bewilligung.</a:t>
            </a:r>
            <a:r>
              <a:rPr lang="fr-CH" sz="1200" i="1" dirty="0"/>
              <a:t>.</a:t>
            </a:r>
          </a:p>
          <a:p>
            <a:pPr marL="0" indent="0">
              <a:lnSpc>
                <a:spcPct val="100000"/>
              </a:lnSpc>
              <a:buNone/>
            </a:pPr>
            <a:endParaRPr lang="fr-CH" sz="1200" i="1" dirty="0"/>
          </a:p>
          <a:p>
            <a:pPr marL="0" indent="0">
              <a:lnSpc>
                <a:spcPct val="100000"/>
              </a:lnSpc>
              <a:buNone/>
            </a:pPr>
            <a:r>
              <a:rPr lang="fr-CH" sz="1600" i="1" dirty="0"/>
              <a:t>Art. 3 </a:t>
            </a:r>
            <a:r>
              <a:rPr lang="fr-CH" sz="1600" i="1" dirty="0" err="1"/>
              <a:t>SebV</a:t>
            </a:r>
            <a:r>
              <a:rPr lang="fr-CH" sz="1600" i="1" dirty="0"/>
              <a:t> </a:t>
            </a:r>
          </a:p>
          <a:p>
            <a:pPr marL="0" indent="0">
              <a:lnSpc>
                <a:spcPct val="100000"/>
              </a:lnSpc>
              <a:buNone/>
            </a:pPr>
            <a:r>
              <a:rPr lang="de-DE" sz="1200" i="1" dirty="0"/>
              <a:t>Kleinseilbahnen sind Seilbahnen, die für den Transport von höchstens acht Personen je Fahrtrichtung zugelassen sind.</a:t>
            </a:r>
          </a:p>
          <a:p>
            <a:pPr marL="0" indent="0">
              <a:lnSpc>
                <a:spcPct val="100000"/>
              </a:lnSpc>
              <a:buNone/>
            </a:pPr>
            <a:r>
              <a:rPr lang="de-DE" sz="1200" i="1" dirty="0" err="1"/>
              <a:t>Gewerbsmässig</a:t>
            </a:r>
            <a:r>
              <a:rPr lang="de-DE" sz="1200" i="1" dirty="0"/>
              <a:t> handelt, wer Reisende befördert, um damit einen wirtschaftlichen Erfolg zu erzielen.</a:t>
            </a:r>
          </a:p>
          <a:p>
            <a:pPr marL="0" indent="0">
              <a:lnSpc>
                <a:spcPct val="100000"/>
              </a:lnSpc>
              <a:buNone/>
            </a:pPr>
            <a:endParaRPr lang="fr-CH" sz="1200" i="1" dirty="0"/>
          </a:p>
          <a:p>
            <a:pPr marL="0" indent="0">
              <a:lnSpc>
                <a:spcPct val="100000"/>
              </a:lnSpc>
              <a:buNone/>
            </a:pPr>
            <a:r>
              <a:rPr lang="fr-CH" sz="1600" i="1" dirty="0"/>
              <a:t>Art 5 IKSS </a:t>
            </a:r>
            <a:r>
              <a:rPr lang="de-DE" sz="1200" i="1" dirty="0"/>
              <a:t>Die Kantone erteilen die Bewilligung zum Bau oder zum Betrieb einer Anlage erst dann, wenn</a:t>
            </a:r>
            <a:r>
              <a:rPr lang="fr-CH" sz="1200" i="1" dirty="0"/>
              <a:t>… </a:t>
            </a:r>
            <a:r>
              <a:rPr lang="de-DE" sz="1200" i="1" dirty="0"/>
              <a:t>die Sicherheit ihres Betriebes gewährleistet ist</a:t>
            </a:r>
            <a:r>
              <a:rPr lang="fr-CH" sz="1200" i="1" dirty="0"/>
              <a:t>;</a:t>
            </a:r>
            <a:endParaRPr lang="en-US" sz="1200" i="1"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317182" y="23000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910019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6DA4E0F-058B-4C5A-BBA6-5259BA412AD0}"/>
              </a:ext>
            </a:extLst>
          </p:cNvPr>
          <p:cNvSpPr>
            <a:spLocks noGrp="1"/>
          </p:cNvSpPr>
          <p:nvPr>
            <p:ph type="title"/>
          </p:nvPr>
        </p:nvSpPr>
        <p:spPr/>
        <p:txBody>
          <a:bodyPr/>
          <a:lstStyle/>
          <a:p>
            <a:r>
              <a:rPr lang="de-CH" dirty="0"/>
              <a:t>Plangenehmigungsgesuch: besser nicht so …</a:t>
            </a:r>
          </a:p>
        </p:txBody>
      </p:sp>
      <p:pic>
        <p:nvPicPr>
          <p:cNvPr id="28" name="Grafik 27">
            <a:extLst>
              <a:ext uri="{FF2B5EF4-FFF2-40B4-BE49-F238E27FC236}">
                <a16:creationId xmlns:a16="http://schemas.microsoft.com/office/drawing/2014/main" id="{0F177ECC-4FF6-493A-863B-D27300CA50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9374" y="629997"/>
            <a:ext cx="3682704" cy="4013441"/>
          </a:xfrm>
          <a:prstGeom prst="rect">
            <a:avLst/>
          </a:prstGeom>
          <a:ln>
            <a:solidFill>
              <a:schemeClr val="tx1"/>
            </a:solidFill>
          </a:ln>
        </p:spPr>
      </p:pic>
    </p:spTree>
    <p:extLst>
      <p:ext uri="{BB962C8B-B14F-4D97-AF65-F5344CB8AC3E}">
        <p14:creationId xmlns:p14="http://schemas.microsoft.com/office/powerpoint/2010/main" val="10831716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55D85B4-85C9-4D37-BDB9-A27A915D511F}"/>
              </a:ext>
            </a:extLst>
          </p:cNvPr>
          <p:cNvSpPr>
            <a:spLocks noGrp="1"/>
          </p:cNvSpPr>
          <p:nvPr>
            <p:ph type="title"/>
          </p:nvPr>
        </p:nvSpPr>
        <p:spPr/>
        <p:txBody>
          <a:bodyPr/>
          <a:lstStyle/>
          <a:p>
            <a:r>
              <a:rPr lang="de-CH" dirty="0"/>
              <a:t>Plangenehmigungsgesuch: besser nicht so …</a:t>
            </a:r>
          </a:p>
        </p:txBody>
      </p:sp>
      <p:pic>
        <p:nvPicPr>
          <p:cNvPr id="4" name="Grafik 3">
            <a:extLst>
              <a:ext uri="{FF2B5EF4-FFF2-40B4-BE49-F238E27FC236}">
                <a16:creationId xmlns:a16="http://schemas.microsoft.com/office/drawing/2014/main" id="{DABF7B29-A59C-4E42-ACB7-6CCDF5F803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8315" y="1046654"/>
            <a:ext cx="4096126" cy="3564541"/>
          </a:xfrm>
          <a:prstGeom prst="rect">
            <a:avLst/>
          </a:prstGeom>
        </p:spPr>
      </p:pic>
      <p:sp>
        <p:nvSpPr>
          <p:cNvPr id="5" name="Textfeld 4">
            <a:extLst>
              <a:ext uri="{FF2B5EF4-FFF2-40B4-BE49-F238E27FC236}">
                <a16:creationId xmlns:a16="http://schemas.microsoft.com/office/drawing/2014/main" id="{C2B4D6AA-1F0E-46E6-9FA8-6915062F9F8D}"/>
              </a:ext>
            </a:extLst>
          </p:cNvPr>
          <p:cNvSpPr txBox="1"/>
          <p:nvPr/>
        </p:nvSpPr>
        <p:spPr>
          <a:xfrm>
            <a:off x="768315" y="785813"/>
            <a:ext cx="4096126" cy="369332"/>
          </a:xfrm>
          <a:prstGeom prst="rect">
            <a:avLst/>
          </a:prstGeom>
          <a:noFill/>
        </p:spPr>
        <p:txBody>
          <a:bodyPr wrap="square" rtlCol="0">
            <a:spAutoFit/>
          </a:bodyPr>
          <a:lstStyle/>
          <a:p>
            <a:r>
              <a:rPr lang="de-CH" dirty="0"/>
              <a:t>Ausschnitt Längenprofil</a:t>
            </a:r>
          </a:p>
        </p:txBody>
      </p:sp>
      <p:pic>
        <p:nvPicPr>
          <p:cNvPr id="6" name="Grafik 5">
            <a:extLst>
              <a:ext uri="{FF2B5EF4-FFF2-40B4-BE49-F238E27FC236}">
                <a16:creationId xmlns:a16="http://schemas.microsoft.com/office/drawing/2014/main" id="{EBA109D2-84E3-4E61-A332-56C5BAB8E1F6}"/>
              </a:ext>
            </a:extLst>
          </p:cNvPr>
          <p:cNvPicPr>
            <a:picLocks noChangeAspect="1"/>
          </p:cNvPicPr>
          <p:nvPr/>
        </p:nvPicPr>
        <p:blipFill>
          <a:blip r:embed="rId4"/>
          <a:stretch>
            <a:fillRect/>
          </a:stretch>
        </p:blipFill>
        <p:spPr>
          <a:xfrm>
            <a:off x="5672138" y="1024905"/>
            <a:ext cx="3373294" cy="3586290"/>
          </a:xfrm>
          <a:prstGeom prst="rect">
            <a:avLst/>
          </a:prstGeom>
        </p:spPr>
      </p:pic>
      <p:sp>
        <p:nvSpPr>
          <p:cNvPr id="7" name="Textfeld 6">
            <a:extLst>
              <a:ext uri="{FF2B5EF4-FFF2-40B4-BE49-F238E27FC236}">
                <a16:creationId xmlns:a16="http://schemas.microsoft.com/office/drawing/2014/main" id="{0AEF49CB-B83A-4A7C-8864-A577E57D9A20}"/>
              </a:ext>
            </a:extLst>
          </p:cNvPr>
          <p:cNvSpPr txBox="1"/>
          <p:nvPr/>
        </p:nvSpPr>
        <p:spPr>
          <a:xfrm>
            <a:off x="5736431" y="785813"/>
            <a:ext cx="2321719" cy="369332"/>
          </a:xfrm>
          <a:prstGeom prst="rect">
            <a:avLst/>
          </a:prstGeom>
          <a:noFill/>
        </p:spPr>
        <p:txBody>
          <a:bodyPr wrap="square" rtlCol="0">
            <a:spAutoFit/>
          </a:bodyPr>
          <a:lstStyle/>
          <a:p>
            <a:r>
              <a:rPr lang="de-CH" dirty="0"/>
              <a:t>Detailvergrösserung</a:t>
            </a:r>
          </a:p>
        </p:txBody>
      </p:sp>
    </p:spTree>
    <p:extLst>
      <p:ext uri="{BB962C8B-B14F-4D97-AF65-F5344CB8AC3E}">
        <p14:creationId xmlns:p14="http://schemas.microsoft.com/office/powerpoint/2010/main" val="19512312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575AE60-0F8D-4EEA-976E-AA70BDF11701}"/>
              </a:ext>
            </a:extLst>
          </p:cNvPr>
          <p:cNvSpPr>
            <a:spLocks noGrp="1"/>
          </p:cNvSpPr>
          <p:nvPr>
            <p:ph type="title"/>
          </p:nvPr>
        </p:nvSpPr>
        <p:spPr/>
        <p:txBody>
          <a:bodyPr/>
          <a:lstStyle/>
          <a:p>
            <a:r>
              <a:rPr lang="de-CH" dirty="0"/>
              <a:t>Plangenehmigungsgesuch: besser nicht so …</a:t>
            </a:r>
          </a:p>
        </p:txBody>
      </p:sp>
      <p:pic>
        <p:nvPicPr>
          <p:cNvPr id="4" name="Grafik 3">
            <a:extLst>
              <a:ext uri="{FF2B5EF4-FFF2-40B4-BE49-F238E27FC236}">
                <a16:creationId xmlns:a16="http://schemas.microsoft.com/office/drawing/2014/main" id="{97AC9608-B9A1-4980-B63E-E016FA683F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4588" y="609550"/>
            <a:ext cx="4193381" cy="4041442"/>
          </a:xfrm>
          <a:prstGeom prst="rect">
            <a:avLst/>
          </a:prstGeom>
        </p:spPr>
      </p:pic>
    </p:spTree>
    <p:extLst>
      <p:ext uri="{BB962C8B-B14F-4D97-AF65-F5344CB8AC3E}">
        <p14:creationId xmlns:p14="http://schemas.microsoft.com/office/powerpoint/2010/main" val="26603238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EAB9F4-04C0-46C1-8C2E-66CB3A504C8A}"/>
              </a:ext>
            </a:extLst>
          </p:cNvPr>
          <p:cNvSpPr>
            <a:spLocks noGrp="1"/>
          </p:cNvSpPr>
          <p:nvPr>
            <p:ph type="title"/>
          </p:nvPr>
        </p:nvSpPr>
        <p:spPr/>
        <p:txBody>
          <a:bodyPr/>
          <a:lstStyle/>
          <a:p>
            <a:r>
              <a:rPr lang="de-CH" dirty="0"/>
              <a:t>Plangenehmigungsgesuch: besser nicht so …</a:t>
            </a:r>
          </a:p>
        </p:txBody>
      </p:sp>
      <p:pic>
        <p:nvPicPr>
          <p:cNvPr id="4" name="Grafik 3">
            <a:extLst>
              <a:ext uri="{FF2B5EF4-FFF2-40B4-BE49-F238E27FC236}">
                <a16:creationId xmlns:a16="http://schemas.microsoft.com/office/drawing/2014/main" id="{13EF62D5-77D1-4788-BCE7-4AF1FAA9AE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11" y="985838"/>
            <a:ext cx="8958842" cy="3157537"/>
          </a:xfrm>
          <a:prstGeom prst="rect">
            <a:avLst/>
          </a:prstGeom>
        </p:spPr>
      </p:pic>
    </p:spTree>
    <p:extLst>
      <p:ext uri="{BB962C8B-B14F-4D97-AF65-F5344CB8AC3E}">
        <p14:creationId xmlns:p14="http://schemas.microsoft.com/office/powerpoint/2010/main" val="34901085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0D5ADB4-B62A-49BF-A0DD-501127044662}"/>
              </a:ext>
            </a:extLst>
          </p:cNvPr>
          <p:cNvSpPr>
            <a:spLocks noGrp="1"/>
          </p:cNvSpPr>
          <p:nvPr>
            <p:ph type="title"/>
          </p:nvPr>
        </p:nvSpPr>
        <p:spPr/>
        <p:txBody>
          <a:bodyPr/>
          <a:lstStyle/>
          <a:p>
            <a:r>
              <a:rPr lang="de-CH" dirty="0"/>
              <a:t>Plangenehmigungsgesuch: besser nicht so …</a:t>
            </a:r>
          </a:p>
        </p:txBody>
      </p:sp>
      <p:pic>
        <p:nvPicPr>
          <p:cNvPr id="4" name="Grafik 3">
            <a:extLst>
              <a:ext uri="{FF2B5EF4-FFF2-40B4-BE49-F238E27FC236}">
                <a16:creationId xmlns:a16="http://schemas.microsoft.com/office/drawing/2014/main" id="{72BDF5FB-B797-4459-A2DD-7A0028EE55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56" y="634981"/>
            <a:ext cx="5040947" cy="3994170"/>
          </a:xfrm>
          <a:prstGeom prst="rect">
            <a:avLst/>
          </a:prstGeom>
        </p:spPr>
      </p:pic>
      <p:pic>
        <p:nvPicPr>
          <p:cNvPr id="5" name="Grafik 4">
            <a:extLst>
              <a:ext uri="{FF2B5EF4-FFF2-40B4-BE49-F238E27FC236}">
                <a16:creationId xmlns:a16="http://schemas.microsoft.com/office/drawing/2014/main" id="{A6A2132E-37C0-4BDB-A466-9B63754B5D5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8056" b="5139"/>
          <a:stretch/>
        </p:blipFill>
        <p:spPr>
          <a:xfrm>
            <a:off x="5494502" y="642124"/>
            <a:ext cx="3228809" cy="3987027"/>
          </a:xfrm>
          <a:prstGeom prst="rect">
            <a:avLst/>
          </a:prstGeom>
        </p:spPr>
      </p:pic>
    </p:spTree>
    <p:extLst>
      <p:ext uri="{BB962C8B-B14F-4D97-AF65-F5344CB8AC3E}">
        <p14:creationId xmlns:p14="http://schemas.microsoft.com/office/powerpoint/2010/main" val="40351514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AA269CC-7228-4EF3-885D-432213A01D8F}"/>
              </a:ext>
            </a:extLst>
          </p:cNvPr>
          <p:cNvSpPr>
            <a:spLocks noGrp="1"/>
          </p:cNvSpPr>
          <p:nvPr>
            <p:ph type="title"/>
          </p:nvPr>
        </p:nvSpPr>
        <p:spPr/>
        <p:txBody>
          <a:bodyPr/>
          <a:lstStyle/>
          <a:p>
            <a:r>
              <a:rPr lang="de-CH" dirty="0"/>
              <a:t>Plangenehmigung: besser nicht so …</a:t>
            </a:r>
          </a:p>
        </p:txBody>
      </p:sp>
      <p:pic>
        <p:nvPicPr>
          <p:cNvPr id="8" name="Grafik 7">
            <a:extLst>
              <a:ext uri="{FF2B5EF4-FFF2-40B4-BE49-F238E27FC236}">
                <a16:creationId xmlns:a16="http://schemas.microsoft.com/office/drawing/2014/main" id="{D443DF6A-A50D-4A4A-9046-730B1FDC3D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4156" y="612016"/>
            <a:ext cx="4781004" cy="4050519"/>
          </a:xfrm>
          <a:prstGeom prst="rect">
            <a:avLst/>
          </a:prstGeom>
        </p:spPr>
      </p:pic>
    </p:spTree>
    <p:extLst>
      <p:ext uri="{BB962C8B-B14F-4D97-AF65-F5344CB8AC3E}">
        <p14:creationId xmlns:p14="http://schemas.microsoft.com/office/powerpoint/2010/main" val="7443298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E4F4E0F-33D8-4A40-AF1B-65F3A44F2E6A}"/>
              </a:ext>
            </a:extLst>
          </p:cNvPr>
          <p:cNvSpPr>
            <a:spLocks noGrp="1"/>
          </p:cNvSpPr>
          <p:nvPr>
            <p:ph type="title"/>
          </p:nvPr>
        </p:nvSpPr>
        <p:spPr/>
        <p:txBody>
          <a:bodyPr/>
          <a:lstStyle/>
          <a:p>
            <a:r>
              <a:rPr lang="de-CH" dirty="0"/>
              <a:t>Plangenehmigungsgesuch: besser nicht so …</a:t>
            </a:r>
          </a:p>
        </p:txBody>
      </p:sp>
      <p:pic>
        <p:nvPicPr>
          <p:cNvPr id="12" name="Grafik 11">
            <a:extLst>
              <a:ext uri="{FF2B5EF4-FFF2-40B4-BE49-F238E27FC236}">
                <a16:creationId xmlns:a16="http://schemas.microsoft.com/office/drawing/2014/main" id="{27C2EED8-D4F3-4833-AAAB-EDF9EC7CE0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1689" y="587849"/>
            <a:ext cx="4893468" cy="4056631"/>
          </a:xfrm>
          <a:prstGeom prst="rect">
            <a:avLst/>
          </a:prstGeom>
        </p:spPr>
      </p:pic>
      <p:sp>
        <p:nvSpPr>
          <p:cNvPr id="13" name="Rechteck 12">
            <a:extLst>
              <a:ext uri="{FF2B5EF4-FFF2-40B4-BE49-F238E27FC236}">
                <a16:creationId xmlns:a16="http://schemas.microsoft.com/office/drawing/2014/main" id="{CF278108-3463-42C3-9172-5133F14A3F42}"/>
              </a:ext>
            </a:extLst>
          </p:cNvPr>
          <p:cNvSpPr/>
          <p:nvPr/>
        </p:nvSpPr>
        <p:spPr>
          <a:xfrm>
            <a:off x="2571750" y="1921669"/>
            <a:ext cx="2893219" cy="271462"/>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6649752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A6BD219-A468-4225-B980-E4815BE08CF1}"/>
              </a:ext>
            </a:extLst>
          </p:cNvPr>
          <p:cNvSpPr>
            <a:spLocks noGrp="1"/>
          </p:cNvSpPr>
          <p:nvPr>
            <p:ph type="title"/>
          </p:nvPr>
        </p:nvSpPr>
        <p:spPr/>
        <p:txBody>
          <a:bodyPr/>
          <a:lstStyle/>
          <a:p>
            <a:r>
              <a:rPr lang="de-CH" dirty="0"/>
              <a:t>Umbauten</a:t>
            </a:r>
          </a:p>
        </p:txBody>
      </p:sp>
      <p:pic>
        <p:nvPicPr>
          <p:cNvPr id="2" name="Grafik 1">
            <a:extLst>
              <a:ext uri="{FF2B5EF4-FFF2-40B4-BE49-F238E27FC236}">
                <a16:creationId xmlns:a16="http://schemas.microsoft.com/office/drawing/2014/main" id="{987279D0-3941-49FD-8541-D923D8DD92E2}"/>
              </a:ext>
            </a:extLst>
          </p:cNvPr>
          <p:cNvPicPr>
            <a:picLocks noChangeAspect="1"/>
          </p:cNvPicPr>
          <p:nvPr/>
        </p:nvPicPr>
        <p:blipFill>
          <a:blip r:embed="rId3"/>
          <a:stretch>
            <a:fillRect/>
          </a:stretch>
        </p:blipFill>
        <p:spPr>
          <a:xfrm>
            <a:off x="768314" y="835683"/>
            <a:ext cx="7954997" cy="3630796"/>
          </a:xfrm>
          <a:prstGeom prst="rect">
            <a:avLst/>
          </a:prstGeom>
        </p:spPr>
      </p:pic>
    </p:spTree>
    <p:extLst>
      <p:ext uri="{BB962C8B-B14F-4D97-AF65-F5344CB8AC3E}">
        <p14:creationId xmlns:p14="http://schemas.microsoft.com/office/powerpoint/2010/main" val="1542562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Skilifte</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err="1"/>
              <a:t>Skilifte</a:t>
            </a:r>
            <a:r>
              <a:rPr lang="fr-CH" sz="2800" dirty="0"/>
              <a:t> (</a:t>
            </a:r>
            <a:r>
              <a:rPr lang="fr-CH" sz="2800" dirty="0" err="1"/>
              <a:t>auch</a:t>
            </a:r>
            <a:r>
              <a:rPr lang="fr-CH" sz="2800" dirty="0"/>
              <a:t> </a:t>
            </a:r>
            <a:r>
              <a:rPr lang="fr-CH" sz="2800" dirty="0" err="1"/>
              <a:t>Schlepplifte</a:t>
            </a:r>
            <a:r>
              <a:rPr lang="fr-CH" sz="2800" dirty="0"/>
              <a:t> </a:t>
            </a:r>
            <a:r>
              <a:rPr lang="fr-CH" sz="2800" dirty="0" err="1"/>
              <a:t>genannt</a:t>
            </a:r>
            <a:r>
              <a:rPr lang="fr-CH" sz="2800" dirty="0"/>
              <a:t>) mit </a:t>
            </a:r>
            <a:r>
              <a:rPr lang="fr-CH" sz="2800" dirty="0" err="1"/>
              <a:t>hoher</a:t>
            </a:r>
            <a:r>
              <a:rPr lang="fr-CH" sz="2800" dirty="0"/>
              <a:t> </a:t>
            </a:r>
            <a:r>
              <a:rPr lang="fr-CH" sz="2800" dirty="0" err="1"/>
              <a:t>Seilführung</a:t>
            </a:r>
            <a:r>
              <a:rPr lang="fr-CH" sz="2800" dirty="0"/>
              <a:t> </a:t>
            </a:r>
            <a:r>
              <a:rPr lang="fr-CH" sz="2800" dirty="0" err="1"/>
              <a:t>und</a:t>
            </a:r>
            <a:r>
              <a:rPr lang="fr-CH" sz="2800" dirty="0"/>
              <a:t> </a:t>
            </a:r>
            <a:r>
              <a:rPr lang="fr-CH" sz="2800" dirty="0" err="1"/>
              <a:t>Kleinskilifte</a:t>
            </a:r>
            <a:r>
              <a:rPr lang="fr-CH" sz="2800" dirty="0"/>
              <a:t> (mit </a:t>
            </a:r>
            <a:r>
              <a:rPr lang="fr-CH" sz="2800" dirty="0" err="1"/>
              <a:t>niedriger</a:t>
            </a:r>
            <a:r>
              <a:rPr lang="fr-CH" sz="2800" dirty="0"/>
              <a:t> </a:t>
            </a:r>
            <a:r>
              <a:rPr lang="fr-CH" sz="2800" dirty="0" err="1"/>
              <a:t>Seilführung</a:t>
            </a:r>
            <a:r>
              <a:rPr lang="fr-CH" sz="2800" dirty="0"/>
              <a:t>) </a:t>
            </a:r>
            <a:r>
              <a:rPr lang="fr-CH" sz="2800" dirty="0" err="1"/>
              <a:t>sind</a:t>
            </a:r>
            <a:r>
              <a:rPr lang="fr-CH" sz="2800" dirty="0"/>
              <a:t> </a:t>
            </a:r>
            <a:r>
              <a:rPr lang="fr-CH" sz="2800" dirty="0" err="1"/>
              <a:t>Seilbahnen</a:t>
            </a:r>
            <a:endParaRPr lang="fr-CH" sz="2800" dirty="0"/>
          </a:p>
          <a:p>
            <a:pPr>
              <a:lnSpc>
                <a:spcPct val="100000"/>
              </a:lnSpc>
              <a:spcBef>
                <a:spcPts val="600"/>
              </a:spcBef>
              <a:spcAft>
                <a:spcPts val="600"/>
              </a:spcAft>
            </a:pPr>
            <a:r>
              <a:rPr lang="fr-CH" sz="2800" dirty="0" err="1"/>
              <a:t>Prüfung</a:t>
            </a:r>
            <a:r>
              <a:rPr lang="fr-CH" sz="2800" dirty="0"/>
              <a:t> </a:t>
            </a:r>
            <a:r>
              <a:rPr lang="fr-CH" sz="2800" dirty="0" err="1"/>
              <a:t>durch</a:t>
            </a:r>
            <a:r>
              <a:rPr lang="fr-CH" sz="2800" dirty="0"/>
              <a:t> die </a:t>
            </a:r>
            <a:r>
              <a:rPr lang="fr-CH" sz="2800" dirty="0" err="1"/>
              <a:t>Bewilligungsbehörde</a:t>
            </a:r>
            <a:r>
              <a:rPr lang="fr-CH" sz="2800" dirty="0"/>
              <a:t> </a:t>
            </a:r>
            <a:r>
              <a:rPr lang="fr-CH" sz="2800" dirty="0" err="1"/>
              <a:t>und</a:t>
            </a:r>
            <a:r>
              <a:rPr lang="fr-CH" sz="2800" dirty="0"/>
              <a:t> die </a:t>
            </a:r>
            <a:r>
              <a:rPr lang="fr-CH" sz="2800" dirty="0" err="1"/>
              <a:t>Kontrollstelle</a:t>
            </a:r>
            <a:r>
              <a:rPr lang="fr-CH" sz="2800" dirty="0"/>
              <a:t> IKSS</a:t>
            </a:r>
          </a:p>
          <a:p>
            <a:pPr>
              <a:lnSpc>
                <a:spcPct val="100000"/>
              </a:lnSpc>
              <a:spcBef>
                <a:spcPts val="600"/>
              </a:spcBef>
              <a:spcAft>
                <a:spcPts val="600"/>
              </a:spcAft>
            </a:pPr>
            <a:r>
              <a:rPr lang="fr-CH" sz="2800" dirty="0" err="1"/>
              <a:t>Umbau</a:t>
            </a:r>
            <a:r>
              <a:rPr lang="fr-CH" sz="2800" dirty="0"/>
              <a:t> </a:t>
            </a:r>
            <a:r>
              <a:rPr lang="fr-CH" sz="2800" dirty="0" err="1"/>
              <a:t>Skilifte</a:t>
            </a:r>
            <a:endParaRPr lang="de-CH" sz="2800" dirty="0"/>
          </a:p>
        </p:txBody>
      </p:sp>
    </p:spTree>
    <p:extLst>
      <p:ext uri="{BB962C8B-B14F-4D97-AF65-F5344CB8AC3E}">
        <p14:creationId xmlns:p14="http://schemas.microsoft.com/office/powerpoint/2010/main" val="26877014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Ein</a:t>
            </a:r>
            <a:r>
              <a:rPr lang="fr-FR" sz="4050" dirty="0"/>
              <a:t>- </a:t>
            </a:r>
            <a:r>
              <a:rPr lang="fr-FR" sz="4050" dirty="0" err="1"/>
              <a:t>und</a:t>
            </a:r>
            <a:r>
              <a:rPr lang="fr-FR" sz="4050" dirty="0"/>
              <a:t> </a:t>
            </a:r>
            <a:r>
              <a:rPr lang="fr-FR" sz="4050" dirty="0" err="1"/>
              <a:t>Ausstiegsstellen</a:t>
            </a:r>
            <a:r>
              <a:rPr lang="fr-FR" sz="4050" dirty="0"/>
              <a:t> débarquement</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endParaRPr lang="fr-CH" sz="3000" dirty="0"/>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2114" y="810308"/>
            <a:ext cx="7538446" cy="3785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4211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err="1"/>
              <a:t>Rechtlicher</a:t>
            </a:r>
            <a:r>
              <a:rPr lang="fr-CH" dirty="0"/>
              <a:t> </a:t>
            </a:r>
            <a:r>
              <a:rPr lang="fr-CH" dirty="0" err="1"/>
              <a:t>Rahmen</a:t>
            </a:r>
            <a:r>
              <a:rPr lang="fr-CH" dirty="0"/>
              <a:t>: </a:t>
            </a:r>
            <a:r>
              <a:rPr lang="fr-CH" dirty="0" err="1"/>
              <a:t>Erinnerung</a:t>
            </a:r>
            <a:r>
              <a:rPr lang="fr-CH" dirty="0"/>
              <a:t> </a:t>
            </a:r>
            <a:r>
              <a:rPr lang="fr-CH" dirty="0" smtClean="0"/>
              <a:t>4/17</a:t>
            </a:r>
            <a:endParaRPr lang="en-US" dirty="0"/>
          </a:p>
        </p:txBody>
      </p:sp>
      <p:sp>
        <p:nvSpPr>
          <p:cNvPr id="3" name="Espace réservé du contenu 2"/>
          <p:cNvSpPr>
            <a:spLocks noGrp="1"/>
          </p:cNvSpPr>
          <p:nvPr>
            <p:ph idx="1"/>
          </p:nvPr>
        </p:nvSpPr>
        <p:spPr/>
        <p:txBody>
          <a:bodyPr/>
          <a:lstStyle/>
          <a:p>
            <a:pPr marL="0" indent="0">
              <a:buNone/>
            </a:pPr>
            <a:r>
              <a:rPr lang="fr-CH" sz="1500" i="1" dirty="0" err="1"/>
              <a:t>Seilbahngesetz</a:t>
            </a:r>
            <a:r>
              <a:rPr lang="fr-CH" sz="1500" i="1" dirty="0"/>
              <a:t>, </a:t>
            </a:r>
            <a:r>
              <a:rPr lang="fr-CH" sz="1500" i="1" dirty="0" err="1"/>
              <a:t>SebG</a:t>
            </a:r>
            <a:r>
              <a:rPr lang="fr-CH" sz="1500" i="1" dirty="0"/>
              <a:t>, SR 743.01 (01.01.2018)</a:t>
            </a:r>
          </a:p>
          <a:p>
            <a:r>
              <a:rPr lang="de-CH" sz="1600" i="1" dirty="0"/>
              <a:t>3. Abschnitt: Betrieb</a:t>
            </a:r>
            <a:endParaRPr lang="en-US" sz="1600" i="1" dirty="0"/>
          </a:p>
        </p:txBody>
      </p:sp>
      <p:sp>
        <p:nvSpPr>
          <p:cNvPr id="4" name="Rectangle 3"/>
          <p:cNvSpPr/>
          <p:nvPr/>
        </p:nvSpPr>
        <p:spPr>
          <a:xfrm>
            <a:off x="1547664" y="1916907"/>
            <a:ext cx="6110436" cy="1161857"/>
          </a:xfrm>
          <a:prstGeom prst="rect">
            <a:avLst/>
          </a:prstGeom>
        </p:spPr>
        <p:txBody>
          <a:bodyPr wrap="square">
            <a:spAutoFit/>
          </a:bodyPr>
          <a:lstStyle/>
          <a:p>
            <a:r>
              <a:rPr lang="en-US" sz="1350" b="1" dirty="0">
                <a:latin typeface="TimesNewRoman,Bold"/>
              </a:rPr>
              <a:t>Art. 17 </a:t>
            </a:r>
            <a:r>
              <a:rPr lang="de-CH" sz="1400" dirty="0" smtClean="0"/>
              <a:t>Betriebsbewilligung</a:t>
            </a:r>
          </a:p>
          <a:p>
            <a:endParaRPr lang="en-US" sz="1350" dirty="0">
              <a:latin typeface="TimesNewRoman"/>
            </a:endParaRPr>
          </a:p>
          <a:p>
            <a:r>
              <a:rPr lang="fr-FR" sz="600" dirty="0">
                <a:latin typeface="TimesNewRoman"/>
              </a:rPr>
              <a:t>2 </a:t>
            </a:r>
            <a:r>
              <a:rPr lang="de-CH" sz="1400" dirty="0"/>
              <a:t>Die Bewilligungsbehörde beurteilt das Vorhaben risikoorientiert im Sinne von Artikel 6. Sie legt fest, wofür der Gesuchsteller oder die Gesuchstellerin Sicher­heitsgutachten zu erbringen hat.</a:t>
            </a:r>
            <a:endParaRPr lang="en-US" sz="1350" dirty="0"/>
          </a:p>
        </p:txBody>
      </p:sp>
      <p:pic>
        <p:nvPicPr>
          <p:cNvPr id="5" name="Image 4"/>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8346757" y="287159"/>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098604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Skiliftüberwachung</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err="1"/>
              <a:t>Direkte</a:t>
            </a:r>
            <a:r>
              <a:rPr lang="fr-CH" sz="2800" dirty="0"/>
              <a:t> </a:t>
            </a:r>
            <a:r>
              <a:rPr lang="fr-CH" sz="2800" dirty="0" err="1"/>
              <a:t>Überwachung</a:t>
            </a:r>
            <a:endParaRPr lang="fr-CH" sz="2800" dirty="0"/>
          </a:p>
          <a:p>
            <a:pPr>
              <a:lnSpc>
                <a:spcPct val="100000"/>
              </a:lnSpc>
              <a:spcBef>
                <a:spcPts val="600"/>
              </a:spcBef>
              <a:spcAft>
                <a:spcPts val="600"/>
              </a:spcAft>
            </a:pPr>
            <a:r>
              <a:rPr lang="fr-CH" sz="2800" dirty="0" err="1"/>
              <a:t>Indirekte</a:t>
            </a:r>
            <a:r>
              <a:rPr lang="fr-CH" sz="2800" dirty="0"/>
              <a:t> </a:t>
            </a:r>
            <a:r>
              <a:rPr lang="fr-CH" sz="2800" dirty="0" err="1"/>
              <a:t>Überwachung</a:t>
            </a:r>
            <a:endParaRPr lang="fr-CH" sz="2800" dirty="0"/>
          </a:p>
          <a:p>
            <a:pPr lvl="1">
              <a:spcBef>
                <a:spcPts val="600"/>
              </a:spcBef>
              <a:spcAft>
                <a:spcPts val="600"/>
              </a:spcAft>
            </a:pPr>
            <a:r>
              <a:rPr lang="fr-CH" sz="2800" dirty="0" err="1"/>
              <a:t>Möglich</a:t>
            </a:r>
            <a:r>
              <a:rPr lang="fr-CH" sz="2800" dirty="0"/>
              <a:t> mit </a:t>
            </a:r>
            <a:r>
              <a:rPr lang="fr-CH" sz="2800" dirty="0" err="1"/>
              <a:t>Kompensationsmassnahmen</a:t>
            </a:r>
            <a:endParaRPr lang="fr-CH" sz="2800" dirty="0"/>
          </a:p>
          <a:p>
            <a:pPr lvl="1">
              <a:spcBef>
                <a:spcPts val="600"/>
              </a:spcBef>
              <a:spcAft>
                <a:spcPts val="600"/>
              </a:spcAft>
            </a:pPr>
            <a:r>
              <a:rPr lang="fr-CH" sz="2800" dirty="0" err="1"/>
              <a:t>Probebetrieb</a:t>
            </a:r>
            <a:r>
              <a:rPr lang="fr-CH" sz="2800" dirty="0"/>
              <a:t> mit </a:t>
            </a:r>
            <a:r>
              <a:rPr lang="fr-CH" sz="2800" dirty="0" err="1"/>
              <a:t>direkter</a:t>
            </a:r>
            <a:r>
              <a:rPr lang="fr-CH" sz="2800" dirty="0"/>
              <a:t> </a:t>
            </a:r>
            <a:r>
              <a:rPr lang="fr-CH" sz="2800" dirty="0" err="1"/>
              <a:t>Überwachung</a:t>
            </a:r>
            <a:endParaRPr lang="fr-CH" sz="3000" dirty="0"/>
          </a:p>
        </p:txBody>
      </p:sp>
    </p:spTree>
    <p:extLst>
      <p:ext uri="{BB962C8B-B14F-4D97-AF65-F5344CB8AC3E}">
        <p14:creationId xmlns:p14="http://schemas.microsoft.com/office/powerpoint/2010/main" val="4750910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Totpunktausstieg</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endParaRPr lang="fr-CH" sz="3000" dirty="0"/>
          </a:p>
        </p:txBody>
      </p:sp>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9025" y="1173378"/>
            <a:ext cx="4354195" cy="2814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13220" y="1173378"/>
            <a:ext cx="4455153" cy="2814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30394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Trendsportgeräte</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3" name="Inhaltsplatzhalter 2"/>
          <p:cNvSpPr>
            <a:spLocks noGrp="1"/>
          </p:cNvSpPr>
          <p:nvPr>
            <p:ph idx="1"/>
          </p:nvPr>
        </p:nvSpPr>
        <p:spPr/>
        <p:txBody>
          <a:bodyPr/>
          <a:lstStyle/>
          <a:p>
            <a:r>
              <a:rPr lang="fr-CH" dirty="0" err="1"/>
              <a:t>Merkblatt</a:t>
            </a:r>
            <a:endParaRPr lang="fr-CH" dirty="0"/>
          </a:p>
          <a:p>
            <a:r>
              <a:rPr lang="fr-CH" dirty="0" err="1"/>
              <a:t>Bewilligungspflichtig</a:t>
            </a:r>
            <a:endParaRPr lang="de-CH" dirty="0"/>
          </a:p>
        </p:txBody>
      </p:sp>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05780" y="127302"/>
            <a:ext cx="3175000" cy="441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99378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Skilifte</a:t>
            </a:r>
            <a:r>
              <a:rPr lang="fr-FR" sz="4050" dirty="0"/>
              <a:t> </a:t>
            </a:r>
            <a:r>
              <a:rPr lang="fr-FR" sz="4050" dirty="0" err="1"/>
              <a:t>versetzen</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err="1"/>
              <a:t>Zustandsbericht</a:t>
            </a:r>
            <a:endParaRPr lang="fr-CH" sz="2800" dirty="0"/>
          </a:p>
          <a:p>
            <a:pPr>
              <a:lnSpc>
                <a:spcPct val="100000"/>
              </a:lnSpc>
              <a:spcBef>
                <a:spcPts val="600"/>
              </a:spcBef>
              <a:spcAft>
                <a:spcPts val="600"/>
              </a:spcAft>
            </a:pPr>
            <a:r>
              <a:rPr lang="fr-CH" sz="2800" dirty="0" err="1"/>
              <a:t>Wesentliche</a:t>
            </a:r>
            <a:r>
              <a:rPr lang="fr-CH" sz="2800" dirty="0"/>
              <a:t> </a:t>
            </a:r>
            <a:r>
              <a:rPr lang="fr-CH" sz="2800" dirty="0" err="1"/>
              <a:t>Anforderungen</a:t>
            </a:r>
            <a:endParaRPr lang="fr-CH" sz="2800" dirty="0"/>
          </a:p>
          <a:p>
            <a:pPr>
              <a:lnSpc>
                <a:spcPct val="100000"/>
              </a:lnSpc>
              <a:spcBef>
                <a:spcPts val="600"/>
              </a:spcBef>
              <a:spcAft>
                <a:spcPts val="600"/>
              </a:spcAft>
            </a:pPr>
            <a:r>
              <a:rPr lang="fr-CH" sz="2800" dirty="0" err="1"/>
              <a:t>Gleichwertiges</a:t>
            </a:r>
            <a:r>
              <a:rPr lang="fr-CH" sz="2800" dirty="0"/>
              <a:t> </a:t>
            </a:r>
            <a:br>
              <a:rPr lang="fr-CH" sz="2800" dirty="0"/>
            </a:br>
            <a:r>
              <a:rPr lang="fr-CH" sz="2800" dirty="0" err="1"/>
              <a:t>Sicherheitsniveau</a:t>
            </a:r>
            <a:endParaRPr lang="fr-CH" sz="2800" dirty="0"/>
          </a:p>
          <a:p>
            <a:pPr>
              <a:lnSpc>
                <a:spcPct val="100000"/>
              </a:lnSpc>
              <a:spcBef>
                <a:spcPts val="600"/>
              </a:spcBef>
              <a:spcAft>
                <a:spcPts val="600"/>
              </a:spcAft>
            </a:pPr>
            <a:r>
              <a:rPr lang="fr-CH" sz="2800" dirty="0" err="1"/>
              <a:t>Nur</a:t>
            </a:r>
            <a:r>
              <a:rPr lang="fr-CH" sz="2800" dirty="0"/>
              <a:t> </a:t>
            </a:r>
            <a:r>
              <a:rPr lang="fr-CH" sz="2800" dirty="0" err="1"/>
              <a:t>ein</a:t>
            </a:r>
            <a:r>
              <a:rPr lang="fr-CH" sz="2800" dirty="0"/>
              <a:t> </a:t>
            </a:r>
            <a:r>
              <a:rPr lang="fr-CH" sz="2800" dirty="0" err="1"/>
              <a:t>Hersteller</a:t>
            </a:r>
            <a:endParaRPr lang="fr-CH" sz="2800" dirty="0"/>
          </a:p>
          <a:p>
            <a:pPr>
              <a:lnSpc>
                <a:spcPct val="100000"/>
              </a:lnSpc>
              <a:spcBef>
                <a:spcPts val="600"/>
              </a:spcBef>
              <a:spcAft>
                <a:spcPts val="600"/>
              </a:spcAft>
            </a:pPr>
            <a:endParaRPr lang="fr-CH" sz="3000" dirty="0"/>
          </a:p>
        </p:txBody>
      </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7306" y="812800"/>
            <a:ext cx="2954454" cy="337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0112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Kleinskilifte</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err="1"/>
              <a:t>Merkblatt</a:t>
            </a:r>
            <a:endParaRPr lang="fr-CH" sz="2800" dirty="0"/>
          </a:p>
          <a:p>
            <a:pPr>
              <a:lnSpc>
                <a:spcPct val="100000"/>
              </a:lnSpc>
              <a:spcBef>
                <a:spcPts val="600"/>
              </a:spcBef>
              <a:spcAft>
                <a:spcPts val="600"/>
              </a:spcAft>
            </a:pPr>
            <a:r>
              <a:rPr lang="fr-CH" sz="2800" dirty="0" err="1"/>
              <a:t>Gesuchs</a:t>
            </a:r>
            <a:r>
              <a:rPr lang="fr-CH" sz="2800" dirty="0"/>
              <a:t>-</a:t>
            </a:r>
            <a:br>
              <a:rPr lang="fr-CH" sz="2800" dirty="0"/>
            </a:br>
            <a:r>
              <a:rPr lang="fr-CH" sz="2800" dirty="0" err="1"/>
              <a:t>Formular</a:t>
            </a:r>
            <a:endParaRPr lang="fr-CH" sz="2800" dirty="0"/>
          </a:p>
          <a:p>
            <a:pPr>
              <a:lnSpc>
                <a:spcPct val="100000"/>
              </a:lnSpc>
              <a:spcBef>
                <a:spcPts val="600"/>
              </a:spcBef>
              <a:spcAft>
                <a:spcPts val="600"/>
              </a:spcAft>
            </a:pPr>
            <a:r>
              <a:rPr lang="fr-CH" sz="2800" dirty="0" err="1"/>
              <a:t>Kein</a:t>
            </a:r>
            <a:r>
              <a:rPr lang="fr-CH" sz="2800" dirty="0"/>
              <a:t> Standard-</a:t>
            </a:r>
            <a:br>
              <a:rPr lang="fr-CH" sz="2800" dirty="0"/>
            </a:br>
            <a:r>
              <a:rPr lang="fr-CH" sz="2800" dirty="0"/>
              <a:t>dossier</a:t>
            </a:r>
          </a:p>
          <a:p>
            <a:pPr marL="457200" lvl="1" indent="0">
              <a:spcBef>
                <a:spcPts val="600"/>
              </a:spcBef>
              <a:spcAft>
                <a:spcPts val="600"/>
              </a:spcAft>
              <a:buNone/>
            </a:pPr>
            <a:endParaRPr lang="fr-CH" sz="2800" dirty="0"/>
          </a:p>
        </p:txBody>
      </p:sp>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2659" y="227537"/>
            <a:ext cx="2815554" cy="4283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06503" y="100218"/>
            <a:ext cx="2887080" cy="4497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96853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Kleinskilifte</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err="1"/>
              <a:t>Angepasstes</a:t>
            </a:r>
            <a:r>
              <a:rPr lang="fr-CH" sz="2800" dirty="0"/>
              <a:t> </a:t>
            </a:r>
            <a:r>
              <a:rPr lang="fr-CH" sz="2800" dirty="0" err="1"/>
              <a:t>Gelände</a:t>
            </a:r>
            <a:endParaRPr lang="fr-CH" sz="2800" dirty="0"/>
          </a:p>
          <a:p>
            <a:pPr>
              <a:lnSpc>
                <a:spcPct val="100000"/>
              </a:lnSpc>
              <a:spcBef>
                <a:spcPts val="600"/>
              </a:spcBef>
              <a:spcAft>
                <a:spcPts val="600"/>
              </a:spcAft>
            </a:pPr>
            <a:r>
              <a:rPr lang="fr-CH" sz="2800" dirty="0" err="1"/>
              <a:t>Spezifisches</a:t>
            </a:r>
            <a:r>
              <a:rPr lang="fr-CH" sz="2800" dirty="0"/>
              <a:t/>
            </a:r>
            <a:br>
              <a:rPr lang="fr-CH" sz="2800" dirty="0"/>
            </a:br>
            <a:r>
              <a:rPr lang="fr-CH" sz="2800" dirty="0" err="1"/>
              <a:t>Betriebskonzept</a:t>
            </a:r>
            <a:endParaRPr lang="fr-CH" sz="2800" dirty="0"/>
          </a:p>
          <a:p>
            <a:pPr>
              <a:lnSpc>
                <a:spcPct val="100000"/>
              </a:lnSpc>
              <a:spcBef>
                <a:spcPts val="600"/>
              </a:spcBef>
              <a:spcAft>
                <a:spcPts val="600"/>
              </a:spcAft>
            </a:pPr>
            <a:r>
              <a:rPr lang="fr-CH" sz="2800" dirty="0" err="1"/>
              <a:t>Merkblatt</a:t>
            </a:r>
            <a:endParaRPr lang="fr-CH" sz="2800" dirty="0"/>
          </a:p>
          <a:p>
            <a:pPr marL="457200" lvl="1" indent="0">
              <a:spcBef>
                <a:spcPts val="600"/>
              </a:spcBef>
              <a:spcAft>
                <a:spcPts val="600"/>
              </a:spcAft>
              <a:buNone/>
            </a:pPr>
            <a:endParaRPr lang="fr-CH" sz="2800" dirty="0"/>
          </a:p>
        </p:txBody>
      </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56150" y="582502"/>
            <a:ext cx="2401570" cy="3860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72256" y="976935"/>
            <a:ext cx="2405935" cy="3466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72008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Steuerungen</a:t>
            </a:r>
            <a:r>
              <a:rPr lang="fr-FR" sz="4050" dirty="0"/>
              <a:t> &gt; 30 </a:t>
            </a:r>
            <a:r>
              <a:rPr lang="fr-FR" sz="4050" dirty="0" err="1"/>
              <a:t>Jahre</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err="1"/>
              <a:t>Ersetzen</a:t>
            </a:r>
            <a:r>
              <a:rPr lang="fr-CH" sz="2800" dirty="0"/>
              <a:t> (</a:t>
            </a:r>
            <a:r>
              <a:rPr lang="fr-CH" sz="2800" dirty="0" err="1"/>
              <a:t>Termin</a:t>
            </a:r>
            <a:r>
              <a:rPr lang="fr-CH" sz="2800" dirty="0"/>
              <a:t> 4 </a:t>
            </a:r>
            <a:r>
              <a:rPr lang="fr-CH" sz="2800" dirty="0" err="1"/>
              <a:t>Jahre</a:t>
            </a:r>
            <a:r>
              <a:rPr lang="fr-CH" sz="2800" dirty="0"/>
              <a:t>)</a:t>
            </a:r>
          </a:p>
          <a:p>
            <a:pPr>
              <a:lnSpc>
                <a:spcPct val="100000"/>
              </a:lnSpc>
              <a:spcBef>
                <a:spcPts val="600"/>
              </a:spcBef>
              <a:spcAft>
                <a:spcPts val="600"/>
              </a:spcAft>
            </a:pPr>
            <a:r>
              <a:rPr lang="fr-CH" sz="2800" dirty="0" err="1"/>
              <a:t>Konformitätsbescheinigung</a:t>
            </a:r>
            <a:endParaRPr lang="fr-CH" sz="2800" dirty="0"/>
          </a:p>
          <a:p>
            <a:pPr>
              <a:lnSpc>
                <a:spcPct val="100000"/>
              </a:lnSpc>
              <a:spcBef>
                <a:spcPts val="600"/>
              </a:spcBef>
              <a:spcAft>
                <a:spcPts val="600"/>
              </a:spcAft>
            </a:pPr>
            <a:r>
              <a:rPr lang="fr-CH" sz="2800" strike="sngStrike" dirty="0" err="1"/>
              <a:t>Dorfelektriker</a:t>
            </a:r>
            <a:endParaRPr lang="fr-CH" sz="2800" strike="sngStrike" dirty="0"/>
          </a:p>
          <a:p>
            <a:pPr>
              <a:lnSpc>
                <a:spcPct val="100000"/>
              </a:lnSpc>
              <a:spcBef>
                <a:spcPts val="600"/>
              </a:spcBef>
              <a:spcAft>
                <a:spcPts val="600"/>
              </a:spcAft>
            </a:pPr>
            <a:r>
              <a:rPr lang="fr-CH" sz="2800" dirty="0" err="1"/>
              <a:t>Vereinfachtes</a:t>
            </a:r>
            <a:r>
              <a:rPr lang="fr-CH" sz="2800" dirty="0"/>
              <a:t> </a:t>
            </a:r>
            <a:r>
              <a:rPr lang="fr-CH" sz="2800" dirty="0" err="1"/>
              <a:t>Verfahren</a:t>
            </a:r>
            <a:endParaRPr lang="fr-CH" sz="2800" dirty="0"/>
          </a:p>
        </p:txBody>
      </p:sp>
    </p:spTree>
    <p:extLst>
      <p:ext uri="{BB962C8B-B14F-4D97-AF65-F5344CB8AC3E}">
        <p14:creationId xmlns:p14="http://schemas.microsoft.com/office/powerpoint/2010/main" val="20551907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Förderbänder</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a:t>Sind </a:t>
            </a:r>
            <a:r>
              <a:rPr lang="fr-CH" sz="2800" dirty="0" err="1"/>
              <a:t>keine</a:t>
            </a:r>
            <a:r>
              <a:rPr lang="fr-CH" sz="2800" dirty="0"/>
              <a:t> </a:t>
            </a:r>
            <a:r>
              <a:rPr lang="fr-CH" sz="2800" dirty="0" err="1"/>
              <a:t>Seilbahnen</a:t>
            </a:r>
            <a:endParaRPr lang="fr-CH" sz="2800" dirty="0"/>
          </a:p>
          <a:p>
            <a:pPr>
              <a:lnSpc>
                <a:spcPct val="100000"/>
              </a:lnSpc>
              <a:spcBef>
                <a:spcPts val="600"/>
              </a:spcBef>
              <a:spcAft>
                <a:spcPts val="600"/>
              </a:spcAft>
            </a:pPr>
            <a:r>
              <a:rPr lang="fr-CH" sz="2800" dirty="0" err="1"/>
              <a:t>Gebaut</a:t>
            </a:r>
            <a:r>
              <a:rPr lang="fr-CH" sz="2800" dirty="0"/>
              <a:t> </a:t>
            </a:r>
            <a:r>
              <a:rPr lang="fr-CH" sz="2800" dirty="0" err="1"/>
              <a:t>nach</a:t>
            </a:r>
            <a:r>
              <a:rPr lang="fr-CH" sz="2800" dirty="0"/>
              <a:t> EN 15700</a:t>
            </a:r>
          </a:p>
          <a:p>
            <a:pPr>
              <a:lnSpc>
                <a:spcPct val="100000"/>
              </a:lnSpc>
              <a:spcBef>
                <a:spcPts val="600"/>
              </a:spcBef>
              <a:spcAft>
                <a:spcPts val="600"/>
              </a:spcAft>
            </a:pPr>
            <a:r>
              <a:rPr lang="fr-CH" sz="2800" dirty="0" err="1"/>
              <a:t>Merkblatt</a:t>
            </a:r>
            <a:r>
              <a:rPr lang="fr-CH" sz="2800" dirty="0"/>
              <a:t> </a:t>
            </a:r>
            <a:r>
              <a:rPr lang="fr-CH" sz="2800" dirty="0" err="1"/>
              <a:t>und</a:t>
            </a:r>
            <a:r>
              <a:rPr lang="fr-CH" sz="2800" dirty="0"/>
              <a:t> </a:t>
            </a:r>
            <a:r>
              <a:rPr lang="fr-CH" sz="2800" dirty="0" err="1"/>
              <a:t>Formular</a:t>
            </a:r>
            <a:r>
              <a:rPr lang="fr-CH" sz="2800" dirty="0"/>
              <a:t> (</a:t>
            </a:r>
            <a:r>
              <a:rPr lang="fr-CH" sz="2800" dirty="0" err="1"/>
              <a:t>Gesuch</a:t>
            </a:r>
            <a:r>
              <a:rPr lang="fr-CH" sz="2800" dirty="0"/>
              <a:t> </a:t>
            </a:r>
            <a:r>
              <a:rPr lang="fr-CH" sz="2800" dirty="0" err="1"/>
              <a:t>Betriebsbewilligung</a:t>
            </a:r>
            <a:r>
              <a:rPr lang="fr-CH" sz="2800" dirty="0"/>
              <a:t>) </a:t>
            </a:r>
            <a:r>
              <a:rPr lang="fr-CH" sz="2800" dirty="0" err="1"/>
              <a:t>gleich</a:t>
            </a:r>
            <a:r>
              <a:rPr lang="fr-CH" sz="2800" dirty="0"/>
              <a:t> </a:t>
            </a:r>
            <a:r>
              <a:rPr lang="fr-CH" sz="2800" dirty="0" err="1"/>
              <a:t>wie</a:t>
            </a:r>
            <a:r>
              <a:rPr lang="fr-CH" sz="2800" dirty="0"/>
              <a:t> </a:t>
            </a:r>
            <a:r>
              <a:rPr lang="fr-CH" sz="2800" dirty="0" err="1"/>
              <a:t>für</a:t>
            </a:r>
            <a:r>
              <a:rPr lang="fr-CH" sz="2800" dirty="0"/>
              <a:t> </a:t>
            </a:r>
            <a:r>
              <a:rPr lang="fr-CH" sz="2800" dirty="0" err="1"/>
              <a:t>Kleinskilifte</a:t>
            </a:r>
            <a:endParaRPr lang="fr-CH" sz="2800" dirty="0"/>
          </a:p>
          <a:p>
            <a:pPr>
              <a:lnSpc>
                <a:spcPct val="100000"/>
              </a:lnSpc>
              <a:spcBef>
                <a:spcPts val="600"/>
              </a:spcBef>
              <a:spcAft>
                <a:spcPts val="600"/>
              </a:spcAft>
            </a:pPr>
            <a:r>
              <a:rPr lang="fr-CH" sz="2800" dirty="0" err="1"/>
              <a:t>Einzureichende</a:t>
            </a:r>
            <a:r>
              <a:rPr lang="fr-CH" sz="2800" dirty="0"/>
              <a:t> </a:t>
            </a:r>
            <a:r>
              <a:rPr lang="fr-CH" sz="2800" dirty="0" err="1"/>
              <a:t>Dokumente</a:t>
            </a:r>
            <a:r>
              <a:rPr lang="fr-CH" sz="2800" dirty="0"/>
              <a:t> </a:t>
            </a:r>
            <a:r>
              <a:rPr lang="fr-CH" sz="2800" dirty="0" err="1"/>
              <a:t>anlagenspezifisch</a:t>
            </a:r>
            <a:r>
              <a:rPr lang="fr-CH" sz="2800" dirty="0"/>
              <a:t> (</a:t>
            </a:r>
            <a:r>
              <a:rPr lang="fr-CH" sz="2800" dirty="0" err="1"/>
              <a:t>kein</a:t>
            </a:r>
            <a:r>
              <a:rPr lang="fr-CH" sz="2800" dirty="0"/>
              <a:t> </a:t>
            </a:r>
            <a:r>
              <a:rPr lang="fr-CH" sz="2800" dirty="0" err="1"/>
              <a:t>Standarddossier</a:t>
            </a:r>
            <a:r>
              <a:rPr lang="fr-CH" sz="2800" dirty="0"/>
              <a:t>)</a:t>
            </a:r>
          </a:p>
        </p:txBody>
      </p:sp>
    </p:spTree>
    <p:extLst>
      <p:ext uri="{BB962C8B-B14F-4D97-AF65-F5344CB8AC3E}">
        <p14:creationId xmlns:p14="http://schemas.microsoft.com/office/powerpoint/2010/main" val="36981574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768315" y="175117"/>
            <a:ext cx="7954997" cy="597043"/>
          </a:xfrm>
        </p:spPr>
        <p:txBody>
          <a:bodyPr>
            <a:normAutofit fontScale="90000"/>
          </a:bodyPr>
          <a:lstStyle/>
          <a:p>
            <a:r>
              <a:rPr lang="fr-FR" sz="4050" dirty="0" err="1"/>
              <a:t>Förderbänder</a:t>
            </a:r>
            <a:endParaRPr lang="fr-CH" sz="2100" dirty="0"/>
          </a:p>
        </p:txBody>
      </p:sp>
      <p:pic>
        <p:nvPicPr>
          <p:cNvPr id="4" name="Image 3"/>
          <p:cNvPicPr/>
          <p:nvPr/>
        </p:nvPicPr>
        <p:blipFill rotWithShape="1">
          <a:blip r:embed="rId3" cstate="email">
            <a:extLst>
              <a:ext uri="{28A0092B-C50C-407E-A947-70E740481C1C}">
                <a14:useLocalDpi xmlns:a14="http://schemas.microsoft.com/office/drawing/2010/main"/>
              </a:ext>
            </a:extLst>
          </a:blip>
          <a:srcRect l="59750" t="15298" r="33926" b="74094"/>
          <a:stretch/>
        </p:blipFill>
        <p:spPr bwMode="auto">
          <a:xfrm>
            <a:off x="275548" y="227537"/>
            <a:ext cx="376555" cy="354965"/>
          </a:xfrm>
          <a:prstGeom prst="rect">
            <a:avLst/>
          </a:prstGeom>
          <a:ln>
            <a:noFill/>
          </a:ln>
          <a:extLst>
            <a:ext uri="{53640926-AAD7-44D8-BBD7-CCE9431645EC}">
              <a14:shadowObscured xmlns:a14="http://schemas.microsoft.com/office/drawing/2010/main"/>
            </a:ext>
          </a:extLst>
        </p:spPr>
      </p:pic>
      <p:sp>
        <p:nvSpPr>
          <p:cNvPr id="2" name="Inhaltsplatzhalter 1"/>
          <p:cNvSpPr>
            <a:spLocks noGrp="1"/>
          </p:cNvSpPr>
          <p:nvPr>
            <p:ph idx="1"/>
          </p:nvPr>
        </p:nvSpPr>
        <p:spPr/>
        <p:txBody>
          <a:bodyPr/>
          <a:lstStyle/>
          <a:p>
            <a:pPr>
              <a:lnSpc>
                <a:spcPct val="100000"/>
              </a:lnSpc>
              <a:spcBef>
                <a:spcPts val="600"/>
              </a:spcBef>
              <a:spcAft>
                <a:spcPts val="600"/>
              </a:spcAft>
            </a:pPr>
            <a:r>
              <a:rPr lang="fr-CH" sz="2800" dirty="0" err="1"/>
              <a:t>Fundamente</a:t>
            </a:r>
            <a:endParaRPr lang="fr-CH" sz="2800" dirty="0"/>
          </a:p>
          <a:p>
            <a:pPr>
              <a:lnSpc>
                <a:spcPct val="100000"/>
              </a:lnSpc>
              <a:spcBef>
                <a:spcPts val="600"/>
              </a:spcBef>
              <a:spcAft>
                <a:spcPts val="600"/>
              </a:spcAft>
            </a:pPr>
            <a:r>
              <a:rPr lang="fr-CH" sz="2800" dirty="0" err="1"/>
              <a:t>Spanneinrichtung</a:t>
            </a:r>
            <a:endParaRPr lang="fr-CH" sz="2800" dirty="0"/>
          </a:p>
          <a:p>
            <a:pPr>
              <a:lnSpc>
                <a:spcPct val="100000"/>
              </a:lnSpc>
              <a:spcBef>
                <a:spcPts val="600"/>
              </a:spcBef>
              <a:spcAft>
                <a:spcPts val="600"/>
              </a:spcAft>
            </a:pPr>
            <a:r>
              <a:rPr lang="fr-CH" sz="2800" dirty="0" err="1"/>
              <a:t>Betriebskonzept</a:t>
            </a:r>
            <a:r>
              <a:rPr lang="fr-CH" sz="2800" dirty="0"/>
              <a:t> (</a:t>
            </a:r>
            <a:r>
              <a:rPr lang="fr-CH" sz="2800" dirty="0" err="1"/>
              <a:t>Betrieb</a:t>
            </a:r>
            <a:r>
              <a:rPr lang="fr-CH" sz="2800" dirty="0"/>
              <a:t> </a:t>
            </a:r>
            <a:r>
              <a:rPr lang="fr-CH" sz="2800" dirty="0" err="1"/>
              <a:t>bei</a:t>
            </a:r>
            <a:r>
              <a:rPr lang="fr-CH" sz="2800" dirty="0"/>
              <a:t> </a:t>
            </a:r>
            <a:r>
              <a:rPr lang="fr-CH" sz="2800" dirty="0" err="1"/>
              <a:t>Schneemangel</a:t>
            </a:r>
            <a:r>
              <a:rPr lang="fr-CH" sz="2800" dirty="0"/>
              <a:t>)</a:t>
            </a:r>
          </a:p>
          <a:p>
            <a:pPr>
              <a:lnSpc>
                <a:spcPct val="100000"/>
              </a:lnSpc>
              <a:spcBef>
                <a:spcPts val="600"/>
              </a:spcBef>
              <a:spcAft>
                <a:spcPts val="600"/>
              </a:spcAft>
            </a:pPr>
            <a:r>
              <a:rPr lang="fr-CH" sz="2800" dirty="0"/>
              <a:t>Galerie, Tunnel</a:t>
            </a:r>
          </a:p>
          <a:p>
            <a:pPr>
              <a:lnSpc>
                <a:spcPct val="100000"/>
              </a:lnSpc>
              <a:spcBef>
                <a:spcPts val="600"/>
              </a:spcBef>
              <a:spcAft>
                <a:spcPts val="600"/>
              </a:spcAft>
            </a:pPr>
            <a:r>
              <a:rPr lang="fr-CH" sz="2800" dirty="0" err="1"/>
              <a:t>Geschwindigkeit</a:t>
            </a:r>
            <a:r>
              <a:rPr lang="fr-CH" sz="2800" dirty="0"/>
              <a:t> </a:t>
            </a:r>
            <a:r>
              <a:rPr lang="fr-CH" sz="2800" dirty="0" err="1"/>
              <a:t>über</a:t>
            </a:r>
            <a:r>
              <a:rPr lang="fr-CH" sz="2800" dirty="0"/>
              <a:t> 0.7 m/s</a:t>
            </a:r>
          </a:p>
        </p:txBody>
      </p:sp>
    </p:spTree>
    <p:extLst>
      <p:ext uri="{BB962C8B-B14F-4D97-AF65-F5344CB8AC3E}">
        <p14:creationId xmlns:p14="http://schemas.microsoft.com/office/powerpoint/2010/main" val="27946131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p:txBody>
          <a:bodyPr>
            <a:normAutofit fontScale="90000"/>
          </a:bodyPr>
          <a:lstStyle/>
          <a:p>
            <a:r>
              <a:rPr lang="fr-CH" sz="2400" dirty="0" smtClean="0"/>
              <a:t>Teil II </a:t>
            </a:r>
            <a:r>
              <a:rPr lang="fr-CH" sz="2400" dirty="0"/>
              <a:t>: </a:t>
            </a:r>
            <a:r>
              <a:rPr lang="fr-CH" sz="2400" dirty="0" err="1" smtClean="0"/>
              <a:t>Technische</a:t>
            </a:r>
            <a:r>
              <a:rPr lang="fr-CH" sz="2400" dirty="0" smtClean="0"/>
              <a:t> </a:t>
            </a:r>
            <a:r>
              <a:rPr lang="fr-CH" sz="2400" dirty="0" err="1" smtClean="0"/>
              <a:t>Bewertung</a:t>
            </a:r>
            <a:r>
              <a:rPr lang="fr-CH" sz="2400" dirty="0" smtClean="0"/>
              <a:t> </a:t>
            </a:r>
            <a:r>
              <a:rPr lang="fr-CH" sz="2400" dirty="0" err="1" smtClean="0"/>
              <a:t>durch</a:t>
            </a:r>
            <a:r>
              <a:rPr lang="fr-CH" sz="2400" dirty="0" smtClean="0"/>
              <a:t> </a:t>
            </a:r>
            <a:r>
              <a:rPr lang="fr-CH" sz="2400" dirty="0" err="1" smtClean="0"/>
              <a:t>das</a:t>
            </a:r>
            <a:r>
              <a:rPr lang="fr-CH" sz="2400" dirty="0" smtClean="0"/>
              <a:t> IKSS</a:t>
            </a:r>
            <a:r>
              <a:rPr lang="fr-CH" sz="4050" dirty="0"/>
              <a:t/>
            </a:r>
            <a:br>
              <a:rPr lang="fr-CH" sz="4050" dirty="0"/>
            </a:br>
            <a:r>
              <a:rPr lang="fr-CH" sz="4050" dirty="0" err="1"/>
              <a:t>Fragen</a:t>
            </a:r>
            <a:r>
              <a:rPr lang="fr-CH" sz="4050" dirty="0"/>
              <a:t> der </a:t>
            </a:r>
            <a:r>
              <a:rPr lang="fr-CH" sz="4050" dirty="0" err="1"/>
              <a:t>Teilnehmerinnen</a:t>
            </a:r>
            <a:r>
              <a:rPr lang="fr-CH" sz="4050" dirty="0"/>
              <a:t> </a:t>
            </a:r>
            <a:r>
              <a:rPr lang="fr-CH" sz="4050" dirty="0" err="1"/>
              <a:t>und</a:t>
            </a:r>
            <a:r>
              <a:rPr lang="fr-CH" sz="4050" dirty="0"/>
              <a:t> der </a:t>
            </a:r>
            <a:r>
              <a:rPr lang="fr-CH" sz="4050" dirty="0" err="1"/>
              <a:t>Teilnehmer</a:t>
            </a:r>
            <a:r>
              <a:rPr lang="fr-CH" sz="4050" dirty="0"/>
              <a:t/>
            </a:r>
            <a:br>
              <a:rPr lang="fr-CH" sz="4050" dirty="0"/>
            </a:br>
            <a:endParaRPr lang="fr-CH" sz="2100" dirty="0"/>
          </a:p>
        </p:txBody>
      </p:sp>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3105" y="1533525"/>
            <a:ext cx="3086512" cy="3086512"/>
          </a:xfrm>
          <a:prstGeom prst="rect">
            <a:avLst/>
          </a:prstGeom>
        </p:spPr>
      </p:pic>
      <p:pic>
        <p:nvPicPr>
          <p:cNvPr id="4" name="Image 3"/>
          <p:cNvPicPr/>
          <p:nvPr/>
        </p:nvPicPr>
        <p:blipFill rotWithShape="1">
          <a:blip r:embed="rId4" cstate="email">
            <a:extLst>
              <a:ext uri="{28A0092B-C50C-407E-A947-70E740481C1C}">
                <a14:useLocalDpi xmlns:a14="http://schemas.microsoft.com/office/drawing/2010/main"/>
              </a:ext>
            </a:extLst>
          </a:blip>
          <a:srcRect l="59750" t="15298" r="33926" b="74094"/>
          <a:stretch/>
        </p:blipFill>
        <p:spPr bwMode="auto">
          <a:xfrm>
            <a:off x="282174" y="234163"/>
            <a:ext cx="376555" cy="354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5321448"/>
      </p:ext>
    </p:extLst>
  </p:cSld>
  <p:clrMapOvr>
    <a:masterClrMapping/>
  </p:clrMapOvr>
  <p:timing>
    <p:tnLst>
      <p:par>
        <p:cTn id="1" dur="indefinite" restart="never" nodeType="tmRoot"/>
      </p:par>
    </p:tnLst>
  </p:timing>
</p:sld>
</file>

<file path=ppt/theme/theme1.xml><?xml version="1.0" encoding="utf-8"?>
<a:theme xmlns:a="http://schemas.openxmlformats.org/drawingml/2006/main" name="d_Präsentatio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defPPr>
      </a:lstStyle>
    </a:tx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f:fields xmlns:f="http://schemas.fabasoft.com/folio/2007/fields">
  <f:record ref="">
    <f:field ref="objname" par="" edit="true" text="D_Séminaire 2018 OFT_CITT - Version finale pour publication internet"/>
    <f:field ref="objsubject" par="" edit="true" text=""/>
    <f:field ref="objcreatedby" par="" text="Queloz, Laurent (BAV - qul)"/>
    <f:field ref="objcreatedat" par="" text="10.09.2018 10:44:12"/>
    <f:field ref="objchangedby" par="" text="Queloz, Laurent (BAV - qul)"/>
    <f:field ref="objmodifiedat" par="" text="10.09.2018 10:44:58"/>
    <f:field ref="doc_FSCFOLIO_1_1001_FieldDocumentNumber" par="" text=""/>
    <f:field ref="doc_FSCFOLIO_1_1001_FieldSubject" par="" edit="true" text=""/>
    <f:field ref="FSCFOLIO_1_1001_FieldCurrentUser" par="" text="Monika Steck"/>
    <f:field ref="CCAPRECONFIG_15_1001_Objektname" par="" edit="true" text="D_Séminaire 2018 OFT_CITT - Version finale pour publication internet"/>
    <f:field ref="CHPRECONFIG_1_1001_Objektname" par="" edit="true" text="D_Séminaire 2018 OFT_CITT - Version finale pour publication internet"/>
  </f:record>
  <f:record inx="1" ref="">
    <f:field ref="CCAPRECONFIG_15_1001_Anrede" par="" edit="true" text=""/>
    <f:field ref="CCAPRECONFIG_15_1001_Anrede_Briefkopf" par="" text=""/>
    <f:field ref="CCAPRECONFIG_15_1001_Geschlecht_Anrede" par="" text=""/>
    <f:field ref="CCAPRECONFIG_15_1001_Titel" par="" edit="true" text=""/>
    <f:field ref="CCAPRECONFIG_15_1001_Nachgestellter_Titel" par="" edit="true" text=""/>
    <f:field ref="CCAPRECONFIG_15_1001_Vorname" par="" edit="true" text=""/>
    <f:field ref="CCAPRECONFIG_15_1001_Nachname" par="" edit="true" text=""/>
    <f:field ref="CCAPRECONFIG_15_1001_zH" par="" edit="true" text=""/>
    <f:field ref="CCAPRECONFIG_15_1001_Geschlecht" par="" text=""/>
    <f:field ref="CCAPRECONFIG_15_1001_Strasse" par="" text=""/>
    <f:field ref="CCAPRECONFIG_15_1001_Hausnummer" par="" text=""/>
    <f:field ref="CCAPRECONFIG_15_1001_Stiege" par="" text=""/>
    <f:field ref="CCAPRECONFIG_15_1001_Stock" par="" text=""/>
    <f:field ref="CCAPRECONFIG_15_1001_Tuer" par="" text=""/>
    <f:field ref="CCAPRECONFIG_15_1001_Postfach" par="" text=""/>
    <f:field ref="CCAPRECONFIG_15_1001_Postleitzahl" par="" text=""/>
    <f:field ref="CCAPRECONFIG_15_1001_Ort" par="" text=""/>
    <f:field ref="CCAPRECONFIG_15_1001_Land" par="" text=""/>
    <f:field ref="CCAPRECONFIG_15_1001_Email" par="" text=""/>
    <f:field ref="CCAPRECONFIG_15_1001_Postalische_Adresse" par="" text=""/>
    <f:field ref="CCAPRECONFIG_15_1001_Adresse" par="" text=""/>
    <f:field ref="CCAPRECONFIG_15_1001_Fax" par="" text=""/>
    <f:field ref="CCAPRECONFIG_15_1001_Telefon" par="" text=""/>
    <f:field ref="CCAPRECONFIG_15_1001_Geburtsdatum" par="" text=""/>
    <f:field ref="CCAPRECONFIG_15_1001_Sozialversicherungsnummer" par="" text=""/>
    <f:field ref="CCAPRECONFIG_15_1001_Berufstitel" par="" text=""/>
    <f:field ref="CCAPRECONFIG_15_1001_Funktionsbezeichnung" par="" text=""/>
    <f:field ref="CCAPRECONFIG_15_1001_Organisationsname" par="" text=""/>
    <f:field ref="CCAPRECONFIG_15_1001_Organisationskurzname" par="" text=""/>
    <f:field ref="CCAPRECONFIG_15_1001_Abschriftsbemerkung" par="" text=""/>
    <f:field ref="CCAPRECONFIG_15_1001_Name_Zeile_2" par="" text=""/>
    <f:field ref="CCAPRECONFIG_15_1001_Name_Zeile_3" par="" text=""/>
    <f:field ref="CCAPRECONFIG_15_1001_Firmenbuchnummer" par="" text=""/>
    <f:field ref="CCAPRECONFIG_15_1001_Versandart" par="" text="B-Post"/>
    <f:field ref="CCAPRECONFIG_15_1001_Kategorie" par="" text="Empfänger/in"/>
    <f:field ref="CCAPRECONFIG_15_1001_Rechtsform" par="" text=""/>
    <f:field ref="CCAPRECONFIG_15_1001_Ziel" par="" text=""/>
    <f:field ref="CHPRECONFIG_1_1001_Anrede" par="" edit="true" text=""/>
    <f:field ref="CHPRECONFIG_1_1001_Titel" par="" edit="true" text=""/>
    <f:field ref="CHPRECONFIG_1_1001_Vorname" par="" edit="true" text=""/>
    <f:field ref="CHPRECONFIG_1_1001_Nachname" par="" edit="true" text=""/>
    <f:field ref="CHPRECONFIG_1_1001_Strasse" par="" text=""/>
    <f:field ref="CHPRECONFIG_1_1001_Postleitzahl" par="" text=""/>
    <f:field ref="CHPRECONFIG_1_1001_Ort" par="" text=""/>
    <f:field ref="CHPRECONFIG_1_1001_EMailAdresse" par="" text=""/>
    <f:field ref="UVEKCFG_15_1700_Personal" par="" text=""/>
    <f:field ref="UVEKCFG_15_1700_Geschlecht" par="" text=""/>
    <f:field ref="UVEKCFG_15_1700_GebDatum" par="" text=""/>
    <f:field ref="UVEKCFG_15_1700_Beruf" par="" text=""/>
    <f:field ref="UVEKCFG_15_1700_Familienstand" par="" text=""/>
    <f:field ref="UVEKCFG_15_1700_Muttersprache" par="" text=""/>
    <f:field ref="UVEKCFG_15_1700_Geboren_in" par="" text=""/>
    <f:field ref="UVEKCFG_15_1700_Briefanrede" par="" text=""/>
    <f:field ref="UVEKCFG_15_1700_Kommunikationssprache" par="" text=""/>
    <f:field ref="UVEKCFG_15_1700_Webseite" par="" text=""/>
    <f:field ref="UVEKCFG_15_1700_TelNr_Business" par="" text=""/>
    <f:field ref="UVEKCFG_15_1700_TelNr_Private" par="" text=""/>
    <f:field ref="UVEKCFG_15_1700_TelNr_Mobile" par="" text=""/>
    <f:field ref="UVEKCFG_15_1700_TelNr_Other" par="" text=""/>
    <f:field ref="UVEKCFG_15_1700_TelNr_Fax" par="" text=""/>
    <f:field ref="UVEKCFG_15_1700_EMail1" par="" text=""/>
    <f:field ref="UVEKCFG_15_1700_EMail2" par="" text=""/>
    <f:field ref="UVEKCFG_15_1700_EMail3" par="" text=""/>
    <f:field ref="UVEKCFG_15_1700_UID" par="" text=""/>
    <f:field ref="UVEKCFG_15_1700_Klassifizierung" par="" text=""/>
    <f:field ref="UVEKCFG_15_1700_Gruendungsjahr" par="" text=""/>
    <f:field ref="UVEKCFG_15_1700_Versandart" par="" text="B-Post"/>
    <f:field ref="UVEKCFG_15_1700_Versandvermek" par="" text=""/>
    <f:field ref="UVEKCFG_15_1700_Kurzbezeichnung" par="" text=""/>
    <f:field ref="UVEKCFG_15_1700_Strasse2" par="" text=""/>
    <f:field ref="UVEKCFG_15_1700_Hausnummer_Zusatz" par="" text=""/>
    <f:field ref="UVEKCFG_15_1700_Land" par="" text=""/>
    <f:field ref="UVEKCFG_15_1700_Serienbrieffeld_1" par="" text=""/>
    <f:field ref="UVEKCFG_15_1700_Serienbrieffeld_2" par="" text=""/>
    <f:field ref="UVEKCFG_15_1700_Serienbrieffeld_3" par="" text=""/>
    <f:field ref="UVEKCFG_15_1700_Serienbrieffeld_4" par="" text=""/>
    <f:field ref="UVEKCFG_15_1700_Serienbrieffeld_5" par="" text=""/>
    <f:field ref="UVEKCFG_15_1700_Adresszeile_1" par="" text=""/>
    <f:field ref="UVEKCFG_15_1700_Adresszeile_2" par="" text=""/>
    <f:field ref="UVEKCFG_15_1700_Adresszeile_3" par="" text=""/>
    <f:field ref="UVEKCFG_15_1700_Adresszeile_4" par="" text=""/>
    <f:field ref="UVEKCFG_15_1700_Adresszeile_5" par="" text=""/>
    <f:field ref="UVEKCFG_15_1700_Adresszeile_6" par="" text=""/>
    <f:field ref="UVEKCFG_15_1700_Adresszeile_7" par="" text=""/>
    <f:field ref="UVEKCFG_15_1700_Adresszeile_8" par="" text=""/>
    <f:field ref="UVEKCFG_15_1700_Adresszeile_9" par="" text=""/>
    <f:field ref="UVEKCFG_15_1700_Adresszeile_10" par="" text=""/>
    <f:field ref="BAVCFG_15_1700_Adresse1" par="" edit="true" text=""/>
    <f:field ref="BAVCFG_15_1700_Firma" par="" text=""/>
    <f:field ref="BAVCFG_15_1700_ZustellungAm" par="" text=""/>
    <f:field ref="BAVCFG_15_1700_ForeignNumber" par="" text=""/>
    <f:field ref="BAVCFG_15_1700_AnredePartner" par="" edit="true" text=""/>
    <f:field ref="BAVCFG_15_1700_Anrede_Adresse" par="" edit="true" text=""/>
    <f:field ref="BAVCFG_15_1700_Zusatzzeile1" par="" edit="true" text=""/>
    <f:field ref="BAVCFG_15_1700_Zusatzzeile2" par="" edit="true" text=""/>
    <f:field ref="BAVCFG_15_1700_Strasse2" par="" edit="true" text=""/>
    <f:field ref="BAVCFG_15_1700_Firma_Kurz" par="" text=""/>
    <f:field ref="BAVCFG_15_1700_Posfach" par="" text=""/>
    <f:field ref="BAVCFG_15_1700_Vorname_AP" par="" text=""/>
    <f:field ref="BAVCFG_15_1700_Nachname_AP" par="" text=""/>
    <f:field ref="BAVCFG_15_1700_Adresse1_AP" par="" text=""/>
    <f:field ref="BAVCFG_15_1700_Strasse_AP" par="" text=""/>
    <f:field ref="BAVCFG_15_1700_Postleitzahl_AP" par="" text=""/>
    <f:field ref="BAVCFG_15_1700_Ort_AP" par="" text=""/>
    <f:field ref="BAVCFG_15_1700_EMail_AP" par="" text=""/>
    <f:field ref="BAVCFG_15_1700_Firma_AP" par="" text=""/>
    <f:field ref="BAVCFG_15_1700_AnredePartner_AP" par="" text=""/>
    <f:field ref="BAVCFG_15_1700_Titel_AP" par="" text=""/>
    <f:field ref="BAVCFG_15_1700_Fax_AP" par="" text=""/>
    <f:field ref="BAVCFG_15_1700_Anrede_Adresse_AP" par="" text=""/>
    <f:field ref="BAVCFG_15_1700_Zusatzzeile1_AP" par="" text=""/>
    <f:field ref="BAVCFG_15_1700_Zusatzzeile2_AP" par="" text=""/>
    <f:field ref="BAVCFG_15_1700_Strasse2_AP" par="" text=""/>
    <f:field ref="BAVCFG_15_1700_FirmaKurz_AP" par="" text=""/>
    <f:field ref="BAVCFG_15_1700_Posfach_AP" par="" text=""/>
  </f:record>
  <f:display par="" text="...">
    <f:field ref="FSCFOLIO_1_1001_FieldCurrentUser" text="Aktueller Benutzer"/>
    <f:field ref="objsubject" text="Betreff (einzeilig)"/>
    <f:field ref="objcreatedat" text="Erzeugt am/um"/>
    <f:field ref="objcreatedby" text="Erzeugt von"/>
    <f:field ref="objmodifiedat" text="Letzte Änderung am/um"/>
    <f:field ref="objchangedby" text="Letzte Änderung von"/>
    <f:field ref="objname" text="Name"/>
    <f:field ref="CCAPRECONFIG_15_1001_Objektname" text="Objektname"/>
    <f:field ref="CHPRECONFIG_1_1001_Objektname" text="Objektname"/>
  </f:display>
  <f:display par="" text="&gt; Adressat/innen">
    <f:field ref="UVEKCFG_15_1700_Personal" text=""/>
    <f:field ref="UVEKCFG_15_1700_Geschlecht" text=""/>
    <f:field ref="UVEKCFG_15_1700_GebDatum" text=""/>
    <f:field ref="UVEKCFG_15_1700_Beruf" text=""/>
    <f:field ref="UVEKCFG_15_1700_Familienstand" text=""/>
    <f:field ref="UVEKCFG_15_1700_Muttersprache" text=""/>
    <f:field ref="UVEKCFG_15_1700_Geboren_in" text=""/>
    <f:field ref="UVEKCFG_15_1700_Briefanrede" text=""/>
    <f:field ref="UVEKCFG_15_1700_Kommunikationssprache" text=""/>
    <f:field ref="UVEKCFG_15_1700_Webseite" text=""/>
    <f:field ref="UVEKCFG_15_1700_TelNr_Business" text=""/>
    <f:field ref="UVEKCFG_15_1700_TelNr_Private" text=""/>
    <f:field ref="UVEKCFG_15_1700_TelNr_Mobile" text=""/>
    <f:field ref="UVEKCFG_15_1700_TelNr_Other" text=""/>
    <f:field ref="UVEKCFG_15_1700_TelNr_Fax" text=""/>
    <f:field ref="UVEKCFG_15_1700_EMail1" text=""/>
    <f:field ref="UVEKCFG_15_1700_EMail2" text=""/>
    <f:field ref="UVEKCFG_15_1700_EMail3" text=""/>
    <f:field ref="UVEKCFG_15_1700_UID" text=""/>
    <f:field ref="UVEKCFG_15_1700_Klassifizierung" text=""/>
    <f:field ref="UVEKCFG_15_1700_Gruendungsjahr" text=""/>
    <f:field ref="UVEKCFG_15_1700_Versandart" text=""/>
    <f:field ref="UVEKCFG_15_1700_Versandvermek" text=""/>
    <f:field ref="UVEKCFG_15_1700_Kurzbezeichnung" text=""/>
    <f:field ref="UVEKCFG_15_1700_Strasse2" text=""/>
    <f:field ref="UVEKCFG_15_1700_Hausnummer_Zusatz" text=""/>
    <f:field ref="UVEKCFG_15_1700_Land" text=""/>
    <f:field ref="UVEKCFG_15_1700_Serienbrieffeld_1" text=""/>
    <f:field ref="UVEKCFG_15_1700_Serienbrieffeld_2" text=""/>
    <f:field ref="UVEKCFG_15_1700_Serienbrieffeld_3" text=""/>
    <f:field ref="UVEKCFG_15_1700_Serienbrieffeld_4" text=""/>
    <f:field ref="UVEKCFG_15_1700_Serienbrieffeld_5" text=""/>
    <f:field ref="UVEKCFG_15_1700_Adresszeile_1" text=""/>
    <f:field ref="UVEKCFG_15_1700_Adresszeile_2" text=""/>
    <f:field ref="UVEKCFG_15_1700_Adresszeile_3" text=""/>
    <f:field ref="UVEKCFG_15_1700_Adresszeile_4" text=""/>
    <f:field ref="UVEKCFG_15_1700_Adresszeile_5" text=""/>
    <f:field ref="UVEKCFG_15_1700_Adresszeile_6" text=""/>
    <f:field ref="UVEKCFG_15_1700_Adresszeile_7" text=""/>
    <f:field ref="UVEKCFG_15_1700_Adresszeile_8" text=""/>
    <f:field ref="UVEKCFG_15_1700_Adresszeile_9" text=""/>
    <f:field ref="UVEKCFG_15_1700_Adresszeile_10" text=""/>
    <f:field ref="BAVCFG_15_1700_AnredePartner" text=""/>
    <f:field ref="CCAPRECONFIG_15_1001_Abschriftsbemerkung" text="Abschriftsbemerkung"/>
    <f:field ref="CCAPRECONFIG_15_1001_Adresse" text="Adresse"/>
    <f:field ref="BAVCFG_15_1700_Adresse1" text="Adresse1"/>
    <f:field ref="BAVCFG_15_1700_Adresse1_AP" text="Adresse1_AP"/>
    <f:field ref="CCAPRECONFIG_15_1001_Anrede" text="Anrede"/>
    <f:field ref="CHPRECONFIG_1_1001_Anrede" text="Anrede"/>
    <f:field ref="BAVCFG_15_1700_Anrede_Adresse" text="Anrede Adresse"/>
    <f:field ref="BAVCFG_15_1700_Anrede_Adresse_AP" text="Anrede Adresse_AP"/>
    <f:field ref="CCAPRECONFIG_15_1001_Anrede_Briefkopf" text="Anrede_Briefkopf"/>
    <f:field ref="BAVCFG_15_1700_AnredePartner_AP" text="AnredePartner_AP"/>
    <f:field ref="CCAPRECONFIG_15_1001_Berufstitel" text="Berufstitel"/>
    <f:field ref="CHPRECONFIG_1_1001_EMailAdresse" text="E-Mail Adresse"/>
    <f:field ref="BAVCFG_15_1700_EMail_AP" text="E-Mail_AP"/>
    <f:field ref="CCAPRECONFIG_15_1001_Email" text="Email"/>
    <f:field ref="CCAPRECONFIG_15_1001_Fax" text="Fax"/>
    <f:field ref="BAVCFG_15_1700_Fax_AP" text="Fax_AP"/>
    <f:field ref="BAVCFG_15_1700_Firma" text="Firma"/>
    <f:field ref="BAVCFG_15_1700_Firma_Kurz" text="Firma Kurz"/>
    <f:field ref="BAVCFG_15_1700_FirmaKurz_AP" text="Firma Kurz_AP"/>
    <f:field ref="BAVCFG_15_1700_Firma_AP" text="Firma_AP"/>
    <f:field ref="CCAPRECONFIG_15_1001_Firmenbuchnummer" text="Firmenbuchnummer"/>
    <f:field ref="BAVCFG_15_1700_ForeignNumber" text="Fremdaktenzeichen"/>
    <f:field ref="CCAPRECONFIG_15_1001_Funktionsbezeichnung" text="Funktionsbezeichnung"/>
    <f:field ref="CCAPRECONFIG_15_1001_Geburtsdatum" text="Geburtsdatum"/>
    <f:field ref="CCAPRECONFIG_15_1001_Geschlecht" text="Geschlecht"/>
    <f:field ref="CCAPRECONFIG_15_1001_Geschlecht_Anrede" text="Geschlecht_Anrede"/>
    <f:field ref="CCAPRECONFIG_15_1001_Hausnummer" text="Hausnummer"/>
    <f:field ref="CCAPRECONFIG_15_1001_Kategorie" text="Kategorie"/>
    <f:field ref="CCAPRECONFIG_15_1001_Land" text="Land"/>
    <f:field ref="CCAPRECONFIG_15_1001_Nachgestellter_Titel" text="Nachgestellter_Titel"/>
    <f:field ref="CCAPRECONFIG_15_1001_Nachname" text="Nachname"/>
    <f:field ref="CHPRECONFIG_1_1001_Nachname" text="Nachname"/>
    <f:field ref="BAVCFG_15_1700_Nachname_AP" text="Nachname_AP"/>
    <f:field ref="CCAPRECONFIG_15_1001_Name_Zeile_2" text="Name_Zeile_2"/>
    <f:field ref="CCAPRECONFIG_15_1001_Name_Zeile_3" text="Name_Zeile_3"/>
    <f:field ref="CCAPRECONFIG_15_1001_Organisationskurzname" text="Organisationskurzname"/>
    <f:field ref="CCAPRECONFIG_15_1001_Organisationsname" text="Organisationsname"/>
    <f:field ref="CCAPRECONFIG_15_1001_Ort" text="Ort"/>
    <f:field ref="CHPRECONFIG_1_1001_Ort" text="Ort"/>
    <f:field ref="BAVCFG_15_1700_Ort_AP" text="Ort_AP"/>
    <f:field ref="BAVCFG_15_1700_Posfach" text="Posfach"/>
    <f:field ref="BAVCFG_15_1700_Posfach_AP" text="Posfach_AP"/>
    <f:field ref="CCAPRECONFIG_15_1001_Postalische_Adresse" text="Postalische_Adresse"/>
    <f:field ref="CCAPRECONFIG_15_1001_Postfach" text="Postfach"/>
    <f:field ref="CCAPRECONFIG_15_1001_Postleitzahl" text="Postleitzahl"/>
    <f:field ref="CHPRECONFIG_1_1001_Postleitzahl" text="Postleitzahl"/>
    <f:field ref="BAVCFG_15_1700_Postleitzahl_AP" text="Postleitzahl_AP"/>
    <f:field ref="CCAPRECONFIG_15_1001_Rechtsform" text="Rechtsform"/>
    <f:field ref="CCAPRECONFIG_15_1001_Sozialversicherungsnummer" text="Sozialversicherungsnummer"/>
    <f:field ref="CCAPRECONFIG_15_1001_Stiege" text="Stiege"/>
    <f:field ref="CCAPRECONFIG_15_1001_Stock" text="Stock"/>
    <f:field ref="CCAPRECONFIG_15_1001_Strasse" text="Strasse"/>
    <f:field ref="CHPRECONFIG_1_1001_Strasse" text="Strasse"/>
    <f:field ref="BAVCFG_15_1700_Strasse2" text="Strasse2"/>
    <f:field ref="BAVCFG_15_1700_Strasse2_AP" text="Strasse2_AP"/>
    <f:field ref="BAVCFG_15_1700_Strasse_AP" text="Strasse_AP"/>
    <f:field ref="CCAPRECONFIG_15_1001_Telefon" text="Telefon"/>
    <f:field ref="CCAPRECONFIG_15_1001_Titel" text="Titel"/>
    <f:field ref="CHPRECONFIG_1_1001_Titel" text="Titel"/>
    <f:field ref="BAVCFG_15_1700_Titel_AP" text="Titel_AP"/>
    <f:field ref="CCAPRECONFIG_15_1001_Tuer" text="Tuer"/>
    <f:field ref="CCAPRECONFIG_15_1001_Versandart" text="Versandart"/>
    <f:field ref="CHPRECONFIG_1_1001_Vorname" text="Vorname"/>
    <f:field ref="CCAPRECONFIG_15_1001_Vorname" text="Vorname"/>
    <f:field ref="BAVCFG_15_1700_Vorname_AP" text="Vorname_AP"/>
    <f:field ref="CCAPRECONFIG_15_1001_zH" text="zH"/>
    <f:field ref="CCAPRECONFIG_15_1001_Ziel" text="Ziel"/>
    <f:field ref="BAVCFG_15_1700_Zusatzzeile1" text="Zusatzzeile1"/>
    <f:field ref="BAVCFG_15_1700_Zusatzzeile1_AP" text="Zusatzzeile1_AP"/>
    <f:field ref="BAVCFG_15_1700_Zusatzzeile2" text="Zusatzzeile2"/>
    <f:field ref="BAVCFG_15_1700_Zusatzzeile2_AP" text="Zusatzzeile2_AP"/>
    <f:field ref="BAVCFG_15_1700_ZustellungAm" text="ZustellungAm"/>
  </f:display>
  <f:display par="" text="Serienbrief">
    <f:field ref="doc_FSCFOLIO_1_1001_FieldSubject" text="Betreff"/>
    <f:field ref="doc_FSCFOLIO_1_1001_FieldDocumentNumber" text="Dokument Nummer"/>
  </f:display>
</f:fields>
</file>

<file path=customXml/itemProps1.xml><?xml version="1.0" encoding="utf-8"?>
<ds:datastoreItem xmlns:ds="http://schemas.openxmlformats.org/officeDocument/2006/customXml" ds:itemID="{4E8A9591-F074-446B-902F-511FF79C122F}">
  <ds:schemaRefs>
    <ds:schemaRef ds:uri="http://schemas.fabasoft.com/folio/2007/fields"/>
  </ds:schemaRefs>
</ds:datastoreItem>
</file>

<file path=docProps/app.xml><?xml version="1.0" encoding="utf-8"?>
<Properties xmlns="http://schemas.openxmlformats.org/officeDocument/2006/extended-properties" xmlns:vt="http://schemas.openxmlformats.org/officeDocument/2006/docPropsVTypes">
  <Template>d_Präsentation</Template>
  <TotalTime>0</TotalTime>
  <Words>8767</Words>
  <Application>Microsoft Office PowerPoint</Application>
  <PresentationFormat>Bildschirmpräsentation (16:9)</PresentationFormat>
  <Paragraphs>1101</Paragraphs>
  <Slides>103</Slides>
  <Notes>103</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103</vt:i4>
      </vt:variant>
    </vt:vector>
  </HeadingPairs>
  <TitlesOfParts>
    <vt:vector size="111" baseType="lpstr">
      <vt:lpstr>Arial</vt:lpstr>
      <vt:lpstr>Calibri</vt:lpstr>
      <vt:lpstr>Symbol</vt:lpstr>
      <vt:lpstr>Times New Roman</vt:lpstr>
      <vt:lpstr>TimesNewRoman</vt:lpstr>
      <vt:lpstr>TimesNewRoman,Bold</vt:lpstr>
      <vt:lpstr>Wingdings</vt:lpstr>
      <vt:lpstr>d_Präsentation</vt:lpstr>
      <vt:lpstr>Seminar 2018 BAV/IKSS Technische Beurteilung von Dossiers durch die Behörde Ittigen, 24. Mai 2018</vt:lpstr>
      <vt:lpstr> Willkommen Einführung </vt:lpstr>
      <vt:lpstr> Tagesordnung </vt:lpstr>
      <vt:lpstr>Tagesordnung</vt:lpstr>
      <vt:lpstr> Rechtlicher Rahmen des BAV/IKSS </vt:lpstr>
      <vt:lpstr>Rechtlicher Rahmen: Erinnerung 1/17</vt:lpstr>
      <vt:lpstr>Rechtlicher Rahmen: Erinnerung 2/17</vt:lpstr>
      <vt:lpstr>Rechtlicher Rahmen: Erinnerung 3/17</vt:lpstr>
      <vt:lpstr>Rechtlicher Rahmen: Erinnerung 4/17</vt:lpstr>
      <vt:lpstr>Rechtlicher Rahmen: Erinnerung 5/17</vt:lpstr>
      <vt:lpstr>Rechtlicher Rahmen: Erinnerung 6/17</vt:lpstr>
      <vt:lpstr>Rechtlicher Rahmen: Erinnerung 7/17</vt:lpstr>
      <vt:lpstr>Rechtlicher Rahmen: Erinnerung 8/17</vt:lpstr>
      <vt:lpstr>Rechtlicher Rahmen:  Erinnerung 9/17</vt:lpstr>
      <vt:lpstr>Rechtlicher Rahmen: Erinnerung 10/17</vt:lpstr>
      <vt:lpstr>Rechtlicher Rahmen:  Erinnerung 11/17</vt:lpstr>
      <vt:lpstr>Rechtlicher Rahmen: Erinnerung 12/17</vt:lpstr>
      <vt:lpstr>Rechtlicher Rahmen: Erinnerung 13/17</vt:lpstr>
      <vt:lpstr>Rechtlicher Rahmen: Erinnerung 14/17</vt:lpstr>
      <vt:lpstr>Rechtlicher Rahmen: Erinnerung 15/17</vt:lpstr>
      <vt:lpstr>Rechtlicher Rahmen: Erinnerung 16/17</vt:lpstr>
      <vt:lpstr>Rechtlicher Rahmen: Erinnerung 17/17</vt:lpstr>
      <vt:lpstr>Teil I : Technische Prüfung durch das BAV </vt:lpstr>
      <vt:lpstr>Grundlegende Prinzipien der Beurteilung 1/11 Basis: Gesetz und Verordnung </vt:lpstr>
      <vt:lpstr>PowerPoint-Präsentation</vt:lpstr>
      <vt:lpstr>Grundlegende Prinzipien der Beurteilung 3/11 Sicherheitspolitik BAV</vt:lpstr>
      <vt:lpstr>Grundlegende Prinzipien der Beurteilung 4/11 Sicherheitspolitik BAV</vt:lpstr>
      <vt:lpstr>Grundlegende Prinzipien der Beurteilung 5/11 Sicherheitspolitik BAV</vt:lpstr>
      <vt:lpstr>Grundlegende Prinzipien der Beurteilung 6/11 Sicherheitspolitik BAV</vt:lpstr>
      <vt:lpstr>Grundlegende Prinzipien der Beurteilung 7/11 Organisation des BAV, Präventive Aufsicht Seilbahnen</vt:lpstr>
      <vt:lpstr>Grundlegende Prinzipien der Beurteilung 8/11 Organisation des BAV, Präventive Aufsicht Seilbahnen</vt:lpstr>
      <vt:lpstr>Grundlegende Prinzipien der Beurteilung 9/11 Organisation des BAV, Präventive Aufsicht Seilbahnen</vt:lpstr>
      <vt:lpstr>Grundlegende Prinzipien der Beurteilung 10/11 Organisation des BAV, Präventive Aufsicht Seilbahnen</vt:lpstr>
      <vt:lpstr>Grundlegende Prinzipien der Beurteilung 11/11 Organisation des BAV, Präventive Aufsicht Seilbahnen</vt:lpstr>
      <vt:lpstr>Teil I : Technische Beurteilung durch das BAV Methodik für die Beurteilung </vt:lpstr>
      <vt:lpstr>Teil I : Technische Beurteilung durch das BAV Methodik für die Beurteilung </vt:lpstr>
      <vt:lpstr>Teil I : Technische Beurteilung durch das BAV Methodik für die Beurteilung </vt:lpstr>
      <vt:lpstr>Teil I : Technische Beurteilung durch das BAV Methodik für die Beurteilung </vt:lpstr>
      <vt:lpstr>Teil I : Technische Beurteilung durch das BAV Methodik für die Beurteilung </vt:lpstr>
      <vt:lpstr>Teil I : Technische Beurteilung durch das BAV Methodik für die Beurteilung </vt:lpstr>
      <vt:lpstr>Teil I : Technische Beurteilung durch das BAV Methodik für die Beurteilung </vt:lpstr>
      <vt:lpstr>Teil I : Technische Beurteilung durch das BAV Methodik für die Beurteilung </vt:lpstr>
      <vt:lpstr>Teil I : Technische Beurteilung durch das BAV Methodik für die Beurteilung </vt:lpstr>
      <vt:lpstr>Teil I : Technische Beurteilung durch das BAV Methodik für die Beurteilung </vt:lpstr>
      <vt:lpstr>Teil I : Technische Beurteilung durch das BAV Methodik für die Beurteilung</vt:lpstr>
      <vt:lpstr>Teil I : Technische Beurteilung durch das BAV Methodik für die Beurteilung </vt:lpstr>
      <vt:lpstr>Teil I : Technische Beurteilung durch das BAV Methodik für die Beurteilung </vt:lpstr>
      <vt:lpstr>Teil I : Technische Beurteilung durch das BAV Methodik für die Beurteilung </vt:lpstr>
      <vt:lpstr>Teil I : Technische Beurteilung durch das BAV Methodik für die Beurteilung </vt:lpstr>
      <vt:lpstr>Teil I : Technische Beurteilung durch das BAV   </vt:lpstr>
      <vt:lpstr>Teil I : Technische Beurteilung durch das BAV </vt:lpstr>
      <vt:lpstr>Teil I : Technische Beurteilung durch das BAV  </vt:lpstr>
      <vt:lpstr>Teil I : Technische Beurteilung durch das BAV  </vt:lpstr>
      <vt:lpstr>Teil I : Technische Beurteilung durch das BAV  </vt:lpstr>
      <vt:lpstr>Kreuzung mit Freileitungen</vt:lpstr>
      <vt:lpstr>Kreuzung mit Freileitungen</vt:lpstr>
      <vt:lpstr>Kreuzung mit Freileitungen</vt:lpstr>
      <vt:lpstr>Kreuzung mit Freileitungen</vt:lpstr>
      <vt:lpstr>Kreuzung mit Freileitungen</vt:lpstr>
      <vt:lpstr>Blitzschutz</vt:lpstr>
      <vt:lpstr>Blitzschutz  Normbauten</vt:lpstr>
      <vt:lpstr>Blitzschutz Integriert in einem Gebäude</vt:lpstr>
      <vt:lpstr>Überwachungstätigkeiten, Standort des Bediensteten, Nothalttasten</vt:lpstr>
      <vt:lpstr>Überwachungstätigkeiten, Standort des Bediensteten, Nothalttasten</vt:lpstr>
      <vt:lpstr>Überwachungstätigkeiten, Standort des Bediensteten, Nothalttasten</vt:lpstr>
      <vt:lpstr>Überwachungstätigkeiten, Standort des Bediensteten, Nothalttasten</vt:lpstr>
      <vt:lpstr>Überwachungstätigkeiten, Standort des Bediensteten, Nothalttasten</vt:lpstr>
      <vt:lpstr>Berücksichtigung der Massnahmen der Sicherheitsanalyse</vt:lpstr>
      <vt:lpstr>Teil I : Technische Prüfung durch das BAV Fragen der Teilnehmerinnen und der Teilnehmer </vt:lpstr>
      <vt:lpstr> Pause (15’) </vt:lpstr>
      <vt:lpstr>Teil II : Eingabeunterlagen und Prüfung durch IKSS </vt:lpstr>
      <vt:lpstr>Teil II : Eingabeunterlagen und Prüfung durch IKSS Inhalt und Referenten  </vt:lpstr>
      <vt:lpstr>IKSS - Reglement</vt:lpstr>
      <vt:lpstr>Mengengerüst Projekte</vt:lpstr>
      <vt:lpstr>Bearbeitungsfristen </vt:lpstr>
      <vt:lpstr>Prozess in kantonaler Verwaltung</vt:lpstr>
      <vt:lpstr>Anforderung technische Eingabedokumente Allgemeines</vt:lpstr>
      <vt:lpstr>Prüfung durch die Kontrollstelle IKSS</vt:lpstr>
      <vt:lpstr>Prüfung durch die Kontrollstelle IKSS</vt:lpstr>
      <vt:lpstr>Plangenehmigungsgesuch: besser nicht so …</vt:lpstr>
      <vt:lpstr>Plangenehmigungsgesuch: besser nicht so …</vt:lpstr>
      <vt:lpstr>Plangenehmigungsgesuch: besser nicht so …</vt:lpstr>
      <vt:lpstr>Plangenehmigungsgesuch: besser nicht so …</vt:lpstr>
      <vt:lpstr>Plangenehmigungsgesuch: besser nicht so …</vt:lpstr>
      <vt:lpstr>Plangenehmigung: besser nicht so …</vt:lpstr>
      <vt:lpstr>Plangenehmigungsgesuch: besser nicht so …</vt:lpstr>
      <vt:lpstr>Umbauten</vt:lpstr>
      <vt:lpstr>Skilifte</vt:lpstr>
      <vt:lpstr>Ein- und Ausstiegsstellen débarquement</vt:lpstr>
      <vt:lpstr>Skiliftüberwachung</vt:lpstr>
      <vt:lpstr>Totpunktausstieg</vt:lpstr>
      <vt:lpstr>Trendsportgeräte</vt:lpstr>
      <vt:lpstr>Skilifte versetzen</vt:lpstr>
      <vt:lpstr>Kleinskilifte</vt:lpstr>
      <vt:lpstr>Kleinskilifte</vt:lpstr>
      <vt:lpstr>Steuerungen &gt; 30 Jahre</vt:lpstr>
      <vt:lpstr>Förderbänder</vt:lpstr>
      <vt:lpstr>Förderbänder</vt:lpstr>
      <vt:lpstr>Teil II : Technische Bewertung durch das IKSS Fragen der Teilnehmerinnen und der Teilnehmer </vt:lpstr>
      <vt:lpstr>Varia </vt:lpstr>
      <vt:lpstr>Varia</vt:lpstr>
      <vt:lpstr>Varia</vt:lpstr>
      <vt:lpstr> Schlussworte </vt:lpstr>
    </vt:vector>
  </TitlesOfParts>
  <Company>Bundesverwaltung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Severin Heil</dc:creator>
  <cp:lastModifiedBy>Steck Monika BAV</cp:lastModifiedBy>
  <cp:revision>328</cp:revision>
  <cp:lastPrinted>2018-05-23T15:25:28Z</cp:lastPrinted>
  <dcterms:created xsi:type="dcterms:W3CDTF">2013-07-15T12:18:30Z</dcterms:created>
  <dcterms:modified xsi:type="dcterms:W3CDTF">2018-09-12T07:34:27Z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SC#BAVTEMPL@102.1950:Amtstitel">
    <vt:lpwstr>Abteilung Sicherheit</vt:lpwstr>
  </property>
  <property fmtid="{D5CDD505-2E9C-101B-9397-08002B2CF9AE}" pid="3" name="FSC#BAVTEMPL@102.1950:AssignmentName">
    <vt:lpwstr/>
  </property>
  <property fmtid="{D5CDD505-2E9C-101B-9397-08002B2CF9AE}" pid="4" name="FSC#BAVTEMPL@102.1950:BAVShortsign">
    <vt:lpwstr>qul</vt:lpwstr>
  </property>
  <property fmtid="{D5CDD505-2E9C-101B-9397-08002B2CF9AE}" pid="5" name="FSC#BAVTEMPL@102.1950:DocumentID">
    <vt:lpwstr>237</vt:lpwstr>
  </property>
  <property fmtid="{D5CDD505-2E9C-101B-9397-08002B2CF9AE}" pid="6" name="FSC#BAVTEMPL@102.1950:Dossierref">
    <vt:lpwstr/>
  </property>
  <property fmtid="{D5CDD505-2E9C-101B-9397-08002B2CF9AE}" pid="7" name="FSC#BAVTEMPL@102.1950:EmpfName">
    <vt:lpwstr/>
  </property>
  <property fmtid="{D5CDD505-2E9C-101B-9397-08002B2CF9AE}" pid="8" name="FSC#BAVTEMPL@102.1950:EmpfName_AP">
    <vt:lpwstr/>
  </property>
  <property fmtid="{D5CDD505-2E9C-101B-9397-08002B2CF9AE}" pid="9" name="FSC#BAVTEMPL@102.1950:EmpfOrt">
    <vt:lpwstr/>
  </property>
  <property fmtid="{D5CDD505-2E9C-101B-9397-08002B2CF9AE}" pid="10" name="FSC#BAVTEMPL@102.1950:EmpfPLZ">
    <vt:lpwstr/>
  </property>
  <property fmtid="{D5CDD505-2E9C-101B-9397-08002B2CF9AE}" pid="11" name="FSC#BAVTEMPL@102.1950:EmpfStrasse">
    <vt:lpwstr/>
  </property>
  <property fmtid="{D5CDD505-2E9C-101B-9397-08002B2CF9AE}" pid="12" name="FSC#BAVTEMPL@102.1950:EmpfOrt_AP">
    <vt:lpwstr/>
  </property>
  <property fmtid="{D5CDD505-2E9C-101B-9397-08002B2CF9AE}" pid="13" name="FSC#BAVTEMPL@102.1950:EmpfPLZ_AP">
    <vt:lpwstr/>
  </property>
  <property fmtid="{D5CDD505-2E9C-101B-9397-08002B2CF9AE}" pid="14" name="FSC#BAVTEMPL@102.1950:EmpfStrasse_AP">
    <vt:lpwstr/>
  </property>
  <property fmtid="{D5CDD505-2E9C-101B-9397-08002B2CF9AE}" pid="15" name="FSC#BAVTEMPL@102.1950:FileRespEmail">
    <vt:lpwstr>laurent.queloz@bav.admin.ch</vt:lpwstr>
  </property>
  <property fmtid="{D5CDD505-2E9C-101B-9397-08002B2CF9AE}" pid="16" name="FSC#BAVTEMPL@102.1950:FileRespFax">
    <vt:lpwstr>+41 58 462 78 26</vt:lpwstr>
  </property>
  <property fmtid="{D5CDD505-2E9C-101B-9397-08002B2CF9AE}" pid="17" name="FSC#BAVTEMPL@102.1950:FileRespHome">
    <vt:lpwstr>Ittigen</vt:lpwstr>
  </property>
  <property fmtid="{D5CDD505-2E9C-101B-9397-08002B2CF9AE}" pid="18" name="FSC#BAVTEMPL@102.1950:FileResponsible">
    <vt:lpwstr>Laurent Queloz</vt:lpwstr>
  </property>
  <property fmtid="{D5CDD505-2E9C-101B-9397-08002B2CF9AE}" pid="19" name="FSC#BAVTEMPL@102.1950:FileRespOrg">
    <vt:lpwstr>Seilbahntechnik (BAV)</vt:lpwstr>
  </property>
  <property fmtid="{D5CDD505-2E9C-101B-9397-08002B2CF9AE}" pid="20" name="FSC#BAVTEMPL@102.1950:FileRespOrgHome">
    <vt:lpwstr/>
  </property>
  <property fmtid="{D5CDD505-2E9C-101B-9397-08002B2CF9AE}" pid="21" name="FSC#BAVTEMPL@102.1950:FileRespOrgStreet">
    <vt:lpwstr/>
  </property>
  <property fmtid="{D5CDD505-2E9C-101B-9397-08002B2CF9AE}" pid="22" name="FSC#BAVTEMPL@102.1950:FileRespOrgZipCode">
    <vt:lpwstr/>
  </property>
  <property fmtid="{D5CDD505-2E9C-101B-9397-08002B2CF9AE}" pid="23" name="FSC#BAVTEMPL@102.1950:FileRespOU">
    <vt:lpwstr>Seilbahntechnik</vt:lpwstr>
  </property>
  <property fmtid="{D5CDD505-2E9C-101B-9397-08002B2CF9AE}" pid="24" name="FSC#BAVTEMPL@102.1950:FileRespStreet">
    <vt:lpwstr>Mühlestrasse 6</vt:lpwstr>
  </property>
  <property fmtid="{D5CDD505-2E9C-101B-9397-08002B2CF9AE}" pid="25" name="FSC#BAVTEMPL@102.1950:FileRespTel">
    <vt:lpwstr>+41 58 465 39 87</vt:lpwstr>
  </property>
  <property fmtid="{D5CDD505-2E9C-101B-9397-08002B2CF9AE}" pid="26" name="FSC#BAVTEMPL@102.1950:FileRespZipCode">
    <vt:lpwstr>3063</vt:lpwstr>
  </property>
  <property fmtid="{D5CDD505-2E9C-101B-9397-08002B2CF9AE}" pid="27" name="FSC#BAVTEMPL@102.1950:ForeignNumber">
    <vt:lpwstr/>
  </property>
  <property fmtid="{D5CDD505-2E9C-101B-9397-08002B2CF9AE}" pid="28" name="FSC#BAVTEMPL@102.1950:NameFileResponsible">
    <vt:lpwstr>Queloz</vt:lpwstr>
  </property>
  <property fmtid="{D5CDD505-2E9C-101B-9397-08002B2CF9AE}" pid="29" name="FSC#BAVTEMPL@102.1950:OutAttachPhysic">
    <vt:lpwstr/>
  </property>
  <property fmtid="{D5CDD505-2E9C-101B-9397-08002B2CF9AE}" pid="30" name="FSC#BAVTEMPL@102.1950:Registrierdatum">
    <vt:lpwstr/>
  </property>
  <property fmtid="{D5CDD505-2E9C-101B-9397-08002B2CF9AE}" pid="31" name="FSC#BAVTEMPL@102.1950:RegPlanPos">
    <vt:lpwstr>BAV-412.00</vt:lpwstr>
  </property>
  <property fmtid="{D5CDD505-2E9C-101B-9397-08002B2CF9AE}" pid="32" name="FSC#BAVTEMPL@102.1950:Subject">
    <vt:lpwstr/>
  </property>
  <property fmtid="{D5CDD505-2E9C-101B-9397-08002B2CF9AE}" pid="33" name="FSC#BAVTEMPL@102.1950:TitleDossier">
    <vt:lpwstr/>
  </property>
  <property fmtid="{D5CDD505-2E9C-101B-9397-08002B2CF9AE}" pid="34" name="FSC#BAVTEMPL@102.1950:UserFunction">
    <vt:lpwstr>Leiter Sektion</vt:lpwstr>
  </property>
  <property fmtid="{D5CDD505-2E9C-101B-9397-08002B2CF9AE}" pid="35" name="FSC#BAVTEMPL@102.1950:VornameNameFileResponsible">
    <vt:lpwstr>Laurent</vt:lpwstr>
  </property>
  <property fmtid="{D5CDD505-2E9C-101B-9397-08002B2CF9AE}" pid="36" name="FSC#BAVTEMPL@102.1950:ZusendungAm">
    <vt:lpwstr/>
  </property>
  <property fmtid="{D5CDD505-2E9C-101B-9397-08002B2CF9AE}" pid="37" name="FSC#BAVTEMPL@102.1950:SubFileState">
    <vt:lpwstr/>
  </property>
  <property fmtid="{D5CDD505-2E9C-101B-9397-08002B2CF9AE}" pid="38" name="FSC#UVEKCFG@15.1700:Function">
    <vt:lpwstr>Leiter Sektion</vt:lpwstr>
  </property>
  <property fmtid="{D5CDD505-2E9C-101B-9397-08002B2CF9AE}" pid="39" name="FSC#UVEKCFG@15.1700:FileRespOrg">
    <vt:lpwstr>Seilbahntechnik</vt:lpwstr>
  </property>
  <property fmtid="{D5CDD505-2E9C-101B-9397-08002B2CF9AE}" pid="40" name="FSC#UVEKCFG@15.1700:FileRespFunction">
    <vt:lpwstr>Leiter Sektion</vt:lpwstr>
  </property>
  <property fmtid="{D5CDD505-2E9C-101B-9397-08002B2CF9AE}" pid="41" name="FSC#UVEKCFG@15.1700:AssignedClassification">
    <vt:lpwstr/>
  </property>
  <property fmtid="{D5CDD505-2E9C-101B-9397-08002B2CF9AE}" pid="42" name="FSC#UVEKCFG@15.1700:AssignedClassificationCode">
    <vt:lpwstr/>
  </property>
  <property fmtid="{D5CDD505-2E9C-101B-9397-08002B2CF9AE}" pid="43" name="FSC#UVEKCFG@15.1700:FileResponsible">
    <vt:lpwstr>Laurent Queloz</vt:lpwstr>
  </property>
  <property fmtid="{D5CDD505-2E9C-101B-9397-08002B2CF9AE}" pid="44" name="FSC#UVEKCFG@15.1700:FileResponsibleTel">
    <vt:lpwstr>+41 58 465 39 87</vt:lpwstr>
  </property>
  <property fmtid="{D5CDD505-2E9C-101B-9397-08002B2CF9AE}" pid="45" name="FSC#UVEKCFG@15.1700:FileResponsibleEmail">
    <vt:lpwstr>laurent.queloz@bav.admin.ch</vt:lpwstr>
  </property>
  <property fmtid="{D5CDD505-2E9C-101B-9397-08002B2CF9AE}" pid="46" name="FSC#UVEKCFG@15.1700:FileResponsibleFax">
    <vt:lpwstr>+41 58 462 78 26</vt:lpwstr>
  </property>
  <property fmtid="{D5CDD505-2E9C-101B-9397-08002B2CF9AE}" pid="47" name="FSC#UVEKCFG@15.1700:FileResponsibleAddress">
    <vt:lpwstr>Mühlestrasse 6, 3063 Ittigen</vt:lpwstr>
  </property>
  <property fmtid="{D5CDD505-2E9C-101B-9397-08002B2CF9AE}" pid="48" name="FSC#UVEKCFG@15.1700:FileResponsibleStreet">
    <vt:lpwstr>Mühlestrasse 6</vt:lpwstr>
  </property>
  <property fmtid="{D5CDD505-2E9C-101B-9397-08002B2CF9AE}" pid="49" name="FSC#UVEKCFG@15.1700:FileResponsiblezipcode">
    <vt:lpwstr>3063</vt:lpwstr>
  </property>
  <property fmtid="{D5CDD505-2E9C-101B-9397-08002B2CF9AE}" pid="50" name="FSC#UVEKCFG@15.1700:FileResponsiblecity">
    <vt:lpwstr>Ittigen</vt:lpwstr>
  </property>
  <property fmtid="{D5CDD505-2E9C-101B-9397-08002B2CF9AE}" pid="51" name="FSC#UVEKCFG@15.1700:FileResponsibleAbbreviation">
    <vt:lpwstr>qul</vt:lpwstr>
  </property>
  <property fmtid="{D5CDD505-2E9C-101B-9397-08002B2CF9AE}" pid="52" name="FSC#UVEKCFG@15.1700:FileRespOrgHome">
    <vt:lpwstr/>
  </property>
  <property fmtid="{D5CDD505-2E9C-101B-9397-08002B2CF9AE}" pid="53" name="FSC#UVEKCFG@15.1700:CurrUserAbbreviation">
    <vt:lpwstr>smo</vt:lpwstr>
  </property>
  <property fmtid="{D5CDD505-2E9C-101B-9397-08002B2CF9AE}" pid="54" name="FSC#UVEKCFG@15.1700:CategoryReference">
    <vt:lpwstr>BAV-412.00</vt:lpwstr>
  </property>
  <property fmtid="{D5CDD505-2E9C-101B-9397-08002B2CF9AE}" pid="55" name="FSC#UVEKCFG@15.1700:cooAddress">
    <vt:lpwstr>COO.2125.100.2.11384506</vt:lpwstr>
  </property>
  <property fmtid="{D5CDD505-2E9C-101B-9397-08002B2CF9AE}" pid="56" name="FSC#UVEKCFG@15.1700:sleeveFileReference">
    <vt:lpwstr/>
  </property>
  <property fmtid="{D5CDD505-2E9C-101B-9397-08002B2CF9AE}" pid="57" name="FSC#UVEKCFG@15.1700:BureauName">
    <vt:lpwstr/>
  </property>
  <property fmtid="{D5CDD505-2E9C-101B-9397-08002B2CF9AE}" pid="58" name="FSC#UVEKCFG@15.1700:BureauShortName">
    <vt:lpwstr/>
  </property>
  <property fmtid="{D5CDD505-2E9C-101B-9397-08002B2CF9AE}" pid="59" name="FSC#UVEKCFG@15.1700:BureauWebsite">
    <vt:lpwstr/>
  </property>
  <property fmtid="{D5CDD505-2E9C-101B-9397-08002B2CF9AE}" pid="60" name="FSC#UVEKCFG@15.1700:SubFileTitle">
    <vt:lpwstr>Séminaire 2018 OFT/CITT - Présentations : versions finales pour pubilication sur internet</vt:lpwstr>
  </property>
  <property fmtid="{D5CDD505-2E9C-101B-9397-08002B2CF9AE}" pid="61" name="FSC#UVEKCFG@15.1700:ForeignNumber">
    <vt:lpwstr/>
  </property>
  <property fmtid="{D5CDD505-2E9C-101B-9397-08002B2CF9AE}" pid="62" name="FSC#UVEKCFG@15.1700:Amtstitel">
    <vt:lpwstr>Abteilung Sicherheit</vt:lpwstr>
  </property>
  <property fmtid="{D5CDD505-2E9C-101B-9397-08002B2CF9AE}" pid="63" name="FSC#UVEKCFG@15.1700:ZusendungAm">
    <vt:lpwstr/>
  </property>
  <property fmtid="{D5CDD505-2E9C-101B-9397-08002B2CF9AE}" pid="64" name="FSC#COOELAK@1.1001:Subject">
    <vt:lpwstr/>
  </property>
  <property fmtid="{D5CDD505-2E9C-101B-9397-08002B2CF9AE}" pid="65" name="FSC#COOELAK@1.1001:FileReference">
    <vt:lpwstr>BAV-412.00-00053</vt:lpwstr>
  </property>
  <property fmtid="{D5CDD505-2E9C-101B-9397-08002B2CF9AE}" pid="66" name="FSC#COOELAK@1.1001:FileRefYear">
    <vt:lpwstr>2015</vt:lpwstr>
  </property>
  <property fmtid="{D5CDD505-2E9C-101B-9397-08002B2CF9AE}" pid="67" name="FSC#COOELAK@1.1001:FileRefOrdinal">
    <vt:lpwstr>53</vt:lpwstr>
  </property>
  <property fmtid="{D5CDD505-2E9C-101B-9397-08002B2CF9AE}" pid="68" name="FSC#COOELAK@1.1001:FileRefOU">
    <vt:lpwstr>bw I</vt:lpwstr>
  </property>
  <property fmtid="{D5CDD505-2E9C-101B-9397-08002B2CF9AE}" pid="69" name="FSC#COOELAK@1.1001:Organization">
    <vt:lpwstr/>
  </property>
  <property fmtid="{D5CDD505-2E9C-101B-9397-08002B2CF9AE}" pid="70" name="FSC#COOELAK@1.1001:Owner">
    <vt:lpwstr>Queloz Laurent</vt:lpwstr>
  </property>
  <property fmtid="{D5CDD505-2E9C-101B-9397-08002B2CF9AE}" pid="71" name="FSC#COOELAK@1.1001:OwnerExtension">
    <vt:lpwstr>+41 58 465 39 87</vt:lpwstr>
  </property>
  <property fmtid="{D5CDD505-2E9C-101B-9397-08002B2CF9AE}" pid="72" name="FSC#COOELAK@1.1001:OwnerFaxExtension">
    <vt:lpwstr>+41 58 462 78 26</vt:lpwstr>
  </property>
  <property fmtid="{D5CDD505-2E9C-101B-9397-08002B2CF9AE}" pid="73" name="FSC#COOELAK@1.1001:DispatchedBy">
    <vt:lpwstr/>
  </property>
  <property fmtid="{D5CDD505-2E9C-101B-9397-08002B2CF9AE}" pid="74" name="FSC#COOELAK@1.1001:DispatchedAt">
    <vt:lpwstr/>
  </property>
  <property fmtid="{D5CDD505-2E9C-101B-9397-08002B2CF9AE}" pid="75" name="FSC#COOELAK@1.1001:ApprovedBy">
    <vt:lpwstr/>
  </property>
  <property fmtid="{D5CDD505-2E9C-101B-9397-08002B2CF9AE}" pid="76" name="FSC#COOELAK@1.1001:ApprovedAt">
    <vt:lpwstr/>
  </property>
  <property fmtid="{D5CDD505-2E9C-101B-9397-08002B2CF9AE}" pid="77" name="FSC#COOELAK@1.1001:Department">
    <vt:lpwstr>Seilbahntechnik (BAV)</vt:lpwstr>
  </property>
  <property fmtid="{D5CDD505-2E9C-101B-9397-08002B2CF9AE}" pid="78" name="FSC#COOELAK@1.1001:CreatedAt">
    <vt:lpwstr>10.09.2018</vt:lpwstr>
  </property>
  <property fmtid="{D5CDD505-2E9C-101B-9397-08002B2CF9AE}" pid="79" name="FSC#COOELAK@1.1001:OU">
    <vt:lpwstr>Seilbahntechnik (BAV)</vt:lpwstr>
  </property>
  <property fmtid="{D5CDD505-2E9C-101B-9397-08002B2CF9AE}" pid="80" name="FSC#COOELAK@1.1001:Priority">
    <vt:lpwstr> ()</vt:lpwstr>
  </property>
  <property fmtid="{D5CDD505-2E9C-101B-9397-08002B2CF9AE}" pid="81" name="FSC#COOELAK@1.1001:ObjBarCode">
    <vt:lpwstr>*COO.2125.100.2.11384506*</vt:lpwstr>
  </property>
  <property fmtid="{D5CDD505-2E9C-101B-9397-08002B2CF9AE}" pid="82" name="FSC#COOELAK@1.1001:RefBarCode">
    <vt:lpwstr>*COO.2125.100.2.11384490*</vt:lpwstr>
  </property>
  <property fmtid="{D5CDD505-2E9C-101B-9397-08002B2CF9AE}" pid="83" name="FSC#COOELAK@1.1001:FileRefBarCode">
    <vt:lpwstr>*BAV-412.00-00053*</vt:lpwstr>
  </property>
  <property fmtid="{D5CDD505-2E9C-101B-9397-08002B2CF9AE}" pid="84" name="FSC#COOELAK@1.1001:ExternalRef">
    <vt:lpwstr/>
  </property>
  <property fmtid="{D5CDD505-2E9C-101B-9397-08002B2CF9AE}" pid="85" name="FSC#COOELAK@1.1001:IncomingNumber">
    <vt:lpwstr/>
  </property>
  <property fmtid="{D5CDD505-2E9C-101B-9397-08002B2CF9AE}" pid="86" name="FSC#COOELAK@1.1001:IncomingSubject">
    <vt:lpwstr/>
  </property>
  <property fmtid="{D5CDD505-2E9C-101B-9397-08002B2CF9AE}" pid="87" name="FSC#COOELAK@1.1001:ProcessResponsible">
    <vt:lpwstr/>
  </property>
  <property fmtid="{D5CDD505-2E9C-101B-9397-08002B2CF9AE}" pid="88" name="FSC#COOELAK@1.1001:ProcessResponsiblePhone">
    <vt:lpwstr/>
  </property>
  <property fmtid="{D5CDD505-2E9C-101B-9397-08002B2CF9AE}" pid="89" name="FSC#COOELAK@1.1001:ProcessResponsibleMail">
    <vt:lpwstr/>
  </property>
  <property fmtid="{D5CDD505-2E9C-101B-9397-08002B2CF9AE}" pid="90" name="FSC#COOELAK@1.1001:ProcessResponsibleFax">
    <vt:lpwstr/>
  </property>
  <property fmtid="{D5CDD505-2E9C-101B-9397-08002B2CF9AE}" pid="91" name="FSC#COOELAK@1.1001:ApproverFirstName">
    <vt:lpwstr/>
  </property>
  <property fmtid="{D5CDD505-2E9C-101B-9397-08002B2CF9AE}" pid="92" name="FSC#COOELAK@1.1001:ApproverSurName">
    <vt:lpwstr/>
  </property>
  <property fmtid="{D5CDD505-2E9C-101B-9397-08002B2CF9AE}" pid="93" name="FSC#COOELAK@1.1001:ApproverTitle">
    <vt:lpwstr/>
  </property>
  <property fmtid="{D5CDD505-2E9C-101B-9397-08002B2CF9AE}" pid="94" name="FSC#COOELAK@1.1001:ExternalDate">
    <vt:lpwstr/>
  </property>
  <property fmtid="{D5CDD505-2E9C-101B-9397-08002B2CF9AE}" pid="95" name="FSC#COOELAK@1.1001:SettlementApprovedAt">
    <vt:lpwstr/>
  </property>
  <property fmtid="{D5CDD505-2E9C-101B-9397-08002B2CF9AE}" pid="96" name="FSC#COOELAK@1.1001:BaseNumber">
    <vt:lpwstr>BAV-412.00</vt:lpwstr>
  </property>
  <property fmtid="{D5CDD505-2E9C-101B-9397-08002B2CF9AE}" pid="97" name="FSC#COOELAK@1.1001:CurrentUserRolePos">
    <vt:lpwstr>Sachbearbeiter/in</vt:lpwstr>
  </property>
  <property fmtid="{D5CDD505-2E9C-101B-9397-08002B2CF9AE}" pid="98" name="FSC#COOELAK@1.1001:CurrentUserEmail">
    <vt:lpwstr>monika.steck@bav.admin.ch</vt:lpwstr>
  </property>
  <property fmtid="{D5CDD505-2E9C-101B-9397-08002B2CF9AE}" pid="99" name="FSC#ELAKGOV@1.1001:PersonalSubjGender">
    <vt:lpwstr/>
  </property>
  <property fmtid="{D5CDD505-2E9C-101B-9397-08002B2CF9AE}" pid="100" name="FSC#ELAKGOV@1.1001:PersonalSubjFirstName">
    <vt:lpwstr/>
  </property>
  <property fmtid="{D5CDD505-2E9C-101B-9397-08002B2CF9AE}" pid="101" name="FSC#ELAKGOV@1.1001:PersonalSubjSurName">
    <vt:lpwstr/>
  </property>
  <property fmtid="{D5CDD505-2E9C-101B-9397-08002B2CF9AE}" pid="102" name="FSC#ELAKGOV@1.1001:PersonalSubjSalutation">
    <vt:lpwstr/>
  </property>
  <property fmtid="{D5CDD505-2E9C-101B-9397-08002B2CF9AE}" pid="103" name="FSC#ELAKGOV@1.1001:PersonalSubjAddress">
    <vt:lpwstr/>
  </property>
  <property fmtid="{D5CDD505-2E9C-101B-9397-08002B2CF9AE}" pid="104" name="FSC#ATSTATECFG@1.1001:Office">
    <vt:lpwstr/>
  </property>
  <property fmtid="{D5CDD505-2E9C-101B-9397-08002B2CF9AE}" pid="105" name="FSC#ATSTATECFG@1.1001:Agent">
    <vt:lpwstr>Laurent Queloz</vt:lpwstr>
  </property>
  <property fmtid="{D5CDD505-2E9C-101B-9397-08002B2CF9AE}" pid="106" name="FSC#ATSTATECFG@1.1001:AgentPhone">
    <vt:lpwstr>+41 58 465 39 87</vt:lpwstr>
  </property>
  <property fmtid="{D5CDD505-2E9C-101B-9397-08002B2CF9AE}" pid="107" name="FSC#ATSTATECFG@1.1001:DepartmentFax">
    <vt:lpwstr/>
  </property>
  <property fmtid="{D5CDD505-2E9C-101B-9397-08002B2CF9AE}" pid="108" name="FSC#ATSTATECFG@1.1001:DepartmentEmail">
    <vt:lpwstr/>
  </property>
  <property fmtid="{D5CDD505-2E9C-101B-9397-08002B2CF9AE}" pid="109" name="FSC#ATSTATECFG@1.1001:SubfileDate">
    <vt:lpwstr/>
  </property>
  <property fmtid="{D5CDD505-2E9C-101B-9397-08002B2CF9AE}" pid="110" name="FSC#ATSTATECFG@1.1001:SubfileSubject">
    <vt:lpwstr/>
  </property>
  <property fmtid="{D5CDD505-2E9C-101B-9397-08002B2CF9AE}" pid="111" name="FSC#ATSTATECFG@1.1001:DepartmentZipCode">
    <vt:lpwstr/>
  </property>
  <property fmtid="{D5CDD505-2E9C-101B-9397-08002B2CF9AE}" pid="112" name="FSC#ATSTATECFG@1.1001:DepartmentCountry">
    <vt:lpwstr/>
  </property>
  <property fmtid="{D5CDD505-2E9C-101B-9397-08002B2CF9AE}" pid="113" name="FSC#ATSTATECFG@1.1001:DepartmentCity">
    <vt:lpwstr/>
  </property>
  <property fmtid="{D5CDD505-2E9C-101B-9397-08002B2CF9AE}" pid="114" name="FSC#ATSTATECFG@1.1001:DepartmentStreet">
    <vt:lpwstr/>
  </property>
  <property fmtid="{D5CDD505-2E9C-101B-9397-08002B2CF9AE}" pid="115" name="FSC#ATSTATECFG@1.1001:DepartmentDVR">
    <vt:lpwstr/>
  </property>
  <property fmtid="{D5CDD505-2E9C-101B-9397-08002B2CF9AE}" pid="116" name="FSC#ATSTATECFG@1.1001:DepartmentUID">
    <vt:lpwstr/>
  </property>
  <property fmtid="{D5CDD505-2E9C-101B-9397-08002B2CF9AE}" pid="117" name="FSC#ATSTATECFG@1.1001:SubfileReference">
    <vt:lpwstr>BAV-412.00-00053/00039/00006</vt:lpwstr>
  </property>
  <property fmtid="{D5CDD505-2E9C-101B-9397-08002B2CF9AE}" pid="118" name="FSC#ATSTATECFG@1.1001:Clause">
    <vt:lpwstr/>
  </property>
  <property fmtid="{D5CDD505-2E9C-101B-9397-08002B2CF9AE}" pid="119" name="FSC#ATSTATECFG@1.1001:ApprovedSignature">
    <vt:lpwstr/>
  </property>
  <property fmtid="{D5CDD505-2E9C-101B-9397-08002B2CF9AE}" pid="120" name="FSC#ATSTATECFG@1.1001:BankAccount">
    <vt:lpwstr/>
  </property>
  <property fmtid="{D5CDD505-2E9C-101B-9397-08002B2CF9AE}" pid="121" name="FSC#ATSTATECFG@1.1001:BankAccountOwner">
    <vt:lpwstr/>
  </property>
  <property fmtid="{D5CDD505-2E9C-101B-9397-08002B2CF9AE}" pid="122" name="FSC#ATSTATECFG@1.1001:BankInstitute">
    <vt:lpwstr/>
  </property>
  <property fmtid="{D5CDD505-2E9C-101B-9397-08002B2CF9AE}" pid="123" name="FSC#ATSTATECFG@1.1001:BankAccountID">
    <vt:lpwstr/>
  </property>
  <property fmtid="{D5CDD505-2E9C-101B-9397-08002B2CF9AE}" pid="124" name="FSC#ATSTATECFG@1.1001:BankAccountIBAN">
    <vt:lpwstr/>
  </property>
  <property fmtid="{D5CDD505-2E9C-101B-9397-08002B2CF9AE}" pid="125" name="FSC#ATSTATECFG@1.1001:BankAccountBIC">
    <vt:lpwstr/>
  </property>
  <property fmtid="{D5CDD505-2E9C-101B-9397-08002B2CF9AE}" pid="126" name="FSC#ATSTATECFG@1.1001:BankName">
    <vt:lpwstr/>
  </property>
  <property fmtid="{D5CDD505-2E9C-101B-9397-08002B2CF9AE}" pid="127" name="FSC#CCAPRECONFIG@15.1001:AddrAnrede">
    <vt:lpwstr/>
  </property>
  <property fmtid="{D5CDD505-2E9C-101B-9397-08002B2CF9AE}" pid="128" name="FSC#CCAPRECONFIG@15.1001:AddrTitel">
    <vt:lpwstr/>
  </property>
  <property fmtid="{D5CDD505-2E9C-101B-9397-08002B2CF9AE}" pid="129" name="FSC#CCAPRECONFIG@15.1001:AddrNachgestellter_Titel">
    <vt:lpwstr/>
  </property>
  <property fmtid="{D5CDD505-2E9C-101B-9397-08002B2CF9AE}" pid="130" name="FSC#CCAPRECONFIG@15.1001:AddrVorname">
    <vt:lpwstr/>
  </property>
  <property fmtid="{D5CDD505-2E9C-101B-9397-08002B2CF9AE}" pid="131" name="FSC#CCAPRECONFIG@15.1001:AddrNachname">
    <vt:lpwstr/>
  </property>
  <property fmtid="{D5CDD505-2E9C-101B-9397-08002B2CF9AE}" pid="132" name="FSC#CCAPRECONFIG@15.1001:AddrzH">
    <vt:lpwstr/>
  </property>
  <property fmtid="{D5CDD505-2E9C-101B-9397-08002B2CF9AE}" pid="133" name="FSC#CCAPRECONFIG@15.1001:AddrGeschlecht">
    <vt:lpwstr/>
  </property>
  <property fmtid="{D5CDD505-2E9C-101B-9397-08002B2CF9AE}" pid="134" name="FSC#CCAPRECONFIG@15.1001:AddrStrasse">
    <vt:lpwstr/>
  </property>
  <property fmtid="{D5CDD505-2E9C-101B-9397-08002B2CF9AE}" pid="135" name="FSC#CCAPRECONFIG@15.1001:AddrHausnummer">
    <vt:lpwstr/>
  </property>
  <property fmtid="{D5CDD505-2E9C-101B-9397-08002B2CF9AE}" pid="136" name="FSC#CCAPRECONFIG@15.1001:AddrStiege">
    <vt:lpwstr/>
  </property>
  <property fmtid="{D5CDD505-2E9C-101B-9397-08002B2CF9AE}" pid="137" name="FSC#CCAPRECONFIG@15.1001:AddrTuer">
    <vt:lpwstr/>
  </property>
  <property fmtid="{D5CDD505-2E9C-101B-9397-08002B2CF9AE}" pid="138" name="FSC#CCAPRECONFIG@15.1001:AddrPostfach">
    <vt:lpwstr/>
  </property>
  <property fmtid="{D5CDD505-2E9C-101B-9397-08002B2CF9AE}" pid="139" name="FSC#CCAPRECONFIG@15.1001:AddrPostleitzahl">
    <vt:lpwstr/>
  </property>
  <property fmtid="{D5CDD505-2E9C-101B-9397-08002B2CF9AE}" pid="140" name="FSC#CCAPRECONFIG@15.1001:AddrOrt">
    <vt:lpwstr/>
  </property>
  <property fmtid="{D5CDD505-2E9C-101B-9397-08002B2CF9AE}" pid="141" name="FSC#CCAPRECONFIG@15.1001:AddrLand">
    <vt:lpwstr/>
  </property>
  <property fmtid="{D5CDD505-2E9C-101B-9397-08002B2CF9AE}" pid="142" name="FSC#CCAPRECONFIG@15.1001:AddrEmail">
    <vt:lpwstr/>
  </property>
  <property fmtid="{D5CDD505-2E9C-101B-9397-08002B2CF9AE}" pid="143" name="FSC#CCAPRECONFIG@15.1001:AddrAdresse">
    <vt:lpwstr/>
  </property>
  <property fmtid="{D5CDD505-2E9C-101B-9397-08002B2CF9AE}" pid="144" name="FSC#CCAPRECONFIG@15.1001:AddrFax">
    <vt:lpwstr/>
  </property>
  <property fmtid="{D5CDD505-2E9C-101B-9397-08002B2CF9AE}" pid="145" name="FSC#CCAPRECONFIG@15.1001:AddrOrganisationsname">
    <vt:lpwstr/>
  </property>
  <property fmtid="{D5CDD505-2E9C-101B-9397-08002B2CF9AE}" pid="146" name="FSC#CCAPRECONFIG@15.1001:AddrOrganisationskurzname">
    <vt:lpwstr/>
  </property>
  <property fmtid="{D5CDD505-2E9C-101B-9397-08002B2CF9AE}" pid="147" name="FSC#CCAPRECONFIG@15.1001:AddrAbschriftsbemerkung">
    <vt:lpwstr/>
  </property>
  <property fmtid="{D5CDD505-2E9C-101B-9397-08002B2CF9AE}" pid="148" name="FSC#CCAPRECONFIG@15.1001:AddrName_Zeile_2">
    <vt:lpwstr/>
  </property>
  <property fmtid="{D5CDD505-2E9C-101B-9397-08002B2CF9AE}" pid="149" name="FSC#CCAPRECONFIG@15.1001:AddrName_Zeile_3">
    <vt:lpwstr/>
  </property>
  <property fmtid="{D5CDD505-2E9C-101B-9397-08002B2CF9AE}" pid="150" name="FSC#CCAPRECONFIG@15.1001:AddrPostalischeAdresse">
    <vt:lpwstr/>
  </property>
  <property fmtid="{D5CDD505-2E9C-101B-9397-08002B2CF9AE}" pid="151" name="FSC#COOSYSTEM@1.1:Container">
    <vt:lpwstr>COO.2125.100.2.11384506</vt:lpwstr>
  </property>
  <property fmtid="{D5CDD505-2E9C-101B-9397-08002B2CF9AE}" pid="152" name="FSC#FSCFOLIO@1.1001:docpropproject">
    <vt:lpwstr/>
  </property>
  <property fmtid="{D5CDD505-2E9C-101B-9397-08002B2CF9AE}" pid="153" name="FSC#UVEKCFG@15.1700:DefaultGroupFileResponsible">
    <vt:lpwstr>Seilbahntechnik</vt:lpwstr>
  </property>
  <property fmtid="{D5CDD505-2E9C-101B-9397-08002B2CF9AE}" pid="154" name="FSC#UVEKCFG@15.1700:SignerLeft">
    <vt:lpwstr/>
  </property>
  <property fmtid="{D5CDD505-2E9C-101B-9397-08002B2CF9AE}" pid="155" name="FSC#UVEKCFG@15.1700:SignerRight">
    <vt:lpwstr/>
  </property>
  <property fmtid="{D5CDD505-2E9C-101B-9397-08002B2CF9AE}" pid="156" name="FSC#UVEKCFG@15.1700:SignerLeftJobTitle">
    <vt:lpwstr/>
  </property>
  <property fmtid="{D5CDD505-2E9C-101B-9397-08002B2CF9AE}" pid="157" name="FSC#UVEKCFG@15.1700:SignerRightJobTitle">
    <vt:lpwstr/>
  </property>
  <property fmtid="{D5CDD505-2E9C-101B-9397-08002B2CF9AE}" pid="158" name="FSC#UVEKCFG@15.1700:SignerLeftFunction">
    <vt:lpwstr/>
  </property>
  <property fmtid="{D5CDD505-2E9C-101B-9397-08002B2CF9AE}" pid="159" name="FSC#UVEKCFG@15.1700:SignerRightFunction">
    <vt:lpwstr/>
  </property>
  <property fmtid="{D5CDD505-2E9C-101B-9397-08002B2CF9AE}" pid="160" name="FSC#UVEKCFG@15.1700:SignerLeftUserRoleGroup">
    <vt:lpwstr/>
  </property>
  <property fmtid="{D5CDD505-2E9C-101B-9397-08002B2CF9AE}" pid="161" name="FSC#UVEKCFG@15.1700:SignerRightUserRoleGroup">
    <vt:lpwstr/>
  </property>
  <property fmtid="{D5CDD505-2E9C-101B-9397-08002B2CF9AE}" pid="162" name="FSC#UVEKCFG@15.1700:DocumentNumber">
    <vt:lpwstr>2018-09-10-0237</vt:lpwstr>
  </property>
  <property fmtid="{D5CDD505-2E9C-101B-9397-08002B2CF9AE}" pid="163" name="FSC#UVEKCFG@15.1700:AssignmentNumber">
    <vt:lpwstr>2017-09-21-018</vt:lpwstr>
  </property>
  <property fmtid="{D5CDD505-2E9C-101B-9397-08002B2CF9AE}" pid="164" name="FSC#UVEKCFG@15.1700:EM_Personal">
    <vt:lpwstr/>
  </property>
  <property fmtid="{D5CDD505-2E9C-101B-9397-08002B2CF9AE}" pid="165" name="FSC#UVEKCFG@15.1700:EM_Geschlecht">
    <vt:lpwstr/>
  </property>
  <property fmtid="{D5CDD505-2E9C-101B-9397-08002B2CF9AE}" pid="166" name="FSC#UVEKCFG@15.1700:EM_GebDatum">
    <vt:lpwstr/>
  </property>
  <property fmtid="{D5CDD505-2E9C-101B-9397-08002B2CF9AE}" pid="167" name="FSC#UVEKCFG@15.1700:EM_Funktion">
    <vt:lpwstr/>
  </property>
  <property fmtid="{D5CDD505-2E9C-101B-9397-08002B2CF9AE}" pid="168" name="FSC#UVEKCFG@15.1700:EM_Beruf">
    <vt:lpwstr/>
  </property>
  <property fmtid="{D5CDD505-2E9C-101B-9397-08002B2CF9AE}" pid="169" name="FSC#UVEKCFG@15.1700:EM_SVNR">
    <vt:lpwstr/>
  </property>
  <property fmtid="{D5CDD505-2E9C-101B-9397-08002B2CF9AE}" pid="170" name="FSC#UVEKCFG@15.1700:EM_Familienstand">
    <vt:lpwstr/>
  </property>
  <property fmtid="{D5CDD505-2E9C-101B-9397-08002B2CF9AE}" pid="171" name="FSC#UVEKCFG@15.1700:EM_Muttersprache">
    <vt:lpwstr/>
  </property>
  <property fmtid="{D5CDD505-2E9C-101B-9397-08002B2CF9AE}" pid="172" name="FSC#UVEKCFG@15.1700:EM_Geboren_in">
    <vt:lpwstr/>
  </property>
  <property fmtid="{D5CDD505-2E9C-101B-9397-08002B2CF9AE}" pid="173" name="FSC#UVEKCFG@15.1700:EM_Briefanrede">
    <vt:lpwstr/>
  </property>
  <property fmtid="{D5CDD505-2E9C-101B-9397-08002B2CF9AE}" pid="174" name="FSC#UVEKCFG@15.1700:EM_Kommunikationssprache">
    <vt:lpwstr/>
  </property>
  <property fmtid="{D5CDD505-2E9C-101B-9397-08002B2CF9AE}" pid="175" name="FSC#UVEKCFG@15.1700:EM_Webseite">
    <vt:lpwstr/>
  </property>
  <property fmtid="{D5CDD505-2E9C-101B-9397-08002B2CF9AE}" pid="176" name="FSC#UVEKCFG@15.1700:EM_TelNr_Business">
    <vt:lpwstr/>
  </property>
  <property fmtid="{D5CDD505-2E9C-101B-9397-08002B2CF9AE}" pid="177" name="FSC#UVEKCFG@15.1700:EM_TelNr_Private">
    <vt:lpwstr/>
  </property>
  <property fmtid="{D5CDD505-2E9C-101B-9397-08002B2CF9AE}" pid="178" name="FSC#UVEKCFG@15.1700:EM_TelNr_Mobile">
    <vt:lpwstr/>
  </property>
  <property fmtid="{D5CDD505-2E9C-101B-9397-08002B2CF9AE}" pid="179" name="FSC#UVEKCFG@15.1700:EM_TelNr_Other">
    <vt:lpwstr/>
  </property>
  <property fmtid="{D5CDD505-2E9C-101B-9397-08002B2CF9AE}" pid="180" name="FSC#UVEKCFG@15.1700:EM_TelNr_Fax">
    <vt:lpwstr/>
  </property>
  <property fmtid="{D5CDD505-2E9C-101B-9397-08002B2CF9AE}" pid="181" name="FSC#UVEKCFG@15.1700:EM_EMail1">
    <vt:lpwstr/>
  </property>
  <property fmtid="{D5CDD505-2E9C-101B-9397-08002B2CF9AE}" pid="182" name="FSC#UVEKCFG@15.1700:EM_EMail2">
    <vt:lpwstr/>
  </property>
  <property fmtid="{D5CDD505-2E9C-101B-9397-08002B2CF9AE}" pid="183" name="FSC#UVEKCFG@15.1700:EM_EMail3">
    <vt:lpwstr/>
  </property>
  <property fmtid="{D5CDD505-2E9C-101B-9397-08002B2CF9AE}" pid="184" name="FSC#UVEKCFG@15.1700:EM_Name">
    <vt:lpwstr/>
  </property>
  <property fmtid="{D5CDD505-2E9C-101B-9397-08002B2CF9AE}" pid="185" name="FSC#UVEKCFG@15.1700:EM_UID">
    <vt:lpwstr/>
  </property>
  <property fmtid="{D5CDD505-2E9C-101B-9397-08002B2CF9AE}" pid="186" name="FSC#UVEKCFG@15.1700:EM_Rechtsform">
    <vt:lpwstr/>
  </property>
  <property fmtid="{D5CDD505-2E9C-101B-9397-08002B2CF9AE}" pid="187" name="FSC#UVEKCFG@15.1700:EM_Klassifizierung">
    <vt:lpwstr/>
  </property>
  <property fmtid="{D5CDD505-2E9C-101B-9397-08002B2CF9AE}" pid="188" name="FSC#UVEKCFG@15.1700:EM_Gruendungsjahr">
    <vt:lpwstr/>
  </property>
  <property fmtid="{D5CDD505-2E9C-101B-9397-08002B2CF9AE}" pid="189" name="FSC#UVEKCFG@15.1700:EM_Versandart">
    <vt:lpwstr>B-Post</vt:lpwstr>
  </property>
  <property fmtid="{D5CDD505-2E9C-101B-9397-08002B2CF9AE}" pid="190" name="FSC#UVEKCFG@15.1700:EM_Versandvermek">
    <vt:lpwstr/>
  </property>
  <property fmtid="{D5CDD505-2E9C-101B-9397-08002B2CF9AE}" pid="191" name="FSC#UVEKCFG@15.1700:EM_Anrede">
    <vt:lpwstr/>
  </property>
  <property fmtid="{D5CDD505-2E9C-101B-9397-08002B2CF9AE}" pid="192" name="FSC#UVEKCFG@15.1700:EM_Titel">
    <vt:lpwstr/>
  </property>
  <property fmtid="{D5CDD505-2E9C-101B-9397-08002B2CF9AE}" pid="193" name="FSC#UVEKCFG@15.1700:EM_Nachgestellter_Titel">
    <vt:lpwstr/>
  </property>
  <property fmtid="{D5CDD505-2E9C-101B-9397-08002B2CF9AE}" pid="194" name="FSC#UVEKCFG@15.1700:EM_Vorname">
    <vt:lpwstr/>
  </property>
  <property fmtid="{D5CDD505-2E9C-101B-9397-08002B2CF9AE}" pid="195" name="FSC#UVEKCFG@15.1700:EM_Nachname">
    <vt:lpwstr/>
  </property>
  <property fmtid="{D5CDD505-2E9C-101B-9397-08002B2CF9AE}" pid="196" name="FSC#UVEKCFG@15.1700:EM_Kurzbezeichnung">
    <vt:lpwstr/>
  </property>
  <property fmtid="{D5CDD505-2E9C-101B-9397-08002B2CF9AE}" pid="197" name="FSC#UVEKCFG@15.1700:EM_Organisations_Zeile_1">
    <vt:lpwstr/>
  </property>
  <property fmtid="{D5CDD505-2E9C-101B-9397-08002B2CF9AE}" pid="198" name="FSC#UVEKCFG@15.1700:EM_Organisations_Zeile_2">
    <vt:lpwstr/>
  </property>
  <property fmtid="{D5CDD505-2E9C-101B-9397-08002B2CF9AE}" pid="199" name="FSC#UVEKCFG@15.1700:EM_Organisations_Zeile_3">
    <vt:lpwstr/>
  </property>
  <property fmtid="{D5CDD505-2E9C-101B-9397-08002B2CF9AE}" pid="200" name="FSC#UVEKCFG@15.1700:EM_Strasse">
    <vt:lpwstr/>
  </property>
  <property fmtid="{D5CDD505-2E9C-101B-9397-08002B2CF9AE}" pid="201" name="FSC#UVEKCFG@15.1700:EM_Hausnummer">
    <vt:lpwstr/>
  </property>
  <property fmtid="{D5CDD505-2E9C-101B-9397-08002B2CF9AE}" pid="202" name="FSC#UVEKCFG@15.1700:EM_Strasse2">
    <vt:lpwstr/>
  </property>
  <property fmtid="{D5CDD505-2E9C-101B-9397-08002B2CF9AE}" pid="203" name="FSC#UVEKCFG@15.1700:EM_Hausnummer_Zusatz">
    <vt:lpwstr/>
  </property>
  <property fmtid="{D5CDD505-2E9C-101B-9397-08002B2CF9AE}" pid="204" name="FSC#UVEKCFG@15.1700:EM_Postfach">
    <vt:lpwstr/>
  </property>
  <property fmtid="{D5CDD505-2E9C-101B-9397-08002B2CF9AE}" pid="205" name="FSC#UVEKCFG@15.1700:EM_PLZ">
    <vt:lpwstr/>
  </property>
  <property fmtid="{D5CDD505-2E9C-101B-9397-08002B2CF9AE}" pid="206" name="FSC#UVEKCFG@15.1700:EM_Ort">
    <vt:lpwstr/>
  </property>
  <property fmtid="{D5CDD505-2E9C-101B-9397-08002B2CF9AE}" pid="207" name="FSC#UVEKCFG@15.1700:EM_Land">
    <vt:lpwstr/>
  </property>
  <property fmtid="{D5CDD505-2E9C-101B-9397-08002B2CF9AE}" pid="208" name="FSC#UVEKCFG@15.1700:EM_E_Mail_Adresse">
    <vt:lpwstr/>
  </property>
  <property fmtid="{D5CDD505-2E9C-101B-9397-08002B2CF9AE}" pid="209" name="FSC#UVEKCFG@15.1700:EM_Funktionsbezeichnung">
    <vt:lpwstr/>
  </property>
  <property fmtid="{D5CDD505-2E9C-101B-9397-08002B2CF9AE}" pid="210" name="FSC#UVEKCFG@15.1700:EM_Serienbrieffeld_1">
    <vt:lpwstr/>
  </property>
  <property fmtid="{D5CDD505-2E9C-101B-9397-08002B2CF9AE}" pid="211" name="FSC#UVEKCFG@15.1700:EM_Serienbrieffeld_2">
    <vt:lpwstr/>
  </property>
  <property fmtid="{D5CDD505-2E9C-101B-9397-08002B2CF9AE}" pid="212" name="FSC#UVEKCFG@15.1700:EM_Serienbrieffeld_3">
    <vt:lpwstr/>
  </property>
  <property fmtid="{D5CDD505-2E9C-101B-9397-08002B2CF9AE}" pid="213" name="FSC#UVEKCFG@15.1700:EM_Serienbrieffeld_4">
    <vt:lpwstr/>
  </property>
  <property fmtid="{D5CDD505-2E9C-101B-9397-08002B2CF9AE}" pid="214" name="FSC#UVEKCFG@15.1700:EM_Serienbrieffeld_5">
    <vt:lpwstr/>
  </property>
  <property fmtid="{D5CDD505-2E9C-101B-9397-08002B2CF9AE}" pid="215" name="FSC#UVEKCFG@15.1700:EM_Address">
    <vt:lpwstr/>
  </property>
  <property fmtid="{D5CDD505-2E9C-101B-9397-08002B2CF9AE}" pid="216" name="FSC#UVEKCFG@15.1700:Abs_Nachname">
    <vt:lpwstr>Queloz</vt:lpwstr>
  </property>
  <property fmtid="{D5CDD505-2E9C-101B-9397-08002B2CF9AE}" pid="217" name="FSC#UVEKCFG@15.1700:Abs_Vorname">
    <vt:lpwstr>Laurent</vt:lpwstr>
  </property>
  <property fmtid="{D5CDD505-2E9C-101B-9397-08002B2CF9AE}" pid="218" name="FSC#UVEKCFG@15.1700:Abs_Zeichen">
    <vt:lpwstr>qul</vt:lpwstr>
  </property>
  <property fmtid="{D5CDD505-2E9C-101B-9397-08002B2CF9AE}" pid="219" name="FSC#UVEKCFG@15.1700:Anrede">
    <vt:lpwstr/>
  </property>
  <property fmtid="{D5CDD505-2E9C-101B-9397-08002B2CF9AE}" pid="220" name="FSC#UVEKCFG@15.1700:EM_Versandartspez">
    <vt:lpwstr/>
  </property>
  <property fmtid="{D5CDD505-2E9C-101B-9397-08002B2CF9AE}" pid="221" name="FSC#UVEKCFG@15.1700:Briefdatum">
    <vt:lpwstr>11.09.2018</vt:lpwstr>
  </property>
  <property fmtid="{D5CDD505-2E9C-101B-9397-08002B2CF9AE}" pid="222" name="FSC#UVEKCFG@15.1700:Empf_Zeichen">
    <vt:lpwstr/>
  </property>
  <property fmtid="{D5CDD505-2E9C-101B-9397-08002B2CF9AE}" pid="223" name="FSC#UVEKCFG@15.1700:FilialePLZ">
    <vt:lpwstr/>
  </property>
  <property fmtid="{D5CDD505-2E9C-101B-9397-08002B2CF9AE}" pid="224" name="FSC#UVEKCFG@15.1700:Gegenstand">
    <vt:lpwstr>Séminaire 2018 OFT/CITT - Présentations : versions finales pour pubilication sur internet</vt:lpwstr>
  </property>
  <property fmtid="{D5CDD505-2E9C-101B-9397-08002B2CF9AE}" pid="225" name="FSC#UVEKCFG@15.1700:Nummer">
    <vt:lpwstr>2018-09-10-0237</vt:lpwstr>
  </property>
  <property fmtid="{D5CDD505-2E9C-101B-9397-08002B2CF9AE}" pid="226" name="FSC#UVEKCFG@15.1700:Unterschrift_Nachname">
    <vt:lpwstr/>
  </property>
  <property fmtid="{D5CDD505-2E9C-101B-9397-08002B2CF9AE}" pid="227" name="FSC#UVEKCFG@15.1700:Unterschrift_Vorname">
    <vt:lpwstr/>
  </property>
  <property fmtid="{D5CDD505-2E9C-101B-9397-08002B2CF9AE}" pid="228" name="FSC#UVEKCFG@15.1700:FileResponsibleStreetPostal">
    <vt:lpwstr/>
  </property>
  <property fmtid="{D5CDD505-2E9C-101B-9397-08002B2CF9AE}" pid="229" name="FSC#UVEKCFG@15.1700:FileResponsiblezipcodePostal">
    <vt:lpwstr>CH-3003</vt:lpwstr>
  </property>
  <property fmtid="{D5CDD505-2E9C-101B-9397-08002B2CF9AE}" pid="230" name="FSC#UVEKCFG@15.1700:FileResponsiblecityPostal">
    <vt:lpwstr>Bern</vt:lpwstr>
  </property>
  <property fmtid="{D5CDD505-2E9C-101B-9397-08002B2CF9AE}" pid="231" name="FSC#UVEKCFG@15.1700:FileResponsibleStreetInvoice">
    <vt:lpwstr>c/o DLZ FI EFD</vt:lpwstr>
  </property>
  <property fmtid="{D5CDD505-2E9C-101B-9397-08002B2CF9AE}" pid="232" name="FSC#UVEKCFG@15.1700:FileResponsiblezipcodeInvoice">
    <vt:lpwstr>3003</vt:lpwstr>
  </property>
  <property fmtid="{D5CDD505-2E9C-101B-9397-08002B2CF9AE}" pid="233" name="FSC#UVEKCFG@15.1700:FileResponsiblecityInvoice">
    <vt:lpwstr>Bern</vt:lpwstr>
  </property>
  <property fmtid="{D5CDD505-2E9C-101B-9397-08002B2CF9AE}" pid="234" name="FSC#UVEKCFG@15.1700:ResponsibleDefaultRoleOrg">
    <vt:lpwstr>sb</vt:lpwstr>
  </property>
  <property fmtid="{D5CDD505-2E9C-101B-9397-08002B2CF9AE}" pid="235" name="FSC#UVEKCFG@15.1700:SL_HStufe1">
    <vt:lpwstr/>
  </property>
  <property fmtid="{D5CDD505-2E9C-101B-9397-08002B2CF9AE}" pid="236" name="FSC#UVEKCFG@15.1700:SL_FStufe1">
    <vt:lpwstr/>
  </property>
  <property fmtid="{D5CDD505-2E9C-101B-9397-08002B2CF9AE}" pid="237" name="FSC#UVEKCFG@15.1700:SL_HStufe2">
    <vt:lpwstr/>
  </property>
  <property fmtid="{D5CDD505-2E9C-101B-9397-08002B2CF9AE}" pid="238" name="FSC#UVEKCFG@15.1700:SL_FStufe2">
    <vt:lpwstr/>
  </property>
  <property fmtid="{D5CDD505-2E9C-101B-9397-08002B2CF9AE}" pid="239" name="FSC#UVEKCFG@15.1700:SL_HStufe3">
    <vt:lpwstr/>
  </property>
  <property fmtid="{D5CDD505-2E9C-101B-9397-08002B2CF9AE}" pid="240" name="FSC#UVEKCFG@15.1700:SL_FStufe3">
    <vt:lpwstr/>
  </property>
  <property fmtid="{D5CDD505-2E9C-101B-9397-08002B2CF9AE}" pid="241" name="FSC#UVEKCFG@15.1700:SL_HStufe4">
    <vt:lpwstr/>
  </property>
  <property fmtid="{D5CDD505-2E9C-101B-9397-08002B2CF9AE}" pid="242" name="FSC#UVEKCFG@15.1700:SL_FStufe4">
    <vt:lpwstr/>
  </property>
  <property fmtid="{D5CDD505-2E9C-101B-9397-08002B2CF9AE}" pid="243" name="FSC#UVEKCFG@15.1700:SR_HStufe1">
    <vt:lpwstr/>
  </property>
  <property fmtid="{D5CDD505-2E9C-101B-9397-08002B2CF9AE}" pid="244" name="FSC#UVEKCFG@15.1700:SR_FStufe1">
    <vt:lpwstr/>
  </property>
  <property fmtid="{D5CDD505-2E9C-101B-9397-08002B2CF9AE}" pid="245" name="FSC#UVEKCFG@15.1700:SR_HStufe2">
    <vt:lpwstr/>
  </property>
  <property fmtid="{D5CDD505-2E9C-101B-9397-08002B2CF9AE}" pid="246" name="FSC#UVEKCFG@15.1700:SR_FStufe2">
    <vt:lpwstr/>
  </property>
  <property fmtid="{D5CDD505-2E9C-101B-9397-08002B2CF9AE}" pid="247" name="FSC#UVEKCFG@15.1700:SR_HStufe3">
    <vt:lpwstr/>
  </property>
  <property fmtid="{D5CDD505-2E9C-101B-9397-08002B2CF9AE}" pid="248" name="FSC#UVEKCFG@15.1700:SR_FStufe3">
    <vt:lpwstr/>
  </property>
  <property fmtid="{D5CDD505-2E9C-101B-9397-08002B2CF9AE}" pid="249" name="FSC#UVEKCFG@15.1700:SR_HStufe4">
    <vt:lpwstr/>
  </property>
  <property fmtid="{D5CDD505-2E9C-101B-9397-08002B2CF9AE}" pid="250" name="FSC#UVEKCFG@15.1700:SR_FStufe4">
    <vt:lpwstr/>
  </property>
  <property fmtid="{D5CDD505-2E9C-101B-9397-08002B2CF9AE}" pid="251" name="FSC#UVEKCFG@15.1700:FileResp_HStufe1">
    <vt:lpwstr/>
  </property>
  <property fmtid="{D5CDD505-2E9C-101B-9397-08002B2CF9AE}" pid="252" name="FSC#UVEKCFG@15.1700:FileResp_FStufe1">
    <vt:lpwstr>Sektion</vt:lpwstr>
  </property>
  <property fmtid="{D5CDD505-2E9C-101B-9397-08002B2CF9AE}" pid="253" name="FSC#UVEKCFG@15.1700:FileResp_HStufe2">
    <vt:lpwstr/>
  </property>
  <property fmtid="{D5CDD505-2E9C-101B-9397-08002B2CF9AE}" pid="254" name="FSC#UVEKCFG@15.1700:FileResp_FStufe2">
    <vt:lpwstr>Sektionschef</vt:lpwstr>
  </property>
  <property fmtid="{D5CDD505-2E9C-101B-9397-08002B2CF9AE}" pid="255" name="FSC#UVEKCFG@15.1700:FileResp_HStufe3">
    <vt:lpwstr/>
  </property>
  <property fmtid="{D5CDD505-2E9C-101B-9397-08002B2CF9AE}" pid="256" name="FSC#UVEKCFG@15.1700:FileResp_FStufe3">
    <vt:lpwstr/>
  </property>
  <property fmtid="{D5CDD505-2E9C-101B-9397-08002B2CF9AE}" pid="257" name="FSC#UVEKCFG@15.1700:FileResp_HStufe4">
    <vt:lpwstr/>
  </property>
  <property fmtid="{D5CDD505-2E9C-101B-9397-08002B2CF9AE}" pid="258" name="FSC#UVEKCFG@15.1700:FileResp_FStufe4">
    <vt:lpwstr/>
  </property>
</Properties>
</file>